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8" r:id="rId3"/>
    <p:sldId id="257" r:id="rId4"/>
    <p:sldId id="266" r:id="rId5"/>
    <p:sldId id="258" r:id="rId6"/>
    <p:sldId id="259" r:id="rId7"/>
    <p:sldId id="265" r:id="rId8"/>
    <p:sldId id="264" r:id="rId9"/>
    <p:sldId id="261" r:id="rId10"/>
    <p:sldId id="262" r:id="rId11"/>
    <p:sldId id="1272" r:id="rId12"/>
    <p:sldId id="26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94" autoAdjust="0"/>
  </p:normalViewPr>
  <p:slideViewPr>
    <p:cSldViewPr snapToGrid="0">
      <p:cViewPr varScale="1">
        <p:scale>
          <a:sx n="67" d="100"/>
          <a:sy n="67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2EC0-DDD3-4182-BF31-6D6D5AEF6799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0A852-7A1E-4F98-93DD-C93A5A1B7A7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21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Why parallel?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Different forms of parallelism, which one for MODFLOW 6? </a:t>
            </a:r>
          </a:p>
          <a:p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Theoretical expectations on performance?</a:t>
            </a:r>
            <a:endParaRPr lang="en-US"/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AE3956-8282-4F35-BBF9-4A117B2EA08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Change typo in parallel in parallel.md (23.04??)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0A852-7A1E-4F98-93DD-C93A5A1B7A7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64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C4E8-75E4-C28F-E097-ACA0F008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1CD4-E605-789C-39F5-450E434D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3F03-CE60-EB89-8D29-D67629B8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018F-43FA-7AAF-367F-A218E271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716E-A757-3A1F-380F-7846097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190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CB34-832E-6918-4C3E-9769DEB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7707-4600-7567-E239-D81E24F8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4863-2149-75D2-1DAE-57A381F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A44D-92B3-84A5-0644-F88CE939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E8E4-2355-3C83-9121-62081CE9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17B9-31E4-249E-8EFF-36EC7D09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5806A-9741-AB7B-5F71-44ACB012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0F66-A62F-B9D8-CBBA-DA9DC36E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6AE6-77FB-4A29-1306-EB90211E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2977-0389-2DA8-6E91-BFEEB45B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0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2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3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4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3ADD-9FE7-27EC-0B5B-88B559C7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836A-5C36-227A-1886-597F8584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71CC-C635-1850-6A0B-F05627FE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A67F-79FD-ED85-4380-6C28A01D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DA0CA-641F-D134-E11F-3FEC2060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56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2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60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E37C-D7EE-0133-FE4F-17FD2660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36D5-539E-83CE-3B37-220C2C88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F23D-0F95-AFFF-2F26-F7BADEE5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BE1B-5485-D0FB-A2A9-141D97A4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5496-7D9E-051C-18B3-C97F5A4E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41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6D52-7D46-019D-9B4A-5A9347A4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4186-D45E-CCC3-C6A4-AC971CF61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EF65-859A-F6EF-DAB5-604EDADB3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113B-06B8-8CB7-2936-3C57FED8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3F304-60B9-B651-3A28-2373181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C1F0C-0396-C8F6-40E9-441070E1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7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19C3-1527-0907-DE1A-E5CAE1C5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037-9BE8-8C66-EA82-539F9ED1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E3E58-E7DB-0FAC-D642-D30F9B2B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1F5AE-D562-73DB-B12F-B0525A2F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952A2-4FAA-DA23-DFE5-2795C7B90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CF2E2-CABB-EACF-D348-D7B4A107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D18F8-B9E9-1E88-7B9C-0EB362B6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C9CF-42E0-EAB9-832D-997FF111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87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63C-1E26-3497-BE42-9E32C045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2A8A7-35E9-197E-C8AE-5B21E006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384DA-16FC-960A-4A40-AF970BB2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1129-FED8-284C-A4F2-E0E9BDEA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59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3F1D-EED6-1FFB-2F7E-20CD6DD1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8FF6E-5BE0-90A0-983B-E9F2237A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7BE8D-FE18-B6FD-7CBB-E1A72D5F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88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E582-06AD-EC35-787D-CAF4DE60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A4E4-928D-7D5C-BBFB-36105B25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B4C4-FAD5-F832-446B-53A7EE1B7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D518-74BB-78E0-5732-EB6AF63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1E59-9157-608F-7EC1-40303336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F9B9-0780-B568-6A69-90A9D600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14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953D-4C0A-FA61-83FD-E62F89C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681F0-C2D8-1260-0CBC-DEB30B574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8FF25-621C-3238-EF38-497D6A7F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5F53-1121-DDFE-7068-FCE5F6B8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6133-6437-7FD2-EC93-1B8D3309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A817F-911A-051A-AE86-0E569813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0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1EE-F2C1-BDA9-123C-94346650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D3F05-20BC-CB7F-72F5-B9CB8BEC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3DF8-A078-B911-5708-2557DCCC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BDD07-EF65-467F-8653-06D5723CCEE1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05FB-50F8-4A80-607A-A8B5B800C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0051-0926-F6D7-A7DE-DB46DBB0C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9B58-1032-473C-8B37-77DB17F0BEB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7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Parallel MODFLOW 6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000" i="1">
                <a:solidFill>
                  <a:srgbClr val="FFFFFF"/>
                </a:solidFill>
              </a:rPr>
              <a:t>In action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Parallel MODFLOW Training Class, July 13-14, 2023, Lakewood, CO</a:t>
            </a: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bing the snow pack at the highest point in North America">
            <a:extLst>
              <a:ext uri="{FF2B5EF4-FFF2-40B4-BE49-F238E27FC236}">
                <a16:creationId xmlns:a16="http://schemas.microsoft.com/office/drawing/2014/main" id="{29B95F0C-9EB4-058D-5F81-0006E2D5B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7" b="114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15C222-CE39-0483-FEB7-4257A28A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3774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E4A-5A21-EE5B-B1C0-11D79E6E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05E8-FCB8-7AE2-F602-E27C77965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2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Build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0F7BE-7923-6EDB-8A00-5B4A7AA6D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19043" cy="4351338"/>
          </a:xfrm>
        </p:spPr>
        <p:txBody>
          <a:bodyPr>
            <a:normAutofit/>
          </a:bodyPr>
          <a:lstStyle/>
          <a:p>
            <a:r>
              <a:rPr lang="en-US"/>
              <a:t>MODFLOW has traditionally been available without external dependencies: *.f90 only</a:t>
            </a:r>
          </a:p>
          <a:p>
            <a:r>
              <a:rPr lang="en-US"/>
              <a:t>Highly portable, easy to build</a:t>
            </a:r>
          </a:p>
          <a:p>
            <a:r>
              <a:rPr lang="en-US"/>
              <a:t>It still is!</a:t>
            </a:r>
          </a:p>
          <a:p>
            <a:r>
              <a:rPr lang="en-US" i="1"/>
              <a:t>And</a:t>
            </a:r>
            <a:r>
              <a:rPr lang="en-US"/>
              <a:t> there is a more advanced version with the parallel computing capability</a:t>
            </a:r>
          </a:p>
          <a:p>
            <a:r>
              <a:rPr lang="en-US"/>
              <a:t>Other extensions from 3</a:t>
            </a:r>
            <a:r>
              <a:rPr lang="en-US" baseline="30000"/>
              <a:t>rd</a:t>
            </a:r>
            <a:r>
              <a:rPr lang="en-US"/>
              <a:t> party libraries, such as NetCDF support, likely to be part of this advanced version</a:t>
            </a:r>
            <a:endParaRPr lang="nl-NL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FFC87D-8BE0-9635-A509-0293289CECFF}"/>
              </a:ext>
            </a:extLst>
          </p:cNvPr>
          <p:cNvGrpSpPr/>
          <p:nvPr/>
        </p:nvGrpSpPr>
        <p:grpSpPr>
          <a:xfrm>
            <a:off x="8067576" y="3797693"/>
            <a:ext cx="3528136" cy="1848199"/>
            <a:chOff x="8103834" y="3107757"/>
            <a:chExt cx="3528136" cy="18481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5CEED7-3F4B-1D39-BFFC-A18C87E921CC}"/>
                </a:ext>
              </a:extLst>
            </p:cNvPr>
            <p:cNvGrpSpPr/>
            <p:nvPr/>
          </p:nvGrpSpPr>
          <p:grpSpPr>
            <a:xfrm>
              <a:off x="8103834" y="3606553"/>
              <a:ext cx="3528136" cy="1349403"/>
              <a:chOff x="6452589" y="3038383"/>
              <a:chExt cx="3528136" cy="1349403"/>
            </a:xfrm>
          </p:grpSpPr>
          <p:sp>
            <p:nvSpPr>
              <p:cNvPr id="9" name="Rectangle: Single Corner Snipped 8">
                <a:extLst>
                  <a:ext uri="{FF2B5EF4-FFF2-40B4-BE49-F238E27FC236}">
                    <a16:creationId xmlns:a16="http://schemas.microsoft.com/office/drawing/2014/main" id="{994253E2-8AAC-DF02-8D8B-283636873EB1}"/>
                  </a:ext>
                </a:extLst>
              </p:cNvPr>
              <p:cNvSpPr/>
              <p:nvPr/>
            </p:nvSpPr>
            <p:spPr>
              <a:xfrm>
                <a:off x="8597286" y="3995690"/>
                <a:ext cx="648070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MPI</a:t>
                </a:r>
                <a:endParaRPr lang="nl-NL" sz="1400"/>
              </a:p>
            </p:txBody>
          </p:sp>
          <p:sp>
            <p:nvSpPr>
              <p:cNvPr id="10" name="Rectangle: Single Corner Snipped 9">
                <a:extLst>
                  <a:ext uri="{FF2B5EF4-FFF2-40B4-BE49-F238E27FC236}">
                    <a16:creationId xmlns:a16="http://schemas.microsoft.com/office/drawing/2014/main" id="{65DD2567-4E4C-130B-9833-59021DC0173F}"/>
                  </a:ext>
                </a:extLst>
              </p:cNvPr>
              <p:cNvSpPr/>
              <p:nvPr/>
            </p:nvSpPr>
            <p:spPr>
              <a:xfrm>
                <a:off x="7240480" y="3995690"/>
                <a:ext cx="1269508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BLAS/LAPACK</a:t>
                </a:r>
                <a:endParaRPr lang="nl-NL" sz="1400"/>
              </a:p>
            </p:txBody>
          </p:sp>
          <p:sp>
            <p:nvSpPr>
              <p:cNvPr id="11" name="Rectangle: Single Corner Snipped 10">
                <a:extLst>
                  <a:ext uri="{FF2B5EF4-FFF2-40B4-BE49-F238E27FC236}">
                    <a16:creationId xmlns:a16="http://schemas.microsoft.com/office/drawing/2014/main" id="{31CF2C36-31C8-2AEB-ACDE-7091DF784D42}"/>
                  </a:ext>
                </a:extLst>
              </p:cNvPr>
              <p:cNvSpPr/>
              <p:nvPr/>
            </p:nvSpPr>
            <p:spPr>
              <a:xfrm>
                <a:off x="9332655" y="3997169"/>
                <a:ext cx="648070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  <a:endParaRPr lang="nl-NL" sz="1400"/>
              </a:p>
            </p:txBody>
          </p:sp>
          <p:sp>
            <p:nvSpPr>
              <p:cNvPr id="12" name="Rectangle: Single Corner Snipped 11">
                <a:extLst>
                  <a:ext uri="{FF2B5EF4-FFF2-40B4-BE49-F238E27FC236}">
                    <a16:creationId xmlns:a16="http://schemas.microsoft.com/office/drawing/2014/main" id="{FBF2D6C1-9CA4-4B4A-A826-FF12B9269133}"/>
                  </a:ext>
                </a:extLst>
              </p:cNvPr>
              <p:cNvSpPr/>
              <p:nvPr/>
            </p:nvSpPr>
            <p:spPr>
              <a:xfrm>
                <a:off x="7240479" y="3517776"/>
                <a:ext cx="2740246" cy="390617"/>
              </a:xfrm>
              <a:prstGeom prst="snip1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PETSc</a:t>
                </a:r>
                <a:endParaRPr lang="nl-NL" sz="1400"/>
              </a:p>
            </p:txBody>
          </p:sp>
          <p:sp>
            <p:nvSpPr>
              <p:cNvPr id="13" name="Rectangle: Single Corner Snipped 12">
                <a:extLst>
                  <a:ext uri="{FF2B5EF4-FFF2-40B4-BE49-F238E27FC236}">
                    <a16:creationId xmlns:a16="http://schemas.microsoft.com/office/drawing/2014/main" id="{CA837D08-0395-16DE-AA24-0179C71F2E61}"/>
                  </a:ext>
                </a:extLst>
              </p:cNvPr>
              <p:cNvSpPr/>
              <p:nvPr/>
            </p:nvSpPr>
            <p:spPr>
              <a:xfrm>
                <a:off x="6452589" y="3517776"/>
                <a:ext cx="648070" cy="390617"/>
              </a:xfrm>
              <a:prstGeom prst="snip1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MPI</a:t>
                </a:r>
                <a:endParaRPr lang="nl-NL" sz="1400"/>
              </a:p>
            </p:txBody>
          </p:sp>
          <p:sp>
            <p:nvSpPr>
              <p:cNvPr id="14" name="Rectangle: Single Corner Snipped 13">
                <a:extLst>
                  <a:ext uri="{FF2B5EF4-FFF2-40B4-BE49-F238E27FC236}">
                    <a16:creationId xmlns:a16="http://schemas.microsoft.com/office/drawing/2014/main" id="{F02DD68A-A7F1-8668-5BB8-E6630E9ABC48}"/>
                  </a:ext>
                </a:extLst>
              </p:cNvPr>
              <p:cNvSpPr/>
              <p:nvPr/>
            </p:nvSpPr>
            <p:spPr>
              <a:xfrm>
                <a:off x="6452589" y="3038383"/>
                <a:ext cx="3528136" cy="390617"/>
              </a:xfrm>
              <a:prstGeom prst="snip1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MODFLOW 6</a:t>
                </a:r>
                <a:endParaRPr lang="nl-NL" sz="1400"/>
              </a:p>
            </p:txBody>
          </p:sp>
          <p:sp>
            <p:nvSpPr>
              <p:cNvPr id="15" name="Rectangle: Single Corner Snipped 14">
                <a:extLst>
                  <a:ext uri="{FF2B5EF4-FFF2-40B4-BE49-F238E27FC236}">
                    <a16:creationId xmlns:a16="http://schemas.microsoft.com/office/drawing/2014/main" id="{894445B0-CECF-2634-77A3-FB49037DAE84}"/>
                  </a:ext>
                </a:extLst>
              </p:cNvPr>
              <p:cNvSpPr/>
              <p:nvPr/>
            </p:nvSpPr>
            <p:spPr>
              <a:xfrm>
                <a:off x="6452589" y="3995690"/>
                <a:ext cx="648070" cy="39061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  <a:endParaRPr lang="nl-NL" sz="140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0793A8-41A1-561B-3C29-C6463421E28B}"/>
                </a:ext>
              </a:extLst>
            </p:cNvPr>
            <p:cNvSpPr txBox="1"/>
            <p:nvPr/>
          </p:nvSpPr>
          <p:spPr>
            <a:xfrm>
              <a:off x="8103834" y="3107757"/>
              <a:ext cx="3434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Parallel MODFLOW software stack:</a:t>
              </a:r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42732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B0F-5A60-556E-1FC8-458A686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Availability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9F8CD-12AC-6360-B72F-D51359519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2830"/>
              </p:ext>
            </p:extLst>
          </p:nvPr>
        </p:nvGraphicFramePr>
        <p:xfrm>
          <a:off x="6334125" y="1890999"/>
          <a:ext cx="32510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5">
                  <a:extLst>
                    <a:ext uri="{9D8B030D-6E8A-4147-A177-3AD203B41FA5}">
                      <a16:colId xmlns:a16="http://schemas.microsoft.com/office/drawing/2014/main" val="291565495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3295822733"/>
                    </a:ext>
                  </a:extLst>
                </a:gridCol>
                <a:gridCol w="935418">
                  <a:extLst>
                    <a:ext uri="{9D8B030D-6E8A-4147-A177-3AD203B41FA5}">
                      <a16:colId xmlns:a16="http://schemas.microsoft.com/office/drawing/2014/main" val="170720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Build system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Serial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Parallel</a:t>
                      </a:r>
                      <a:endParaRPr lang="nl-NL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1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Visual Studio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pymake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Makefile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8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Meson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032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231062-DC13-E77F-DE6A-03784A142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497494"/>
              </p:ext>
            </p:extLst>
          </p:nvPr>
        </p:nvGraphicFramePr>
        <p:xfrm>
          <a:off x="1499836" y="1890999"/>
          <a:ext cx="411600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271">
                  <a:extLst>
                    <a:ext uri="{9D8B030D-6E8A-4147-A177-3AD203B41FA5}">
                      <a16:colId xmlns:a16="http://schemas.microsoft.com/office/drawing/2014/main" val="291565495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3295822733"/>
                    </a:ext>
                  </a:extLst>
                </a:gridCol>
                <a:gridCol w="935418">
                  <a:extLst>
                    <a:ext uri="{9D8B030D-6E8A-4147-A177-3AD203B41FA5}">
                      <a16:colId xmlns:a16="http://schemas.microsoft.com/office/drawing/2014/main" val="170720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Distributed binaries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Serial</a:t>
                      </a:r>
                      <a:endParaRPr lang="nl-NL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Parallel</a:t>
                      </a:r>
                      <a:endParaRPr lang="nl-NL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1483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modflow6-nightly-build</a:t>
                      </a:r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win64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1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mac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9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linux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7914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modflow6/releases</a:t>
                      </a:r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win64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mac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5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linux (conda)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</a:t>
                      </a:r>
                      <a:endParaRPr lang="en-US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243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HPC</a:t>
                      </a:r>
                      <a:endParaRPr lang="nl-NL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3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Denali (linux)</a:t>
                      </a:r>
                      <a:endParaRPr lang="nl-NL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nl-N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6629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8CC8CA-71C1-906B-8ACB-77EA16244BDA}"/>
              </a:ext>
            </a:extLst>
          </p:cNvPr>
          <p:cNvSpPr txBox="1"/>
          <p:nvPr/>
        </p:nvSpPr>
        <p:spPr>
          <a:xfrm flipH="1">
            <a:off x="1499836" y="6308209"/>
            <a:ext cx="55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* Serial run possible but with parallel executable</a:t>
            </a:r>
          </a:p>
        </p:txBody>
      </p:sp>
    </p:spTree>
    <p:extLst>
      <p:ext uri="{BB962C8B-B14F-4D97-AF65-F5344CB8AC3E}">
        <p14:creationId xmlns:p14="http://schemas.microsoft.com/office/powerpoint/2010/main" val="17448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A34230-3D4F-7282-8646-27C33BD499A4}"/>
              </a:ext>
            </a:extLst>
          </p:cNvPr>
          <p:cNvGrpSpPr/>
          <p:nvPr/>
        </p:nvGrpSpPr>
        <p:grpSpPr>
          <a:xfrm>
            <a:off x="5552221" y="2935003"/>
            <a:ext cx="6381750" cy="2447925"/>
            <a:chOff x="838200" y="3871912"/>
            <a:chExt cx="6381750" cy="2447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560439-C3B0-60A3-64B5-41C112CA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871912"/>
              <a:ext cx="6381750" cy="2447925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5CD039-31FB-9FA1-D8CD-DB9961166E1B}"/>
                </a:ext>
              </a:extLst>
            </p:cNvPr>
            <p:cNvSpPr/>
            <p:nvPr/>
          </p:nvSpPr>
          <p:spPr>
            <a:xfrm>
              <a:off x="3372592" y="5225143"/>
              <a:ext cx="1472540" cy="415636"/>
            </a:xfrm>
            <a:prstGeom prst="ellips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6D3783-8A8C-01CB-4A80-3826D24B2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221" y="2776789"/>
            <a:ext cx="6438900" cy="3800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CB715-3525-374F-313F-21D47E5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Build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0EFE7-5691-30DE-D1B4-6C252B577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359" y="1320516"/>
            <a:ext cx="6467475" cy="1295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40D0FB-4A68-2970-FFCC-3D0420F21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746" y="2738438"/>
            <a:ext cx="6372225" cy="34385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38AF008-9922-5211-36E2-51F7BC43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23546" cy="492168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See </a:t>
            </a:r>
            <a:r>
              <a:rPr lang="en-US">
                <a:solidFill>
                  <a:schemeClr val="accent1"/>
                </a:solidFill>
              </a:rPr>
              <a:t>PARALLEL.md </a:t>
            </a:r>
            <a:r>
              <a:rPr lang="en-US"/>
              <a:t>in git root directory</a:t>
            </a:r>
          </a:p>
          <a:p>
            <a:r>
              <a:rPr lang="en-US"/>
              <a:t>Clear build instruction for MODFLOW 6 parallel</a:t>
            </a:r>
          </a:p>
          <a:p>
            <a:r>
              <a:rPr lang="en-US"/>
              <a:t>But, 3</a:t>
            </a:r>
            <a:r>
              <a:rPr lang="en-US" baseline="30000"/>
              <a:t>rd</a:t>
            </a:r>
            <a:r>
              <a:rPr lang="en-US"/>
              <a:t> party libs via Meson dependencies are non-trivial</a:t>
            </a:r>
          </a:p>
          <a:p>
            <a:r>
              <a:rPr lang="en-US"/>
              <a:t>Many permutations possible, limited support</a:t>
            </a:r>
          </a:p>
          <a:p>
            <a:r>
              <a:rPr lang="en-US"/>
              <a:t>Document shows successful combinations</a:t>
            </a:r>
          </a:p>
          <a:p>
            <a:r>
              <a:rPr lang="en-US"/>
              <a:t>Important: use single compiler toolchain, and use single MPI implementation for all components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7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E237-E504-E002-B976-69E9DD93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Prepare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BE236-A243-8C0E-73F0-AE3C5401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81852" cy="4351338"/>
          </a:xfrm>
        </p:spPr>
        <p:txBody>
          <a:bodyPr/>
          <a:lstStyle/>
          <a:p>
            <a:r>
              <a:rPr lang="en-US"/>
              <a:t>Set up a simulation as a multi-model problem</a:t>
            </a:r>
          </a:p>
          <a:p>
            <a:r>
              <a:rPr lang="en-US"/>
              <a:t>Or, split a large, existing simulation domain 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with the ModelSplitter (tomorrow)</a:t>
            </a:r>
          </a:p>
          <a:p>
            <a:r>
              <a:rPr lang="en-US"/>
              <a:t>Configure the parallel solver through PETSCRC database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18F96-AEE4-2C2E-E0BD-99667F09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28" y="1935427"/>
            <a:ext cx="5724172" cy="41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E5F4-4013-C225-5A51-E3511292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PETSc resource file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5CE1-F015-C6A5-96E0-F5A11400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File </a:t>
            </a:r>
            <a:r>
              <a:rPr lang="en-US" b="1"/>
              <a:t>.petscrc</a:t>
            </a:r>
            <a:r>
              <a:rPr lang="en-US"/>
              <a:t> in same directory as </a:t>
            </a:r>
            <a:r>
              <a:rPr lang="en-US" b="1"/>
              <a:t>mfsim.nam</a:t>
            </a:r>
          </a:p>
          <a:p>
            <a:r>
              <a:rPr lang="en-US"/>
              <a:t>Basic example: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Extremely powerful: convergence behavior, performance, switch solvers or preconditioners, attach debugger, … (see PETSc docs online)</a:t>
            </a:r>
          </a:p>
          <a:p>
            <a:r>
              <a:rPr lang="en-US"/>
              <a:t>NB: PETSc command line interface disabled</a:t>
            </a:r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BEBD40-8B6E-C93D-9C33-FAE79ACF0C42}"/>
              </a:ext>
            </a:extLst>
          </p:cNvPr>
          <p:cNvGrpSpPr/>
          <p:nvPr/>
        </p:nvGrpSpPr>
        <p:grpSpPr>
          <a:xfrm>
            <a:off x="1535493" y="3067500"/>
            <a:ext cx="8276460" cy="1477328"/>
            <a:chOff x="1458491" y="2874995"/>
            <a:chExt cx="8276460" cy="14773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77D38D-F3BF-B190-233E-462D63FE7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8491" y="2884620"/>
              <a:ext cx="3488894" cy="14321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CFC75-C3C6-9644-C953-734C6E4408F4}"/>
                </a:ext>
              </a:extLst>
            </p:cNvPr>
            <p:cNvSpPr txBox="1"/>
            <p:nvPr/>
          </p:nvSpPr>
          <p:spPr>
            <a:xfrm>
              <a:off x="5677686" y="2874995"/>
              <a:ext cx="405726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# BiCGStabilized solver</a:t>
              </a:r>
            </a:p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# Block-Jacobi preconditioner (parallel)</a:t>
              </a:r>
            </a:p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# Incomplete LU preconditioner per block</a:t>
              </a:r>
            </a:p>
            <a:p>
              <a:r>
                <a:rPr lang="nl-NL">
                  <a:solidFill>
                    <a:schemeClr val="bg1">
                      <a:lumMod val="50000"/>
                    </a:schemeClr>
                  </a:solidFill>
                </a:rPr>
                <a:t># 2 levels of fill</a:t>
              </a:r>
            </a:p>
            <a:p>
              <a:r>
                <a:rPr lang="nl-NL">
                  <a:solidFill>
                    <a:schemeClr val="bg1">
                      <a:lumMod val="50000"/>
                    </a:schemeClr>
                  </a:solidFill>
                </a:rPr>
                <a:t># Custom closure criterion (MODFLOW)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0567-5B80-8E61-7AB8-E1887BBA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F70E-D8E2-C60F-FDD9-DDD08BAB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3926" cy="4351338"/>
          </a:xfrm>
        </p:spPr>
        <p:txBody>
          <a:bodyPr/>
          <a:lstStyle/>
          <a:p>
            <a:r>
              <a:rPr lang="en-US"/>
              <a:t>On HPC: use job scheduler (PBS/TORQUE, SGE, Slurm)</a:t>
            </a:r>
          </a:p>
          <a:p>
            <a:pPr marL="457200" lvl="1" indent="0">
              <a:buNone/>
            </a:pPr>
            <a:r>
              <a:rPr lang="en-US">
                <a:solidFill>
                  <a:srgbClr val="0070C0"/>
                </a:solidFill>
              </a:rPr>
              <a:t>Denali has Slurm: up next</a:t>
            </a:r>
            <a:endParaRPr lang="nl-NL">
              <a:solidFill>
                <a:srgbClr val="0070C0"/>
              </a:solidFill>
            </a:endParaRPr>
          </a:p>
          <a:p>
            <a:r>
              <a:rPr lang="en-US"/>
              <a:t>Local, from command line:</a:t>
            </a:r>
          </a:p>
          <a:p>
            <a:pPr marL="0" indent="0">
              <a:buNone/>
            </a:pP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i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user@pc</a:t>
            </a:r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mpiexec -np 2 mf6 –p</a:t>
            </a:r>
          </a:p>
          <a:p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  <a:p>
            <a:r>
              <a:rPr lang="en-US"/>
              <a:t>DEMO</a:t>
            </a:r>
          </a:p>
        </p:txBody>
      </p:sp>
      <p:pic>
        <p:nvPicPr>
          <p:cNvPr id="1026" name="Picture 2" descr="Slurm Workload Manager - Wikipedia">
            <a:extLst>
              <a:ext uri="{FF2B5EF4-FFF2-40B4-BE49-F238E27FC236}">
                <a16:creationId xmlns:a16="http://schemas.microsoft.com/office/drawing/2014/main" id="{78DFE2D7-C219-0FC5-DC4A-10D8E8F17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053" y="1874803"/>
            <a:ext cx="1816747" cy="16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98768C-D981-A7F8-1311-B4ED40C7E43A}"/>
              </a:ext>
            </a:extLst>
          </p:cNvPr>
          <p:cNvCxnSpPr/>
          <p:nvPr/>
        </p:nvCxnSpPr>
        <p:spPr>
          <a:xfrm>
            <a:off x="3434771" y="3634330"/>
            <a:ext cx="133791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6ABCC7-D1DE-7904-EEDF-4F5FD760CB5F}"/>
              </a:ext>
            </a:extLst>
          </p:cNvPr>
          <p:cNvCxnSpPr>
            <a:cxnSpLocks/>
          </p:cNvCxnSpPr>
          <p:nvPr/>
        </p:nvCxnSpPr>
        <p:spPr>
          <a:xfrm>
            <a:off x="4945781" y="3634330"/>
            <a:ext cx="88712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2C36DD-3360-9264-EBCC-6BB3639173FE}"/>
              </a:ext>
            </a:extLst>
          </p:cNvPr>
          <p:cNvCxnSpPr>
            <a:cxnSpLocks/>
          </p:cNvCxnSpPr>
          <p:nvPr/>
        </p:nvCxnSpPr>
        <p:spPr>
          <a:xfrm>
            <a:off x="6023811" y="3634330"/>
            <a:ext cx="56949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950E4-FFDA-05A3-75BF-E24DB7F65AB9}"/>
              </a:ext>
            </a:extLst>
          </p:cNvPr>
          <p:cNvCxnSpPr>
            <a:cxnSpLocks/>
          </p:cNvCxnSpPr>
          <p:nvPr/>
        </p:nvCxnSpPr>
        <p:spPr>
          <a:xfrm>
            <a:off x="6763352" y="3634330"/>
            <a:ext cx="42672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174B49-7367-3915-7979-811916C62BAD}"/>
              </a:ext>
            </a:extLst>
          </p:cNvPr>
          <p:cNvSpPr txBox="1"/>
          <p:nvPr/>
        </p:nvSpPr>
        <p:spPr>
          <a:xfrm>
            <a:off x="3342419" y="3769268"/>
            <a:ext cx="286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MPI program launcher,</a:t>
            </a:r>
          </a:p>
          <a:p>
            <a:r>
              <a:rPr lang="en-US" sz="2000"/>
              <a:t>(also: mpirun, orterun, …)</a:t>
            </a:r>
            <a:endParaRPr lang="nl-NL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06606-2BCF-F3FF-65E4-43BD28016A29}"/>
              </a:ext>
            </a:extLst>
          </p:cNvPr>
          <p:cNvSpPr txBox="1"/>
          <p:nvPr/>
        </p:nvSpPr>
        <p:spPr>
          <a:xfrm>
            <a:off x="4772682" y="3763895"/>
            <a:ext cx="265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Nr. of parallel processes</a:t>
            </a:r>
            <a:endParaRPr lang="nl-NL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0742F-9D3B-100A-ECB1-296B1EBAAD75}"/>
              </a:ext>
            </a:extLst>
          </p:cNvPr>
          <p:cNvSpPr txBox="1"/>
          <p:nvPr/>
        </p:nvSpPr>
        <p:spPr>
          <a:xfrm>
            <a:off x="5937147" y="3780319"/>
            <a:ext cx="2756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Parallel MODFLOW exec.</a:t>
            </a:r>
            <a:endParaRPr lang="nl-NL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A836D-67BE-5DEC-D678-395D88061DF2}"/>
              </a:ext>
            </a:extLst>
          </p:cNvPr>
          <p:cNvSpPr txBox="1"/>
          <p:nvPr/>
        </p:nvSpPr>
        <p:spPr>
          <a:xfrm>
            <a:off x="6679130" y="3782483"/>
            <a:ext cx="2792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To activate parallel mode</a:t>
            </a:r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7695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C95-5F9A-151F-AD61-DA40E0E4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 (hidden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FE38-87FC-7093-C514-CA9BF8A4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235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Run example serial then parallel</a:t>
            </a:r>
          </a:p>
          <a:p>
            <a:r>
              <a:rPr lang="en-US"/>
              <a:t>Duplicate output to screen (Feedback)</a:t>
            </a:r>
          </a:p>
          <a:p>
            <a:r>
              <a:rPr lang="en-US"/>
              <a:t>Compare output files</a:t>
            </a:r>
          </a:p>
          <a:p>
            <a:pPr lvl="1"/>
            <a:r>
              <a:rPr lang="en-US"/>
              <a:t>mfsim.lst versus mfsim.p*.lst</a:t>
            </a:r>
          </a:p>
          <a:p>
            <a:r>
              <a:rPr lang="en-US"/>
              <a:t>Compare contents</a:t>
            </a:r>
          </a:p>
          <a:p>
            <a:pPr lvl="1"/>
            <a:r>
              <a:rPr lang="en-US"/>
              <a:t>Models and Exchanges created on the right process</a:t>
            </a:r>
          </a:p>
          <a:p>
            <a:pPr lvl="1"/>
            <a:r>
              <a:rPr lang="en-US"/>
              <a:t>Convergence synchronized (lock step) but different changes</a:t>
            </a:r>
          </a:p>
          <a:p>
            <a:pPr lvl="1"/>
            <a:r>
              <a:rPr lang="en-US"/>
              <a:t>Increase in iterations</a:t>
            </a:r>
          </a:p>
          <a:p>
            <a:r>
              <a:rPr lang="en-US"/>
              <a:t>Explain memory sizes</a:t>
            </a:r>
          </a:p>
          <a:p>
            <a:r>
              <a:rPr lang="en-US"/>
              <a:t>Show virtual memory in table</a:t>
            </a:r>
          </a:p>
          <a:p>
            <a:r>
              <a:rPr lang="en-US"/>
              <a:t>Run 4 models on 2 processes, how about on 3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0070C0"/>
                </a:solidFill>
              </a:rPr>
              <a:t>Load Balancing: Tomorrow</a:t>
            </a:r>
          </a:p>
        </p:txBody>
      </p:sp>
    </p:spTree>
    <p:extLst>
      <p:ext uri="{BB962C8B-B14F-4D97-AF65-F5344CB8AC3E}">
        <p14:creationId xmlns:p14="http://schemas.microsoft.com/office/powerpoint/2010/main" val="106002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561C-227D-2673-763F-0520D01A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Things that can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A1AE-427E-152F-6883-43EFB3AE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889859" cy="481580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Forget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–p</a:t>
            </a:r>
          </a:p>
          <a:p>
            <a:pPr lvl="1"/>
            <a:r>
              <a:rPr lang="en-US"/>
              <a:t>Sigh… No error, but the job takes forever</a:t>
            </a:r>
          </a:p>
          <a:p>
            <a:r>
              <a:rPr lang="nl-NL"/>
              <a:t>Wrong number of processes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–np</a:t>
            </a:r>
            <a:r>
              <a:rPr lang="nl-NL"/>
              <a:t> specified</a:t>
            </a:r>
          </a:p>
          <a:p>
            <a:pPr lvl="1"/>
            <a:r>
              <a:rPr lang="nl-NL"/>
              <a:t>More processes than models: error</a:t>
            </a:r>
          </a:p>
          <a:p>
            <a:pPr lvl="1"/>
            <a:r>
              <a:rPr lang="nl-NL"/>
              <a:t>Fewer processes: no error! </a:t>
            </a:r>
          </a:p>
          <a:p>
            <a:r>
              <a:rPr lang="nl-NL"/>
              <a:t>Run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nl-NL"/>
              <a:t> on serial MODFLOW executable</a:t>
            </a:r>
          </a:p>
          <a:p>
            <a:r>
              <a:rPr lang="nl-NL"/>
              <a:t>Forget </a:t>
            </a:r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.petscrc</a:t>
            </a:r>
            <a:r>
              <a:rPr lang="nl-NL"/>
              <a:t> in simulation folder</a:t>
            </a:r>
          </a:p>
          <a:p>
            <a:r>
              <a:rPr lang="nl-NL"/>
              <a:t>Running parallel throws an incomprehensible exception at you: rerun in serial mode</a:t>
            </a:r>
          </a:p>
          <a:p>
            <a:r>
              <a:rPr lang="nl-NL"/>
              <a:t>Library cannot be found:</a:t>
            </a:r>
          </a:p>
          <a:p>
            <a:pPr lvl="1"/>
            <a:r>
              <a:rPr lang="nl-NL"/>
              <a:t>PATH, LD_LIBRARY_PATH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7C82B-C8F6-223D-C1D5-BEDD843C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91" y="2441642"/>
            <a:ext cx="4606425" cy="2743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9314BD-45CB-E84A-04E6-5BF848DA5880}"/>
              </a:ext>
            </a:extLst>
          </p:cNvPr>
          <p:cNvSpPr txBox="1"/>
          <p:nvPr/>
        </p:nvSpPr>
        <p:spPr>
          <a:xfrm>
            <a:off x="7287191" y="182562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user@pc</a:t>
            </a:r>
            <a:r>
              <a:rPr lang="en-US" sz="1800" i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1" i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mpiexec -np 2 mf6 –p</a:t>
            </a:r>
          </a:p>
        </p:txBody>
      </p:sp>
    </p:spTree>
    <p:extLst>
      <p:ext uri="{BB962C8B-B14F-4D97-AF65-F5344CB8AC3E}">
        <p14:creationId xmlns:p14="http://schemas.microsoft.com/office/powerpoint/2010/main" val="5226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581</Words>
  <Application>Microsoft Office PowerPoint</Application>
  <PresentationFormat>Widescreen</PresentationFormat>
  <Paragraphs>132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1_Office Theme</vt:lpstr>
      <vt:lpstr>Parallel MODFLOW 6 In action</vt:lpstr>
      <vt:lpstr>Build System</vt:lpstr>
      <vt:lpstr>Availability</vt:lpstr>
      <vt:lpstr>Build yourself</vt:lpstr>
      <vt:lpstr>Prepare your Model</vt:lpstr>
      <vt:lpstr>PETSc resource file</vt:lpstr>
      <vt:lpstr>Run</vt:lpstr>
      <vt:lpstr>DEMO (hidden slide)</vt:lpstr>
      <vt:lpstr>Things that can go wrong</vt:lpstr>
      <vt:lpstr>Questions?</vt:lpstr>
      <vt:lpstr>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MODFLOW in action</dc:title>
  <dc:creator>Martijn Russcher</dc:creator>
  <cp:lastModifiedBy>Martijn Russcher</cp:lastModifiedBy>
  <cp:revision>28</cp:revision>
  <dcterms:created xsi:type="dcterms:W3CDTF">2023-06-27T11:24:24Z</dcterms:created>
  <dcterms:modified xsi:type="dcterms:W3CDTF">2023-07-12T22:11:49Z</dcterms:modified>
</cp:coreProperties>
</file>