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8" r:id="rId3"/>
    <p:sldId id="257" r:id="rId4"/>
    <p:sldId id="1280" r:id="rId5"/>
    <p:sldId id="1278" r:id="rId6"/>
    <p:sldId id="1281" r:id="rId7"/>
    <p:sldId id="1275" r:id="rId8"/>
    <p:sldId id="1279" r:id="rId9"/>
    <p:sldId id="1276" r:id="rId10"/>
    <p:sldId id="1273" r:id="rId11"/>
    <p:sldId id="1274" r:id="rId12"/>
    <p:sldId id="127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14CE-B950-4C0C-B82A-9981B1D66E39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7B2BA-FDFF-41E1-A292-F2B2C866A41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2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Why parallel?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Different forms of parallelism, which one for MODFLOW 6?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Theoretical expectations on performance?</a:t>
            </a:r>
            <a:endParaRPr lang="en-US"/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3956-8282-4F35-BBF9-4A117B2EA08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C4E8-75E4-C28F-E097-ACA0F008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1CD4-E605-789C-39F5-450E434D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3F03-CE60-EB89-8D29-D67629B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018F-43FA-7AAF-367F-A218E271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716E-A757-3A1F-380F-7846097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90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B34-832E-6918-4C3E-9769DEB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7707-4600-7567-E239-D81E24F8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4863-2149-75D2-1DAE-57A381F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A44D-92B3-84A5-0644-F88CE93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8E4-2355-3C83-9121-62081CE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7B9-31E4-249E-8EFF-36EC7D09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806A-9741-AB7B-5F71-44ACB01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0F66-A62F-B9D8-CBBA-DA9DC36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AE6-77FB-4A29-1306-EB90211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2977-0389-2DA8-6E91-BFEEB45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1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3ADD-9FE7-27EC-0B5B-88B559C7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36A-5C36-227A-1886-597F8584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71CC-C635-1850-6A0B-F05627FE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67F-79FD-ED85-4380-6C28A01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A0CA-641F-D134-E11F-3FEC206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6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7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37C-D7EE-0133-FE4F-17FD266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6D5-539E-83CE-3B37-220C2C88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F23D-0F95-AFFF-2F26-F7BADEE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E1B-5485-D0FB-A2A9-141D97A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5496-7D9E-051C-18B3-C97F5A4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4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D52-7D46-019D-9B4A-5A9347A4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186-D45E-CCC3-C6A4-AC971CF6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EF65-859A-F6EF-DAB5-604EDADB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113B-06B8-8CB7-2936-3C57FED8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F304-60B9-B651-3A28-2373181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1F0C-0396-C8F6-40E9-441070E1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7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9C3-1527-0907-DE1A-E5CAE1C5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037-9BE8-8C66-EA82-539F9ED1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E3E58-E7DB-0FAC-D642-D30F9B2B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F5AE-D562-73DB-B12F-B0525A2F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952A2-4FAA-DA23-DFE5-2795C7B90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CF2E2-CABB-EACF-D348-D7B4A10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D18F8-B9E9-1E88-7B9C-0EB362B6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C9CF-42E0-EAB9-832D-997FF111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8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63C-1E26-3497-BE42-9E32C04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A8A7-35E9-197E-C8AE-5B21E00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84DA-16FC-960A-4A40-AF970BB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1129-FED8-284C-A4F2-E0E9BDE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9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3F1D-EED6-1FFB-2F7E-20CD6D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FF6E-5BE0-90A0-983B-E9F2237A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BE8D-FE18-B6FD-7CBB-E1A72D5F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E582-06AD-EC35-787D-CAF4DE60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A4E4-928D-7D5C-BBFB-36105B2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B4C4-FAD5-F832-446B-53A7EE1B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D518-74BB-78E0-5732-EB6AF63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1E59-9157-608F-7EC1-40303336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F9B9-0780-B568-6A69-90A9D60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1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953D-4C0A-FA61-83FD-E62F89C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681F0-C2D8-1260-0CBC-DEB30B57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8FF25-621C-3238-EF38-497D6A7F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5F53-1121-DDFE-7068-FCE5F6B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6133-6437-7FD2-EC93-1B8D330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817F-911A-051A-AE86-0E56981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1EE-F2C1-BDA9-123C-94346650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3F05-20BC-CB7F-72F5-B9CB8BEC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3DF8-A078-B911-5708-2557DCCC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DD07-EF65-467F-8653-06D5723CCEE1}" type="datetimeFigureOut">
              <a:rPr lang="nl-NL" smtClean="0"/>
              <a:t>14-7-2023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05FB-50F8-4A80-607A-A8B5B800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0051-0926-F6D7-A7DE-DB46DBB0C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7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Model Partitioning and Load Balance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Class, July 13-14, 2023, Lakewood, CO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2DA-FABB-B749-FCA3-51672BC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FloPy Model Splitter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8D3F-BEAE-F78B-EAE9-2A0D644E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42608" cy="5032376"/>
          </a:xfrm>
        </p:spPr>
        <p:txBody>
          <a:bodyPr>
            <a:normAutofit lnSpcReduction="10000"/>
          </a:bodyPr>
          <a:lstStyle/>
          <a:p>
            <a:r>
              <a:rPr lang="en-US"/>
              <a:t>FloPy contains a facility for partitioning a MODFLOW 6 model:</a:t>
            </a:r>
          </a:p>
          <a:p>
            <a:pPr lvl="1"/>
            <a:r>
              <a:rPr lang="en-US" sz="2800"/>
              <a:t>flopy/mf6/utils/model_splitter.py</a:t>
            </a:r>
          </a:p>
          <a:p>
            <a:r>
              <a:rPr lang="en-US"/>
              <a:t>Configure with the simulation object: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nl-NL" sz="18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mfsplit = Mf6Splitter(base_sim)</a:t>
            </a:r>
          </a:p>
          <a:p>
            <a:r>
              <a:rPr lang="nl-NL"/>
              <a:t>Methods to generate a </a:t>
            </a:r>
            <a:r>
              <a:rPr lang="nl-NL" sz="18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split_array </a:t>
            </a:r>
            <a:r>
              <a:rPr lang="nl-NL"/>
              <a:t>by </a:t>
            </a:r>
          </a:p>
          <a:p>
            <a:pPr marL="971550" lvl="1" indent="-514350">
              <a:buAutoNum type="arabicPeriod"/>
            </a:pPr>
            <a:r>
              <a:rPr lang="nl-NL" sz="2800"/>
              <a:t>division in rectangular blocks</a:t>
            </a:r>
          </a:p>
          <a:p>
            <a:pPr marL="971550" lvl="1" indent="-514350">
              <a:buAutoNum type="arabicPeriod"/>
            </a:pPr>
            <a:r>
              <a:rPr lang="nl-NL" sz="2800"/>
              <a:t>optimized splitting with </a:t>
            </a:r>
            <a:r>
              <a:rPr lang="nl-NL" sz="2800" b="1"/>
              <a:t>Metis</a:t>
            </a:r>
          </a:p>
          <a:p>
            <a:r>
              <a:rPr lang="nl-NL" sz="3200"/>
              <a:t>Split the model: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nl-NL" sz="18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new_sim = mfsplit.split_model(split_array)</a:t>
            </a:r>
            <a:endParaRPr lang="en-US" sz="1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/>
              <a:t>… More on this in today’s hands-on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6FA87E-DFD9-55F1-76B3-36F005561B13}"/>
              </a:ext>
            </a:extLst>
          </p:cNvPr>
          <p:cNvGrpSpPr/>
          <p:nvPr/>
        </p:nvGrpSpPr>
        <p:grpSpPr>
          <a:xfrm>
            <a:off x="7742201" y="1594642"/>
            <a:ext cx="3528139" cy="2260618"/>
            <a:chOff x="7742201" y="1594642"/>
            <a:chExt cx="3528139" cy="2260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DEEEFF-B353-1A6F-0968-1728D6FE0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2201" y="1888353"/>
              <a:ext cx="3528139" cy="19669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D5387E-371F-AA46-3182-286032F2FE25}"/>
                </a:ext>
              </a:extLst>
            </p:cNvPr>
            <p:cNvSpPr txBox="1"/>
            <p:nvPr/>
          </p:nvSpPr>
          <p:spPr>
            <a:xfrm>
              <a:off x="8081567" y="1594642"/>
              <a:ext cx="208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/>
                <a:t>Rectangular split: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0AF92-579E-9AD2-B500-D8D78DE56AB8}"/>
              </a:ext>
            </a:extLst>
          </p:cNvPr>
          <p:cNvGrpSpPr/>
          <p:nvPr/>
        </p:nvGrpSpPr>
        <p:grpSpPr>
          <a:xfrm>
            <a:off x="7742200" y="4203538"/>
            <a:ext cx="3528139" cy="2286508"/>
            <a:chOff x="7742200" y="4203538"/>
            <a:chExt cx="3528139" cy="22865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1F6092-1DCD-B3BD-8E63-021B2BF1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2200" y="4523140"/>
              <a:ext cx="3528139" cy="196690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E9FB-8E00-A599-EED0-83C2310F52CD}"/>
                </a:ext>
              </a:extLst>
            </p:cNvPr>
            <p:cNvSpPr txBox="1"/>
            <p:nvPr/>
          </p:nvSpPr>
          <p:spPr>
            <a:xfrm>
              <a:off x="8081567" y="4203538"/>
              <a:ext cx="122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Metis split: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ska's Denali National Park, facts and information">
            <a:extLst>
              <a:ext uri="{FF2B5EF4-FFF2-40B4-BE49-F238E27FC236}">
                <a16:creationId xmlns:a16="http://schemas.microsoft.com/office/drawing/2014/main" id="{E054E78E-F93E-57D6-9856-ADF6DEAF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15C222-CE39-0483-FEB7-4257A28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77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Keep processors busy, or:</a:t>
            </a:r>
          </a:p>
          <a:p>
            <a:pPr marL="457200" lvl="1" indent="0">
              <a:buNone/>
            </a:pPr>
            <a:r>
              <a:rPr lang="en-US">
                <a:solidFill>
                  <a:schemeClr val="bg1"/>
                </a:solidFill>
              </a:rPr>
              <a:t>“An army marches only as fast as its slowest soldier”</a:t>
            </a:r>
          </a:p>
          <a:p>
            <a:r>
              <a:rPr lang="en-US">
                <a:solidFill>
                  <a:schemeClr val="bg1"/>
                </a:solidFill>
              </a:rPr>
              <a:t>Split up domain based on expected work</a:t>
            </a: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</p:spTree>
    <p:extLst>
      <p:ext uri="{BB962C8B-B14F-4D97-AF65-F5344CB8AC3E}">
        <p14:creationId xmlns:p14="http://schemas.microsoft.com/office/powerpoint/2010/main" val="42732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>
                <a:solidFill>
                  <a:schemeClr val="bg1"/>
                </a:solidFill>
              </a:rPr>
              <a:t>Split up domain based on expected work</a:t>
            </a: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</p:spTree>
    <p:extLst>
      <p:ext uri="{BB962C8B-B14F-4D97-AF65-F5344CB8AC3E}">
        <p14:creationId xmlns:p14="http://schemas.microsoft.com/office/powerpoint/2010/main" val="384021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0D2B8E-2180-9414-ED1C-4426B969F609}"/>
              </a:ext>
            </a:extLst>
          </p:cNvPr>
          <p:cNvGrpSpPr/>
          <p:nvPr/>
        </p:nvGrpSpPr>
        <p:grpSpPr>
          <a:xfrm>
            <a:off x="7843528" y="2169242"/>
            <a:ext cx="3768062" cy="2879290"/>
            <a:chOff x="8162750" y="2101030"/>
            <a:chExt cx="3768062" cy="287929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F36168-0219-A6B6-E249-EA610C8205BE}"/>
                </a:ext>
              </a:extLst>
            </p:cNvPr>
            <p:cNvGrpSpPr/>
            <p:nvPr/>
          </p:nvGrpSpPr>
          <p:grpSpPr>
            <a:xfrm>
              <a:off x="8162750" y="2101030"/>
              <a:ext cx="2647950" cy="2879290"/>
              <a:chOff x="7191375" y="1131529"/>
              <a:chExt cx="2647950" cy="287929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C249859-4209-E965-FE38-F989DE3AD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E3B570A-3127-9685-E770-1615B42BE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4020D8A-002D-83FA-2EFB-43AD58982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8BF2AB7-FE35-9A48-03A1-B39E59F97FC3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6146046-3CB0-7311-493A-830A0E9261DF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F36C445-01B5-9CD1-311C-1D59E7E7E4DC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4024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0D978BC-E420-8984-8227-2B8006727B45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4024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B955BCF-F5B4-762D-0EE2-F7D52F950C28}"/>
                  </a:ext>
                </a:extLst>
              </p:cNvPr>
              <p:cNvSpPr/>
              <p:nvPr/>
            </p:nvSpPr>
            <p:spPr>
              <a:xfrm>
                <a:off x="9144000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B4C0A52-87F0-5A98-E927-1027390EA960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40A4E70-0C2E-D0E3-6B3A-6BBC226B29F0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D66785-282E-8E94-E1D4-88EC26F67F89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389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628A34E-371A-64B5-B4A3-5E45BF19A5CA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389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6BD2000-477E-D1D1-1A77-FC6C6F28327B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5A78433-F53B-9BAE-5AE2-0D0F2856F610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F34FE5E-AD5F-98E6-CE83-592FC3BA4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F20E4D-A309-1FB3-445F-0F95AC72C2D6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EA26F9D-1E41-A391-3628-FC8521DA6B01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2C07654-10CD-2887-48AD-DE27D526AE7F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298A972-F9A4-3301-3699-EFF2E7A57DD4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D083399-6B30-7579-7100-CC29F6E4CF53}"/>
                </a:ext>
              </a:extLst>
            </p:cNvPr>
            <p:cNvGrpSpPr/>
            <p:nvPr/>
          </p:nvGrpSpPr>
          <p:grpSpPr>
            <a:xfrm>
              <a:off x="11122199" y="2332804"/>
              <a:ext cx="808613" cy="687350"/>
              <a:chOff x="10401299" y="2244208"/>
              <a:chExt cx="808613" cy="6873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5B3524-0A01-4D05-0B40-135F6E420A30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86A69A-1FC8-AB6F-FB7E-E6DFE7CC9312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EF6C5E-87AC-2254-D192-D7FFABE57CC3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EC8BE6-E090-DA91-5D38-8B43B186CBE5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89B312-C455-5E01-C309-77B910D21230}"/>
              </a:ext>
            </a:extLst>
          </p:cNvPr>
          <p:cNvSpPr/>
          <p:nvPr/>
        </p:nvSpPr>
        <p:spPr>
          <a:xfrm>
            <a:off x="8493268" y="33554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265F2-E65E-493F-83A3-7596580915C7}"/>
              </a:ext>
            </a:extLst>
          </p:cNvPr>
          <p:cNvSpPr/>
          <p:nvPr/>
        </p:nvSpPr>
        <p:spPr>
          <a:xfrm>
            <a:off x="9153668" y="33554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A60E-3643-0234-6F17-69493AED48CB}"/>
              </a:ext>
            </a:extLst>
          </p:cNvPr>
          <p:cNvSpPr/>
          <p:nvPr/>
        </p:nvSpPr>
        <p:spPr>
          <a:xfrm>
            <a:off x="8493267" y="42679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E6839-2527-977F-40F3-4E4E5ED789BD}"/>
              </a:ext>
            </a:extLst>
          </p:cNvPr>
          <p:cNvSpPr/>
          <p:nvPr/>
        </p:nvSpPr>
        <p:spPr>
          <a:xfrm>
            <a:off x="9147818" y="4267914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0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0D2B8E-2180-9414-ED1C-4426B969F609}"/>
              </a:ext>
            </a:extLst>
          </p:cNvPr>
          <p:cNvGrpSpPr/>
          <p:nvPr/>
        </p:nvGrpSpPr>
        <p:grpSpPr>
          <a:xfrm>
            <a:off x="7856364" y="2169242"/>
            <a:ext cx="3768062" cy="2879290"/>
            <a:chOff x="8162750" y="2101030"/>
            <a:chExt cx="3768062" cy="287929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F36168-0219-A6B6-E249-EA610C8205BE}"/>
                </a:ext>
              </a:extLst>
            </p:cNvPr>
            <p:cNvGrpSpPr/>
            <p:nvPr/>
          </p:nvGrpSpPr>
          <p:grpSpPr>
            <a:xfrm>
              <a:off x="8162750" y="2101030"/>
              <a:ext cx="2647950" cy="2879290"/>
              <a:chOff x="7191375" y="1131529"/>
              <a:chExt cx="2647950" cy="287929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C249859-4209-E965-FE38-F989DE3AD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E3B570A-3127-9685-E770-1615B42BE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4020D8A-002D-83FA-2EFB-43AD58982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8BF2AB7-FE35-9A48-03A1-B39E59F97FC3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6146046-3CB0-7311-493A-830A0E9261DF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F36C445-01B5-9CD1-311C-1D59E7E7E4DC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7231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0D978BC-E420-8984-8227-2B8006727B45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7231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B955BCF-F5B4-762D-0EE2-F7D52F950C28}"/>
                  </a:ext>
                </a:extLst>
              </p:cNvPr>
              <p:cNvSpPr/>
              <p:nvPr/>
            </p:nvSpPr>
            <p:spPr>
              <a:xfrm>
                <a:off x="9144000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B4C0A52-87F0-5A98-E927-1027390EA960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40A4E70-0C2E-D0E3-6B3A-6BBC226B29F0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D66785-282E-8E94-E1D4-88EC26F67F89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628A34E-371A-64B5-B4A3-5E45BF19A5CA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6BD2000-477E-D1D1-1A77-FC6C6F28327B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5A78433-F53B-9BAE-5AE2-0D0F2856F610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F34FE5E-AD5F-98E6-CE83-592FC3BA4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F20E4D-A309-1FB3-445F-0F95AC72C2D6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EA26F9D-1E41-A391-3628-FC8521DA6B01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2C07654-10CD-2887-48AD-DE27D526AE7F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298A972-F9A4-3301-3699-EFF2E7A57DD4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D083399-6B30-7579-7100-CC29F6E4CF53}"/>
                </a:ext>
              </a:extLst>
            </p:cNvPr>
            <p:cNvGrpSpPr/>
            <p:nvPr/>
          </p:nvGrpSpPr>
          <p:grpSpPr>
            <a:xfrm>
              <a:off x="11122199" y="2332804"/>
              <a:ext cx="808613" cy="687350"/>
              <a:chOff x="10401299" y="2244208"/>
              <a:chExt cx="808613" cy="6873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5B3524-0A01-4D05-0B40-135F6E420A30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86A69A-1FC8-AB6F-FB7E-E6DFE7CC9312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EF6C5E-87AC-2254-D192-D7FFABE57CC3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EC8BE6-E090-DA91-5D38-8B43B186CBE5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5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C4DF9D-2A9B-78D8-054A-2F17F9E0910D}"/>
              </a:ext>
            </a:extLst>
          </p:cNvPr>
          <p:cNvGrpSpPr/>
          <p:nvPr/>
        </p:nvGrpSpPr>
        <p:grpSpPr>
          <a:xfrm>
            <a:off x="7866815" y="2140457"/>
            <a:ext cx="3791455" cy="2879290"/>
            <a:chOff x="7186613" y="1131529"/>
            <a:chExt cx="3791455" cy="28792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D21EEF-8560-BEAC-7DAA-1C0CE5C942A0}"/>
                </a:ext>
              </a:extLst>
            </p:cNvPr>
            <p:cNvGrpSpPr/>
            <p:nvPr/>
          </p:nvGrpSpPr>
          <p:grpSpPr>
            <a:xfrm>
              <a:off x="7186613" y="1131529"/>
              <a:ext cx="2652712" cy="2879290"/>
              <a:chOff x="7186613" y="1131529"/>
              <a:chExt cx="2652712" cy="287929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A5651-7C1A-9F91-818B-B77CE2F856C8}"/>
                  </a:ext>
                </a:extLst>
              </p:cNvPr>
              <p:cNvSpPr/>
              <p:nvPr/>
            </p:nvSpPr>
            <p:spPr>
              <a:xfrm>
                <a:off x="9144000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B4C0B29-A7A6-996E-DF1D-4CAA7EBDD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2C0A6D-2085-A868-33DA-0C30E2456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1F2843-40ED-661A-AFAA-009A0432E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02C34E-42E3-5C56-A69D-64C655BD792B}"/>
                  </a:ext>
                </a:extLst>
              </p:cNvPr>
              <p:cNvSpPr/>
              <p:nvPr/>
            </p:nvSpPr>
            <p:spPr>
              <a:xfrm>
                <a:off x="7848599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0228F0-17F1-30F0-6CB4-B9A4FB2B6822}"/>
                  </a:ext>
                </a:extLst>
              </p:cNvPr>
              <p:cNvSpPr/>
              <p:nvPr/>
            </p:nvSpPr>
            <p:spPr>
              <a:xfrm>
                <a:off x="9144000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92EA22-8DAE-A28B-5493-6D335D0A959B}"/>
                  </a:ext>
                </a:extLst>
              </p:cNvPr>
              <p:cNvSpPr/>
              <p:nvPr/>
            </p:nvSpPr>
            <p:spPr>
              <a:xfrm>
                <a:off x="7186613" y="3363123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F2686C-42E2-0165-D2EB-0DF27287B261}"/>
                  </a:ext>
                </a:extLst>
              </p:cNvPr>
              <p:cNvSpPr/>
              <p:nvPr/>
            </p:nvSpPr>
            <p:spPr>
              <a:xfrm>
                <a:off x="7848599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F504BD-C1CE-EACD-13E6-353B5B651962}"/>
                  </a:ext>
                </a:extLst>
              </p:cNvPr>
              <p:cNvSpPr/>
              <p:nvPr/>
            </p:nvSpPr>
            <p:spPr>
              <a:xfrm>
                <a:off x="8505825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262FA9-2FF7-55D1-6C7D-5805B4482FA8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2F3A79-CCDF-D94C-5EB5-E7C20A1FFEE6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7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2F1C44-323F-4F54-93FF-FA206AB5A758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657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50D331-D8FF-9D9E-B4DE-031696A9D2BE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5905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40AC-F59C-4AC2-844D-D8826F5D3734}"/>
                  </a:ext>
                </a:extLst>
              </p:cNvPr>
              <p:cNvSpPr/>
              <p:nvPr/>
            </p:nvSpPr>
            <p:spPr>
              <a:xfrm>
                <a:off x="9144000" y="1943101"/>
                <a:ext cx="504825" cy="507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B21A2A-7588-E094-F15B-36785CF92403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5025D7-B157-FEFF-5BE6-E22D844BC829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61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632D96-76D3-1EEC-A56D-7F05CD7AE535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C74F33-CBB7-5FA4-7B58-97DF41DFC478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07CD54-C65F-CC83-4773-F8655DF672CC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CB908A-C06E-F4A9-5248-DA55219F311C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91F055-6133-95EE-54D6-E6787154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7747E-91DC-2F5B-DEC0-FCC72FEB34BD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89E00D-BEDB-CDFB-7295-CDC50CBB206D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5424DD-CD02-87AD-878D-ADD250E34899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AC2C78-0023-1764-85AF-F163A38E86F3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707B3D-C65E-2268-227C-6AB3D049B2EC}"/>
                </a:ext>
              </a:extLst>
            </p:cNvPr>
            <p:cNvGrpSpPr/>
            <p:nvPr/>
          </p:nvGrpSpPr>
          <p:grpSpPr>
            <a:xfrm>
              <a:off x="10169455" y="1387117"/>
              <a:ext cx="808613" cy="687350"/>
              <a:chOff x="10401299" y="2244208"/>
              <a:chExt cx="808613" cy="68735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27E7B8-3A20-28E4-5DAB-70CCB9F501F8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24D231-37F8-6F10-05E6-05172A3C087C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CB2FB2-70C7-2791-1656-2F9281F654F6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936A06-AC10-52EA-7FB6-F913EA5D3AD0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4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/>
              <a:t>Remedy: dynamic load balancing</a:t>
            </a:r>
          </a:p>
          <a:p>
            <a:pPr lvl="1"/>
            <a:r>
              <a:rPr lang="en-US"/>
              <a:t>Multiple smaller models per process, redistribute when out of balance</a:t>
            </a:r>
          </a:p>
          <a:p>
            <a:pPr lvl="1"/>
            <a:r>
              <a:rPr lang="en-US"/>
              <a:t>Invasive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C4DF9D-2A9B-78D8-054A-2F17F9E0910D}"/>
              </a:ext>
            </a:extLst>
          </p:cNvPr>
          <p:cNvGrpSpPr/>
          <p:nvPr/>
        </p:nvGrpSpPr>
        <p:grpSpPr>
          <a:xfrm>
            <a:off x="7866815" y="2140457"/>
            <a:ext cx="3791455" cy="2879290"/>
            <a:chOff x="7186613" y="1131529"/>
            <a:chExt cx="3791455" cy="28792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D21EEF-8560-BEAC-7DAA-1C0CE5C942A0}"/>
                </a:ext>
              </a:extLst>
            </p:cNvPr>
            <p:cNvGrpSpPr/>
            <p:nvPr/>
          </p:nvGrpSpPr>
          <p:grpSpPr>
            <a:xfrm>
              <a:off x="7186613" y="1131529"/>
              <a:ext cx="2652712" cy="2879290"/>
              <a:chOff x="7186613" y="1131529"/>
              <a:chExt cx="2652712" cy="287929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A5651-7C1A-9F91-818B-B77CE2F856C8}"/>
                  </a:ext>
                </a:extLst>
              </p:cNvPr>
              <p:cNvSpPr/>
              <p:nvPr/>
            </p:nvSpPr>
            <p:spPr>
              <a:xfrm>
                <a:off x="9144000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B4C0B29-A7A6-996E-DF1D-4CAA7EBDD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2C0A6D-2085-A868-33DA-0C30E2456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1F2843-40ED-661A-AFAA-009A0432E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02C34E-42E3-5C56-A69D-64C655BD792B}"/>
                  </a:ext>
                </a:extLst>
              </p:cNvPr>
              <p:cNvSpPr/>
              <p:nvPr/>
            </p:nvSpPr>
            <p:spPr>
              <a:xfrm>
                <a:off x="7848599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0228F0-17F1-30F0-6CB4-B9A4FB2B6822}"/>
                  </a:ext>
                </a:extLst>
              </p:cNvPr>
              <p:cNvSpPr/>
              <p:nvPr/>
            </p:nvSpPr>
            <p:spPr>
              <a:xfrm>
                <a:off x="9144000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92EA22-8DAE-A28B-5493-6D335D0A959B}"/>
                  </a:ext>
                </a:extLst>
              </p:cNvPr>
              <p:cNvSpPr/>
              <p:nvPr/>
            </p:nvSpPr>
            <p:spPr>
              <a:xfrm>
                <a:off x="7186613" y="3363123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F2686C-42E2-0165-D2EB-0DF27287B261}"/>
                  </a:ext>
                </a:extLst>
              </p:cNvPr>
              <p:cNvSpPr/>
              <p:nvPr/>
            </p:nvSpPr>
            <p:spPr>
              <a:xfrm>
                <a:off x="7848599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F504BD-C1CE-EACD-13E6-353B5B651962}"/>
                  </a:ext>
                </a:extLst>
              </p:cNvPr>
              <p:cNvSpPr/>
              <p:nvPr/>
            </p:nvSpPr>
            <p:spPr>
              <a:xfrm>
                <a:off x="8505825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262FA9-2FF7-55D1-6C7D-5805B4482FA8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2F3A79-CCDF-D94C-5EB5-E7C20A1FFEE6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7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2F1C44-323F-4F54-93FF-FA206AB5A758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657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50D331-D8FF-9D9E-B4DE-031696A9D2BE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5905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40AC-F59C-4AC2-844D-D8826F5D3734}"/>
                  </a:ext>
                </a:extLst>
              </p:cNvPr>
              <p:cNvSpPr/>
              <p:nvPr/>
            </p:nvSpPr>
            <p:spPr>
              <a:xfrm>
                <a:off x="9144000" y="1943101"/>
                <a:ext cx="504825" cy="507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B21A2A-7588-E094-F15B-36785CF92403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5025D7-B157-FEFF-5BE6-E22D844BC829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61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632D96-76D3-1EEC-A56D-7F05CD7AE535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C74F33-CBB7-5FA4-7B58-97DF41DFC478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07CD54-C65F-CC83-4773-F8655DF672CC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CB908A-C06E-F4A9-5248-DA55219F311C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91F055-6133-95EE-54D6-E6787154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7747E-91DC-2F5B-DEC0-FCC72FEB34BD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89E00D-BEDB-CDFB-7295-CDC50CBB206D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5424DD-CD02-87AD-878D-ADD250E34899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AC2C78-0023-1764-85AF-F163A38E86F3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707B3D-C65E-2268-227C-6AB3D049B2EC}"/>
                </a:ext>
              </a:extLst>
            </p:cNvPr>
            <p:cNvGrpSpPr/>
            <p:nvPr/>
          </p:nvGrpSpPr>
          <p:grpSpPr>
            <a:xfrm>
              <a:off x="10169455" y="1387117"/>
              <a:ext cx="808613" cy="687350"/>
              <a:chOff x="10401299" y="2244208"/>
              <a:chExt cx="808613" cy="68735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27E7B8-3A20-28E4-5DAB-70CCB9F501F8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24D231-37F8-6F10-05E6-05172A3C087C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CB2FB2-70C7-2791-1656-2F9281F654F6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936A06-AC10-52EA-7FB6-F913EA5D3AD0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458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/>
              <a:t>Remedy: dynamic load balancing</a:t>
            </a:r>
          </a:p>
          <a:p>
            <a:pPr lvl="1"/>
            <a:r>
              <a:rPr lang="en-US"/>
              <a:t>Multiple smaller models per process, redistribute when out of balance</a:t>
            </a:r>
          </a:p>
          <a:p>
            <a:pPr lvl="1"/>
            <a:r>
              <a:rPr lang="en-US"/>
              <a:t>Invasive</a:t>
            </a:r>
          </a:p>
          <a:p>
            <a:r>
              <a:rPr lang="en-US"/>
              <a:t>And how about two coupled processes…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56F42B-D90E-80A4-FB10-DA14BD2DC50E}"/>
              </a:ext>
            </a:extLst>
          </p:cNvPr>
          <p:cNvGrpSpPr/>
          <p:nvPr/>
        </p:nvGrpSpPr>
        <p:grpSpPr>
          <a:xfrm>
            <a:off x="7848116" y="2200120"/>
            <a:ext cx="3782349" cy="2887082"/>
            <a:chOff x="7848116" y="2200120"/>
            <a:chExt cx="3782349" cy="288708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4F3880-F55F-6EC7-8EAD-4B5C0CC8322D}"/>
                </a:ext>
              </a:extLst>
            </p:cNvPr>
            <p:cNvSpPr/>
            <p:nvPr/>
          </p:nvSpPr>
          <p:spPr>
            <a:xfrm>
              <a:off x="9162986" y="4502458"/>
              <a:ext cx="504825" cy="2946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D981CD-8431-56EE-442D-1480F30C2EBE}"/>
                </a:ext>
              </a:extLst>
            </p:cNvPr>
            <p:cNvSpPr/>
            <p:nvPr/>
          </p:nvSpPr>
          <p:spPr>
            <a:xfrm>
              <a:off x="8505760" y="4561719"/>
              <a:ext cx="504825" cy="23534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9496386-6F71-3A7A-1359-CCAB0C7ED5BE}"/>
                </a:ext>
              </a:extLst>
            </p:cNvPr>
            <p:cNvSpPr/>
            <p:nvPr/>
          </p:nvSpPr>
          <p:spPr>
            <a:xfrm>
              <a:off x="7848116" y="3947915"/>
              <a:ext cx="505245" cy="845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GWT</a:t>
              </a:r>
              <a:endParaRPr lang="nl-N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2C225E-F74C-1FB1-32AF-0CCB47C56D21}"/>
                </a:ext>
              </a:extLst>
            </p:cNvPr>
            <p:cNvSpPr/>
            <p:nvPr/>
          </p:nvSpPr>
          <p:spPr>
            <a:xfrm>
              <a:off x="8505760" y="3947914"/>
              <a:ext cx="504825" cy="6138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393FE8-79C0-28B7-B375-850C925A9212}"/>
                </a:ext>
              </a:extLst>
            </p:cNvPr>
            <p:cNvSpPr/>
            <p:nvPr/>
          </p:nvSpPr>
          <p:spPr>
            <a:xfrm>
              <a:off x="9162987" y="3953765"/>
              <a:ext cx="504825" cy="5402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059A4-EF3F-6B48-5511-90010195E4D0}"/>
                </a:ext>
              </a:extLst>
            </p:cNvPr>
            <p:cNvSpPr/>
            <p:nvPr/>
          </p:nvSpPr>
          <p:spPr>
            <a:xfrm>
              <a:off x="9801161" y="3953765"/>
              <a:ext cx="504825" cy="7499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DF5987-4BC8-0D76-76D9-78CA47E7695D}"/>
                </a:ext>
              </a:extLst>
            </p:cNvPr>
            <p:cNvCxnSpPr>
              <a:cxnSpLocks/>
            </p:cNvCxnSpPr>
            <p:nvPr/>
          </p:nvCxnSpPr>
          <p:spPr>
            <a:xfrm>
              <a:off x="9732103" y="2311184"/>
              <a:ext cx="11908" cy="2776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849941-4A95-6D18-3114-6A6D769DD5A7}"/>
                </a:ext>
              </a:extLst>
            </p:cNvPr>
            <p:cNvCxnSpPr>
              <a:cxnSpLocks/>
            </p:cNvCxnSpPr>
            <p:nvPr/>
          </p:nvCxnSpPr>
          <p:spPr>
            <a:xfrm>
              <a:off x="9072498" y="2311184"/>
              <a:ext cx="23813" cy="2776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76D4BC0-60D2-BED3-CCD6-AFCD0F799DB3}"/>
                </a:ext>
              </a:extLst>
            </p:cNvPr>
            <p:cNvCxnSpPr>
              <a:cxnSpLocks/>
            </p:cNvCxnSpPr>
            <p:nvPr/>
          </p:nvCxnSpPr>
          <p:spPr>
            <a:xfrm>
              <a:off x="8424796" y="2311184"/>
              <a:ext cx="4765" cy="276649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3F8C1A-3839-13C9-8ED6-4383CFA9AA25}"/>
                </a:ext>
              </a:extLst>
            </p:cNvPr>
            <p:cNvSpPr/>
            <p:nvPr/>
          </p:nvSpPr>
          <p:spPr>
            <a:xfrm>
              <a:off x="9810686" y="4684664"/>
              <a:ext cx="504825" cy="11240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87A6-09D6-9FC9-AD4A-EDC200A1BBE2}"/>
                </a:ext>
              </a:extLst>
            </p:cNvPr>
            <p:cNvSpPr/>
            <p:nvPr/>
          </p:nvSpPr>
          <p:spPr>
            <a:xfrm>
              <a:off x="7848116" y="2868887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0C75DF-67D5-BDEA-0414-B8205AEAE30F}"/>
                </a:ext>
              </a:extLst>
            </p:cNvPr>
            <p:cNvSpPr/>
            <p:nvPr/>
          </p:nvSpPr>
          <p:spPr>
            <a:xfrm>
              <a:off x="7848536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GWF</a:t>
              </a:r>
              <a:endParaRPr lang="nl-NL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74516-7AE7-4BDA-F982-5AA665551252}"/>
                </a:ext>
              </a:extLst>
            </p:cNvPr>
            <p:cNvSpPr/>
            <p:nvPr/>
          </p:nvSpPr>
          <p:spPr>
            <a:xfrm>
              <a:off x="8505761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20A025B-5E7F-C070-70C9-39AD8D3B4EBB}"/>
                </a:ext>
              </a:extLst>
            </p:cNvPr>
            <p:cNvSpPr/>
            <p:nvPr/>
          </p:nvSpPr>
          <p:spPr>
            <a:xfrm>
              <a:off x="9162986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387C97-019A-FFC7-5EED-8A383CB8423F}"/>
                </a:ext>
              </a:extLst>
            </p:cNvPr>
            <p:cNvSpPr/>
            <p:nvPr/>
          </p:nvSpPr>
          <p:spPr>
            <a:xfrm>
              <a:off x="9801161" y="3019483"/>
              <a:ext cx="504825" cy="7278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850104B-48E2-7A19-E314-68367E378C1F}"/>
                </a:ext>
              </a:extLst>
            </p:cNvPr>
            <p:cNvSpPr/>
            <p:nvPr/>
          </p:nvSpPr>
          <p:spPr>
            <a:xfrm>
              <a:off x="7848535" y="4824966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4192D3C-DEA6-DB84-1FAB-F5749352C69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486" y="2325993"/>
              <a:ext cx="0" cy="27516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9E1360-9621-4B2D-E3B0-AB39B3818E5E}"/>
                </a:ext>
              </a:extLst>
            </p:cNvPr>
            <p:cNvSpPr/>
            <p:nvPr/>
          </p:nvSpPr>
          <p:spPr>
            <a:xfrm>
              <a:off x="10821852" y="2467228"/>
              <a:ext cx="190495" cy="209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C0D115-988D-529E-696D-8ABC95821B3B}"/>
                </a:ext>
              </a:extLst>
            </p:cNvPr>
            <p:cNvSpPr txBox="1"/>
            <p:nvPr/>
          </p:nvSpPr>
          <p:spPr>
            <a:xfrm>
              <a:off x="11012347" y="2387337"/>
              <a:ext cx="61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busy</a:t>
              </a:r>
              <a:endParaRPr lang="nl-N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67F4B3-D468-1D68-A4F3-6C2AE9D35E4D}"/>
                </a:ext>
              </a:extLst>
            </p:cNvPr>
            <p:cNvSpPr/>
            <p:nvPr/>
          </p:nvSpPr>
          <p:spPr>
            <a:xfrm>
              <a:off x="10826107" y="2801001"/>
              <a:ext cx="190496" cy="2095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0C37CB1-FA54-0832-A42A-A50A4430E33F}"/>
                </a:ext>
              </a:extLst>
            </p:cNvPr>
            <p:cNvSpPr txBox="1"/>
            <p:nvPr/>
          </p:nvSpPr>
          <p:spPr>
            <a:xfrm>
              <a:off x="11012347" y="2705355"/>
              <a:ext cx="52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idle</a:t>
              </a:r>
              <a:endParaRPr lang="nl-N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0560241-906D-8F61-A539-8EEC16D090CC}"/>
                </a:ext>
              </a:extLst>
            </p:cNvPr>
            <p:cNvSpPr/>
            <p:nvPr/>
          </p:nvSpPr>
          <p:spPr>
            <a:xfrm>
              <a:off x="10821852" y="2571113"/>
              <a:ext cx="190490" cy="1056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4F77A4-8B81-F5BC-C59E-C0DFFD29D9E0}"/>
                </a:ext>
              </a:extLst>
            </p:cNvPr>
            <p:cNvSpPr txBox="1"/>
            <p:nvPr/>
          </p:nvSpPr>
          <p:spPr>
            <a:xfrm>
              <a:off x="7923832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#1</a:t>
              </a:r>
              <a:endParaRPr lang="nl-NL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D3722DB-ABBE-68BF-95E3-E206EEC99561}"/>
                </a:ext>
              </a:extLst>
            </p:cNvPr>
            <p:cNvSpPr txBox="1"/>
            <p:nvPr/>
          </p:nvSpPr>
          <p:spPr>
            <a:xfrm>
              <a:off x="8569535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#2</a:t>
              </a:r>
              <a:endParaRPr lang="nl-NL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AB7CDE0-BCE6-7FA9-FBF5-886B40FFDF07}"/>
                </a:ext>
              </a:extLst>
            </p:cNvPr>
            <p:cNvSpPr txBox="1"/>
            <p:nvPr/>
          </p:nvSpPr>
          <p:spPr>
            <a:xfrm>
              <a:off x="9219232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#3</a:t>
              </a:r>
              <a:endParaRPr lang="nl-NL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36376E7-B4FE-BF8D-B1E8-AE8EEB427F5F}"/>
                </a:ext>
              </a:extLst>
            </p:cNvPr>
            <p:cNvSpPr txBox="1"/>
            <p:nvPr/>
          </p:nvSpPr>
          <p:spPr>
            <a:xfrm>
              <a:off x="9861171" y="22020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#4</a:t>
              </a:r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E6A1C-5256-2D60-00D3-E68FF42134A5}"/>
                </a:ext>
              </a:extLst>
            </p:cNvPr>
            <p:cNvSpPr/>
            <p:nvPr/>
          </p:nvSpPr>
          <p:spPr>
            <a:xfrm>
              <a:off x="7848116" y="3784678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</p:grpSp>
    </p:spTree>
    <p:extLst>
      <p:ext uri="{BB962C8B-B14F-4D97-AF65-F5344CB8AC3E}">
        <p14:creationId xmlns:p14="http://schemas.microsoft.com/office/powerpoint/2010/main" val="28589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2DA-FABB-B749-FCA3-51672BC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Partitioner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8D3F-BEAE-F78B-EAE9-2A0D644E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Split in subdomains based on estimate of work and communication</a:t>
            </a:r>
          </a:p>
          <a:p>
            <a:pPr lvl="1"/>
            <a:r>
              <a:rPr lang="en-US"/>
              <a:t>Account for active cells, also vertically</a:t>
            </a:r>
          </a:p>
          <a:p>
            <a:pPr lvl="1"/>
            <a:r>
              <a:rPr lang="en-US"/>
              <a:t>Different formulations</a:t>
            </a:r>
          </a:p>
          <a:p>
            <a:pPr lvl="1"/>
            <a:r>
              <a:rPr lang="en-US"/>
              <a:t>Special, compute intensive features</a:t>
            </a:r>
          </a:p>
          <a:p>
            <a:r>
              <a:rPr lang="en-US"/>
              <a:t>Minimize the amount of communication between domains</a:t>
            </a:r>
          </a:p>
          <a:p>
            <a:r>
              <a:rPr lang="en-US"/>
              <a:t>Minimize the number of neighboring domains</a:t>
            </a:r>
          </a:p>
          <a:p>
            <a:r>
              <a:rPr lang="en-US"/>
              <a:t>Use graph partitioning algorithm</a:t>
            </a:r>
          </a:p>
          <a:p>
            <a:pPr lvl="1"/>
            <a:r>
              <a:rPr lang="en-US"/>
              <a:t>Weight factor is typically associated with node (cell) and/or edge (connection)</a:t>
            </a:r>
          </a:p>
          <a:p>
            <a:pPr lvl="1"/>
            <a:r>
              <a:rPr lang="en-US"/>
              <a:t>Size to represent communication volume</a:t>
            </a:r>
          </a:p>
          <a:p>
            <a:r>
              <a:rPr lang="en-US"/>
              <a:t>Multi-physics balancing with list of weights</a:t>
            </a:r>
          </a:p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46B00-D027-A0B6-165B-6B556E87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097" y="1618456"/>
            <a:ext cx="3696555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5BC81-3DB0-9F26-A3D3-5C638607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24" y="2191544"/>
            <a:ext cx="1238250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85A79-5949-84C2-870F-CBD921A24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21" y="4406900"/>
            <a:ext cx="2922604" cy="2287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88526-054A-B77D-5A9B-A9B9BD04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266" y="4294187"/>
            <a:ext cx="2944058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726</Words>
  <Application>Microsoft Office PowerPoint</Application>
  <PresentationFormat>Widescreen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1_Office Theme</vt:lpstr>
      <vt:lpstr>Model Partitioning and Load Balance</vt:lpstr>
      <vt:lpstr>Load Imbalance</vt:lpstr>
      <vt:lpstr>Load Imbalance</vt:lpstr>
      <vt:lpstr>Load Imbalance</vt:lpstr>
      <vt:lpstr>Load Imbalance</vt:lpstr>
      <vt:lpstr>Load Imbalance</vt:lpstr>
      <vt:lpstr>Load Imbalance</vt:lpstr>
      <vt:lpstr>Load Imbalance</vt:lpstr>
      <vt:lpstr>Model Partitioner</vt:lpstr>
      <vt:lpstr>FloPy Model Splitter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MODFLOW in action</dc:title>
  <dc:creator>Martijn Russcher</dc:creator>
  <cp:lastModifiedBy>Martijn Russcher</cp:lastModifiedBy>
  <cp:revision>28</cp:revision>
  <dcterms:created xsi:type="dcterms:W3CDTF">2023-06-27T11:24:24Z</dcterms:created>
  <dcterms:modified xsi:type="dcterms:W3CDTF">2023-07-14T14:10:13Z</dcterms:modified>
</cp:coreProperties>
</file>