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78" r:id="rId2"/>
    <p:sldId id="280" r:id="rId3"/>
    <p:sldId id="282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72585" autoAdjust="0"/>
  </p:normalViewPr>
  <p:slideViewPr>
    <p:cSldViewPr snapToGrid="0">
      <p:cViewPr varScale="1">
        <p:scale>
          <a:sx n="86" d="100"/>
          <a:sy n="86" d="100"/>
        </p:scale>
        <p:origin x="2032" y="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DEBC5-B985-4DBD-971A-DE566E1C50A2}" type="datetimeFigureOut">
              <a:rPr lang="nl-NL" smtClean="0"/>
              <a:t>13-07-2023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E3956-8282-4F35-BBF9-4A117B2EA08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4472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E3956-8282-4F35-BBF9-4A117B2EA08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640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723E-B87D-0F45-04E1-C9063124F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DEDE2-CE13-2E34-E0E9-0C665B70C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8C686-048D-E33A-8100-6350B7D7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5ADCD-AE60-27A3-ED95-6E8286B2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87CDD-7A79-9E96-61E7-5858FA52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78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6C0A1-4253-113D-FA76-A1C36FC0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2972B-51DE-095D-19E4-C62C7623A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47D91-1582-9FAF-0418-5A86AEFE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256EA-F551-2245-D5DE-637314D0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FB3AA-8C46-A4FD-7A5C-3BFDE6D7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1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B38ABB-7383-E4D5-8D5B-58C466791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9DF1E-4AE3-9E4A-1C6E-DE3FBAAB0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8AAEF-D1E5-D11E-A008-EAA846EF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61E69-0C6D-245F-51AE-192C97AA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98535-B0D4-7860-3589-4BE096E9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9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BDD1-B5FE-2DCC-0162-70893E14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A5644-C265-01C2-B99B-ACCB35577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79746-BBAE-76F9-BF04-BAF50AD8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D785-5828-A30A-18C5-84396889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79A2E-5E2C-6F11-5F94-67F67CF8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3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B0804-9B67-F05C-AF2F-471F54A1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96274-5295-979D-5BAF-E7918E872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252FC-B6BA-4E11-7E01-EC0737B4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5EA5F-632F-A347-DD82-5A255EB5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D0A59-1962-DF5F-5E30-E4A2640E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4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4D8C-F582-8E6B-D949-A2E1FEE7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E3CF3-E0FB-DC66-03A1-C4F364982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842CD-3DA4-4837-1358-061EFE03C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71512-80DA-6A28-FB0C-E6682620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5B810-45D8-B339-DEB9-26258CC8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90976-BB5F-505E-017E-A8CD4C69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5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7846-4BA3-7D86-0493-25FB52BD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1DEA3-48B2-A8D8-164D-A416268EB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468E0-CB41-8AA5-56A5-6EA8F11A6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45DFA-F7B0-B434-A231-BF825D2C1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91FFD-D6AE-8331-C935-997172C88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E87C5-F0E1-9709-95B0-7F94F953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5D591-57F4-02E4-0650-3ACEFF90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7C2320-58CA-78EF-F52A-C236622B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3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5B7C-5B04-80F6-47F9-5EEF0241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1E777-269E-EC3C-A89D-10A1EA55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E170C-7719-22CE-CF35-2325AED4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B1701-B14E-9AF4-F882-AFED2989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7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63E09-291A-8AC3-2CF7-11D6D0A2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D3E21-DF0E-3BDB-3BC6-8BA7C7CC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87D3E-459A-3E57-9DB7-37948096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4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71EF-7124-0376-C475-280F9641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F3FFE-CA03-1ED9-A80B-28209738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29F15-C9FF-573B-4ED9-7E90C0989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3E9B1-F049-3E38-ECA9-CA35F25B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078A5-6277-58E1-2C02-DF337F6E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9DD66-F8A0-ABC3-B302-D01F53FA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7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2396-F03A-1A21-D0B3-5834461FC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58206-170F-A9F7-D5DF-82EBFED30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2F7C7-75EE-0482-33A6-261E1EB37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EF866-F419-BFA8-27EE-058DAAF4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DCC34-B3B7-0305-5A7D-35DBAB5F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424B4-1271-1765-5872-899F474C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4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9CED6-39D3-B548-CFDD-D791FA2F9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A89EA-C453-2A5C-AABB-7A07DC7D8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71985-4958-3DBF-18DE-9F93762A9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7F1A7-46C0-614C-8973-2677197B1A3C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DDB3A-9A4E-60BC-E9AF-33FBAF878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4A7D9-DA80-B130-ADE5-0E284C458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6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pcportal.cr.usgs.gov/training/courses/Intro_to_HPC/Running_Jobs/interactive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pcportal.cr.usgs.gov/training/courses/Intro_to_HPC/Running_Jobs/sbatch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B65E49-5337-40E3-9DBD-146D14EA0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2"/>
            <a:ext cx="12192000" cy="452261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59509F-94DC-4952-A3B5-1EFAA2F52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68276" y="5"/>
            <a:ext cx="4023722" cy="4522603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1AF2CB-1EFE-4962-A8DC-2D3CE4736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7200" y="-5"/>
            <a:ext cx="11743606" cy="4513113"/>
          </a:xfrm>
          <a:prstGeom prst="rect">
            <a:avLst/>
          </a:prstGeom>
          <a:gradFill>
            <a:gsLst>
              <a:gs pos="0">
                <a:srgbClr val="000000">
                  <a:alpha val="8000"/>
                </a:srgbClr>
              </a:gs>
              <a:gs pos="76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32531E-9E20-48D1-A119-C05304D9E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8807" y="-9506"/>
            <a:ext cx="12200801" cy="4532114"/>
          </a:xfrm>
          <a:prstGeom prst="rect">
            <a:avLst/>
          </a:prstGeom>
          <a:gradFill>
            <a:gsLst>
              <a:gs pos="0">
                <a:srgbClr val="000000">
                  <a:alpha val="51000"/>
                </a:srgbClr>
              </a:gs>
              <a:gs pos="74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A014B-79A8-4BEC-893F-423182880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"/>
            <a:ext cx="12192000" cy="2679585"/>
          </a:xfrm>
          <a:prstGeom prst="rect">
            <a:avLst/>
          </a:prstGeom>
          <a:gradFill>
            <a:gsLst>
              <a:gs pos="20000">
                <a:schemeClr val="accent1">
                  <a:alpha val="9000"/>
                </a:schemeClr>
              </a:gs>
              <a:gs pos="100000">
                <a:srgbClr val="000000">
                  <a:alpha val="67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C841F-61F5-DAA4-A6DE-7FF64055D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8" y="533514"/>
            <a:ext cx="9617105" cy="1999602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Parallel MODFLOW on Denali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BC1FB-4EA9-3811-B8CB-4434CBD8B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8" y="2822040"/>
            <a:ext cx="9617105" cy="441877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Parallel MODFLOW Training Class, July 13-14, 2023, Lakewood, CO</a:t>
            </a:r>
          </a:p>
        </p:txBody>
      </p:sp>
      <p:pic>
        <p:nvPicPr>
          <p:cNvPr id="4" name="Picture 3" descr="tom_analog_1978">
            <a:extLst>
              <a:ext uri="{FF2B5EF4-FFF2-40B4-BE49-F238E27FC236}">
                <a16:creationId xmlns:a16="http://schemas.microsoft.com/office/drawing/2014/main" id="{9DF2818B-5E55-8A54-9FBB-C1900F8B02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0" r="-1" b="-1"/>
          <a:stretch/>
        </p:blipFill>
        <p:spPr bwMode="auto">
          <a:xfrm>
            <a:off x="643890" y="3977143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325E5A-396D-C81C-3138-791E727FD6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2" b="6499"/>
          <a:stretch/>
        </p:blipFill>
        <p:spPr>
          <a:xfrm>
            <a:off x="9457201" y="3922053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9E263A-F2F8-EE67-3A6D-BE65604A12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23" r="18472" b="-6"/>
          <a:stretch/>
        </p:blipFill>
        <p:spPr>
          <a:xfrm>
            <a:off x="2847218" y="3932178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A0F38C4-7853-7251-341E-9B82FBAF7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4" t="12963" r="35366" b="12963"/>
          <a:stretch/>
        </p:blipFill>
        <p:spPr bwMode="auto">
          <a:xfrm>
            <a:off x="7253874" y="3981745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BF489E-BE54-C6D1-010E-3497C620588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939" t="20969" r="23941" b="20969"/>
          <a:stretch/>
        </p:blipFill>
        <p:spPr>
          <a:xfrm>
            <a:off x="5050546" y="3977143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FE480D-7084-BC59-7CE6-28DE940FAE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685" y="6119835"/>
            <a:ext cx="1657165" cy="6628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594493-F54D-387D-9918-0B42EE11B3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507" y="5944128"/>
            <a:ext cx="2508299" cy="81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9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7A93C-28BA-98FF-3358-707491009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Denali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12D0E-10F8-76B9-5BFC-E5E82B92D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effectLst/>
                <a:latin typeface="+mj-lt"/>
              </a:rPr>
              <a:t>Interactive jobs</a:t>
            </a:r>
            <a:br>
              <a:rPr lang="en-US" sz="4000" dirty="0">
                <a:effectLst/>
                <a:latin typeface="+mj-lt"/>
              </a:rPr>
            </a:br>
            <a:endParaRPr lang="en-US" sz="2000" dirty="0">
              <a:effectLst/>
              <a:latin typeface="+mj-lt"/>
            </a:endParaRPr>
          </a:p>
          <a:p>
            <a:pPr marL="458788" lvl="1" indent="-115888">
              <a:buNone/>
            </a:pPr>
            <a:endParaRPr lang="en-US" sz="20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57150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~&gt;</a:t>
            </a:r>
            <a:r>
              <a:rPr lang="en-US" sz="20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salloc</a:t>
            </a:r>
            <a:r>
              <a:rPr lang="en-US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--partition=</a:t>
            </a:r>
            <a:r>
              <a:rPr lang="en-US" sz="20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workq</a:t>
            </a:r>
            <a:r>
              <a:rPr lang="en-US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--account=training </a:t>
            </a:r>
            <a:br>
              <a:rPr lang="en-US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0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=2 --time=00:05:00</a:t>
            </a: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8788" lvl="1" indent="-115888">
              <a:buNone/>
            </a:pPr>
            <a:endParaRPr lang="en-US" sz="20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8788" lvl="1" indent="-115888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~&gt;</a:t>
            </a:r>
            <a:r>
              <a:rPr lang="en-US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sz="20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modflow</a:t>
            </a:r>
            <a:r>
              <a:rPr lang="en-US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/6.4.2 </a:t>
            </a:r>
            <a:br>
              <a:rPr lang="en-US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~&gt;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parallel-modflow6-class/examples/par_gwf01-1d/</a:t>
            </a:r>
          </a:p>
          <a:p>
            <a:pPr marL="342900" lvl="1" indent="0">
              <a:buNone/>
            </a:pPr>
            <a:b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~&gt;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–n 2 mf6 -p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5400" dirty="0">
              <a:latin typeface="+mj-lt"/>
            </a:endParaRPr>
          </a:p>
        </p:txBody>
      </p:sp>
      <p:pic>
        <p:nvPicPr>
          <p:cNvPr id="5" name="Picture 4" descr="A row of computer screens&#10;&#10;Description automatically generated">
            <a:extLst>
              <a:ext uri="{FF2B5EF4-FFF2-40B4-BE49-F238E27FC236}">
                <a16:creationId xmlns:a16="http://schemas.microsoft.com/office/drawing/2014/main" id="{0D71C08C-0F59-7533-B89F-4D8CB07E9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541" y="146617"/>
            <a:ext cx="3720704" cy="29969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DAB5E1-3CA0-2547-8949-2077D0758F52}"/>
              </a:ext>
            </a:extLst>
          </p:cNvPr>
          <p:cNvSpPr txBox="1"/>
          <p:nvPr/>
        </p:nvSpPr>
        <p:spPr>
          <a:xfrm>
            <a:off x="457200" y="6400800"/>
            <a:ext cx="6631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200" i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hpcportal.cr.usgs.gov</a:t>
            </a:r>
            <a:r>
              <a:rPr lang="en-US" sz="1200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/training/courses/</a:t>
            </a:r>
            <a:r>
              <a:rPr lang="en-US" sz="1200" i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Intro_to_HPC</a:t>
            </a:r>
            <a:r>
              <a:rPr lang="en-US" sz="1200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200" i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Running_Jobs</a:t>
            </a:r>
            <a:r>
              <a:rPr lang="en-US" sz="1200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200" i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interactive.html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400947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6046-8608-71FB-6BB4-2557D0B70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Denali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F514F-85C6-9607-5630-B1A967ACB6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marL="7938" indent="0">
              <a:buNone/>
              <a:tabLst>
                <a:tab pos="223838" algn="l"/>
              </a:tabLst>
            </a:pPr>
            <a:r>
              <a:rPr lang="en-US" sz="7300" dirty="0">
                <a:effectLst/>
                <a:latin typeface="+mj-lt"/>
              </a:rPr>
              <a:t>Batch jobs</a:t>
            </a:r>
            <a:br>
              <a:rPr lang="en-US" sz="2800" dirty="0">
                <a:effectLst/>
                <a:latin typeface="+mj-lt"/>
              </a:rPr>
            </a:br>
            <a:r>
              <a:rPr lang="en-US" sz="2800" dirty="0">
                <a:effectLst/>
                <a:latin typeface="+mj-lt"/>
              </a:rPr>
              <a:t>	</a:t>
            </a:r>
          </a:p>
          <a:p>
            <a:pPr marL="7938" indent="0">
              <a:buNone/>
              <a:tabLst>
                <a:tab pos="223838" algn="l"/>
              </a:tabLst>
            </a:pPr>
            <a:r>
              <a:rPr lang="en-US" sz="6400" b="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6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marL="7938" indent="0">
              <a:buNone/>
              <a:tabLst>
                <a:tab pos="223838" algn="l"/>
              </a:tabLst>
            </a:pPr>
            <a:r>
              <a:rPr lang="en-US" sz="6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#SBATCH --job-name=par_gwf01-1d</a:t>
            </a:r>
          </a:p>
          <a:p>
            <a:pPr marL="7938" indent="0">
              <a:buNone/>
              <a:tabLst>
                <a:tab pos="223838" algn="l"/>
              </a:tabLst>
            </a:pPr>
            <a:r>
              <a:rPr lang="en-US" sz="6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#SBATCH --nodes=1</a:t>
            </a:r>
          </a:p>
          <a:p>
            <a:pPr marL="7938" indent="0">
              <a:buNone/>
              <a:tabLst>
                <a:tab pos="223838" algn="l"/>
              </a:tabLst>
            </a:pPr>
            <a:r>
              <a:rPr lang="en-US" sz="6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#SBATCH --</a:t>
            </a:r>
            <a:r>
              <a:rPr lang="en-US" sz="6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sz="6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</a:p>
          <a:p>
            <a:pPr marL="7938" indent="0">
              <a:buNone/>
              <a:tabLst>
                <a:tab pos="223838" algn="l"/>
              </a:tabLst>
            </a:pPr>
            <a:r>
              <a:rPr lang="en-US" sz="6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#SBATCH --account=training</a:t>
            </a:r>
          </a:p>
          <a:p>
            <a:pPr marL="7938" indent="0">
              <a:buNone/>
              <a:tabLst>
                <a:tab pos="223838" algn="l"/>
              </a:tabLst>
            </a:pPr>
            <a:r>
              <a:rPr lang="en-US" sz="6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#SBATCH --time=00:02:00</a:t>
            </a:r>
          </a:p>
          <a:p>
            <a:pPr marL="7938" indent="0">
              <a:buNone/>
              <a:tabLst>
                <a:tab pos="223838" algn="l"/>
              </a:tabLst>
            </a:pPr>
            <a:r>
              <a:rPr lang="en-US" sz="6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#SBATCH --output=</a:t>
            </a:r>
            <a:r>
              <a:rPr lang="en-US" sz="6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6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-%</a:t>
            </a:r>
            <a:r>
              <a:rPr lang="en-US" sz="6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j.out</a:t>
            </a:r>
            <a:endParaRPr lang="en-US" sz="64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938" indent="0">
              <a:buNone/>
              <a:tabLst>
                <a:tab pos="223838" algn="l"/>
              </a:tabLst>
            </a:pPr>
            <a:endParaRPr lang="en-US" sz="64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938" indent="0">
              <a:buNone/>
              <a:tabLst>
                <a:tab pos="223838" algn="l"/>
              </a:tabLst>
            </a:pPr>
            <a:r>
              <a:rPr lang="en-US" sz="6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# load appropriate modules</a:t>
            </a:r>
          </a:p>
          <a:p>
            <a:pPr marL="7938" indent="0">
              <a:buNone/>
              <a:tabLst>
                <a:tab pos="223838" algn="l"/>
              </a:tabLst>
            </a:pPr>
            <a:r>
              <a:rPr lang="en-US" sz="6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module load </a:t>
            </a:r>
            <a:r>
              <a:rPr lang="en-US" sz="6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modflow</a:t>
            </a:r>
            <a:r>
              <a:rPr lang="en-US" sz="6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/6.4.2</a:t>
            </a:r>
          </a:p>
          <a:p>
            <a:pPr marL="7938" indent="0">
              <a:buNone/>
              <a:tabLst>
                <a:tab pos="223838" algn="l"/>
              </a:tabLst>
            </a:pPr>
            <a:endParaRPr lang="en-US" sz="64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938" indent="0">
              <a:buNone/>
              <a:tabLst>
                <a:tab pos="223838" algn="l"/>
              </a:tabLst>
            </a:pPr>
            <a:r>
              <a:rPr lang="en-US" sz="6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# run example</a:t>
            </a:r>
          </a:p>
          <a:p>
            <a:pPr marL="7938" indent="0">
              <a:buNone/>
              <a:tabLst>
                <a:tab pos="223838" algn="l"/>
              </a:tabLst>
            </a:pPr>
            <a:r>
              <a:rPr lang="en-US" sz="6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US" sz="6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mf6 -p</a:t>
            </a:r>
            <a:endParaRPr lang="en-US" sz="6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ECB34-E36D-FAFB-4727-055B7172B3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234950" indent="-234950">
              <a:buNone/>
            </a:pPr>
            <a:endParaRPr lang="en-US" sz="28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4950" indent="-23495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4950" indent="-234950">
              <a:buNone/>
            </a:pPr>
            <a:endParaRPr lang="en-US" sz="64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4950" indent="-234950">
              <a:buNone/>
            </a:pPr>
            <a:endParaRPr lang="en-US" sz="6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None/>
            </a:pPr>
            <a:endParaRPr lang="en-US" sz="6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None/>
            </a:pPr>
            <a:endParaRPr lang="en-US" sz="6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None/>
            </a:pP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~&gt;</a:t>
            </a:r>
            <a:r>
              <a:rPr lang="en-US" sz="64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6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--account=training </a:t>
            </a:r>
            <a:br>
              <a:rPr lang="en-US" sz="6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400" b="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6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reservation=</a:t>
            </a:r>
            <a:r>
              <a:rPr lang="en-US" sz="64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modflow</a:t>
            </a:r>
            <a:r>
              <a:rPr lang="en-US" sz="6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4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slurm.batch</a:t>
            </a:r>
            <a:endParaRPr lang="en-US" sz="64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4950" indent="-234950">
              <a:buNone/>
            </a:pPr>
            <a:endParaRPr lang="en-US" sz="6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4950" indent="-234950">
              <a:buNone/>
            </a:pPr>
            <a:r>
              <a:rPr lang="en-US" sz="7400" dirty="0">
                <a:latin typeface="+mj-lt"/>
                <a:cs typeface="Courier New" panose="02070309020205020404" pitchFamily="49" charset="0"/>
              </a:rPr>
              <a:t>SLURM Commands</a:t>
            </a:r>
          </a:p>
          <a:p>
            <a:pPr marL="234950" indent="-234950">
              <a:buNone/>
            </a:pPr>
            <a:endParaRPr lang="en-US" sz="64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288" lvl="1" indent="0">
              <a:buNone/>
            </a:pP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~&gt;</a:t>
            </a:r>
            <a:r>
              <a:rPr lang="en-US" sz="6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66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6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–u username</a:t>
            </a:r>
          </a:p>
          <a:p>
            <a:pPr marL="14288" lvl="1" indent="0">
              <a:buNone/>
            </a:pPr>
            <a:endParaRPr lang="en-US" sz="6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288" lvl="1" indent="0">
              <a:buNone/>
            </a:pP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~&gt;</a:t>
            </a:r>
            <a:r>
              <a:rPr lang="en-US" sz="6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66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cancel</a:t>
            </a:r>
            <a:r>
              <a:rPr lang="en-US" sz="6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–u username</a:t>
            </a:r>
          </a:p>
          <a:p>
            <a:pPr marL="14288" lvl="1" indent="0">
              <a:buNone/>
            </a:pPr>
            <a:endParaRPr lang="en-US" sz="6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288" lvl="1" indent="0">
              <a:buNone/>
            </a:pP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~&gt;</a:t>
            </a:r>
            <a:r>
              <a:rPr lang="en-US" sz="6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66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cancel</a:t>
            </a:r>
            <a:r>
              <a:rPr lang="en-US" sz="6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6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br>
              <a:rPr lang="en-US" sz="6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7400" dirty="0">
              <a:latin typeface="+mj-lt"/>
            </a:endParaRPr>
          </a:p>
        </p:txBody>
      </p:sp>
      <p:pic>
        <p:nvPicPr>
          <p:cNvPr id="5" name="Picture 2" descr="Slurm Workload Manager - Wikipedia">
            <a:extLst>
              <a:ext uri="{FF2B5EF4-FFF2-40B4-BE49-F238E27FC236}">
                <a16:creationId xmlns:a16="http://schemas.microsoft.com/office/drawing/2014/main" id="{701E18A7-9922-CB87-C577-B94AB93B9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274" y="365126"/>
            <a:ext cx="3220721" cy="294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4DB7E5-2E80-9DAB-2B82-8DE2CB8F5986}"/>
              </a:ext>
            </a:extLst>
          </p:cNvPr>
          <p:cNvSpPr txBox="1"/>
          <p:nvPr/>
        </p:nvSpPr>
        <p:spPr>
          <a:xfrm>
            <a:off x="457200" y="6400800"/>
            <a:ext cx="6631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200" i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hpcportal.cr.usgs.gov</a:t>
            </a:r>
            <a:r>
              <a:rPr lang="en-US" sz="1200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/training/courses/</a:t>
            </a:r>
            <a:r>
              <a:rPr lang="en-US" sz="1200" i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Intro_to_HPC</a:t>
            </a:r>
            <a:r>
              <a:rPr lang="en-US" sz="1200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200" i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Running_Jobs</a:t>
            </a:r>
            <a:r>
              <a:rPr lang="en-US" sz="1200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200" i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sbatch.html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21659012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2508</TotalTime>
  <Words>228</Words>
  <Application>Microsoft Macintosh PowerPoint</Application>
  <PresentationFormat>Widescreen</PresentationFormat>
  <Paragraphs>43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1_Office Theme</vt:lpstr>
      <vt:lpstr>Parallel MODFLOW on Denali</vt:lpstr>
      <vt:lpstr>Denali</vt:lpstr>
      <vt:lpstr>Denali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Martijn Russcher</dc:creator>
  <cp:lastModifiedBy>Hughes, Joseph D</cp:lastModifiedBy>
  <cp:revision>42</cp:revision>
  <dcterms:created xsi:type="dcterms:W3CDTF">2023-06-26T10:12:19Z</dcterms:created>
  <dcterms:modified xsi:type="dcterms:W3CDTF">2023-07-13T15:35:53Z</dcterms:modified>
</cp:coreProperties>
</file>