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44"/>
  </p:notesMasterIdLst>
  <p:sldIdLst>
    <p:sldId id="578" r:id="rId3"/>
    <p:sldId id="642" r:id="rId4"/>
    <p:sldId id="577" r:id="rId5"/>
    <p:sldId id="630" r:id="rId6"/>
    <p:sldId id="603" r:id="rId7"/>
    <p:sldId id="604" r:id="rId8"/>
    <p:sldId id="607" r:id="rId9"/>
    <p:sldId id="610" r:id="rId10"/>
    <p:sldId id="611" r:id="rId11"/>
    <p:sldId id="605" r:id="rId12"/>
    <p:sldId id="606" r:id="rId13"/>
    <p:sldId id="612" r:id="rId14"/>
    <p:sldId id="613" r:id="rId15"/>
    <p:sldId id="614" r:id="rId16"/>
    <p:sldId id="615" r:id="rId17"/>
    <p:sldId id="616" r:id="rId18"/>
    <p:sldId id="631" r:id="rId19"/>
    <p:sldId id="522" r:id="rId20"/>
    <p:sldId id="628" r:id="rId21"/>
    <p:sldId id="596" r:id="rId22"/>
    <p:sldId id="634" r:id="rId23"/>
    <p:sldId id="635" r:id="rId24"/>
    <p:sldId id="640" r:id="rId25"/>
    <p:sldId id="639" r:id="rId26"/>
    <p:sldId id="636" r:id="rId27"/>
    <p:sldId id="641" r:id="rId28"/>
    <p:sldId id="637" r:id="rId29"/>
    <p:sldId id="629" r:id="rId30"/>
    <p:sldId id="632" r:id="rId31"/>
    <p:sldId id="633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43" r:id="rId42"/>
    <p:sldId id="64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C00"/>
    <a:srgbClr val="F0F0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3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1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6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67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91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3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9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3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13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7" r:id="rId3"/>
    <p:sldLayoutId id="2147483663" r:id="rId4"/>
    <p:sldLayoutId id="2147483652" r:id="rId5"/>
    <p:sldLayoutId id="2147483660" r:id="rId6"/>
    <p:sldLayoutId id="2147483654" r:id="rId7"/>
    <p:sldLayoutId id="2147483666" r:id="rId8"/>
    <p:sldLayoutId id="214748368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jdi-testing/jdi-htt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i-testing/jdi-ligh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jdi-testing/jdi-lightsab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465" y="6218726"/>
            <a:ext cx="3253510" cy="539461"/>
          </a:xfrm>
          <a:prstGeom prst="rect">
            <a:avLst/>
          </a:prstGeom>
          <a:noFill/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 smtClean="0">
                <a:solidFill>
                  <a:schemeClr val="tx1"/>
                </a:solidFill>
              </a:rPr>
              <a:t>JUNE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66291" y="1967345"/>
            <a:ext cx="7205482" cy="193920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0" i="1" dirty="0">
                <a:solidFill>
                  <a:srgbClr val="002060"/>
                </a:solidFill>
                <a:latin typeface="Bauhaus 93" panose="04030905020B02020C02" pitchFamily="82" charset="0"/>
              </a:rPr>
              <a:t>JDI</a:t>
            </a:r>
            <a:r>
              <a:rPr lang="en-US" sz="14000" i="1" dirty="0" smtClean="0">
                <a:solidFill>
                  <a:srgbClr val="002060"/>
                </a:solidFill>
                <a:latin typeface="Bauhaus 93" panose="04030905020B02020C02" pitchFamily="82" charset="0"/>
              </a:rPr>
              <a:t> </a:t>
            </a:r>
            <a:r>
              <a:rPr lang="en-US" sz="14000" i="1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YIN</a:t>
            </a:r>
            <a:r>
              <a:rPr lang="en-US" sz="14000" i="1" dirty="0" smtClean="0">
                <a:solidFill>
                  <a:srgbClr val="002060"/>
                </a:solidFill>
                <a:latin typeface="Bauhaus 93" panose="04030905020B02020C02" pitchFamily="82" charset="0"/>
              </a:rPr>
              <a:t> </a:t>
            </a:r>
            <a:r>
              <a:rPr lang="en-US" sz="14000" i="1" dirty="0" smtClean="0">
                <a:latin typeface="Bauhaus 93" panose="04030905020B02020C02" pitchFamily="82" charset="0"/>
              </a:rPr>
              <a:t>YANG</a:t>
            </a:r>
            <a:endParaRPr lang="en-US" sz="14000" i="1" dirty="0">
              <a:latin typeface="Bauhaus 93" panose="04030905020B02020C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927" y="4222415"/>
            <a:ext cx="9430328" cy="840221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smtClean="0">
                <a:solidFill>
                  <a:schemeClr val="bg1"/>
                </a:solidFill>
                <a:latin typeface="+mn-lt"/>
              </a:rPr>
              <a:t>THE DARK AND LIGHT SIDE OF JDI</a:t>
            </a:r>
            <a:endParaRPr lang="en-US" sz="4800" b="1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6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7"/>
            <a:ext cx="9387348" cy="4485596"/>
          </a:xfrm>
        </p:spPr>
        <p:txBody>
          <a:bodyPr/>
          <a:lstStyle/>
          <a:p>
            <a:pPr marL="0" indent="0">
              <a:buNone/>
            </a:pPr>
            <a:r>
              <a:rPr lang="en-US" sz="3200" strike="sngStrike" dirty="0" err="1" smtClean="0"/>
              <a:t>UserService.</a:t>
            </a:r>
            <a:r>
              <a:rPr lang="en-US" sz="3200" b="1" dirty="0" err="1" smtClean="0">
                <a:solidFill>
                  <a:srgbClr val="7030A0"/>
                </a:solidFill>
              </a:rPr>
              <a:t>addUser</a:t>
            </a:r>
            <a:r>
              <a:rPr lang="en-US" sz="3200" dirty="0" err="1" smtClean="0"/>
              <a:t>.call</a:t>
            </a:r>
            <a:r>
              <a:rPr lang="en-US" sz="3200" dirty="0"/>
              <a:t>();</a:t>
            </a:r>
          </a:p>
          <a:p>
            <a:pPr marL="0" indent="0">
              <a:buNone/>
            </a:pPr>
            <a:r>
              <a:rPr lang="en-US" sz="3200" dirty="0" err="1" smtClean="0"/>
              <a:t>RestResponse</a:t>
            </a:r>
            <a:r>
              <a:rPr lang="en-US" sz="3200" dirty="0" smtClean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resp</a:t>
            </a:r>
            <a:r>
              <a:rPr lang="en-US" sz="3200" dirty="0"/>
              <a:t> = </a:t>
            </a:r>
            <a:r>
              <a:rPr lang="en-US" sz="3200" b="1" dirty="0" err="1" smtClean="0">
                <a:solidFill>
                  <a:srgbClr val="7030A0"/>
                </a:solidFill>
              </a:rPr>
              <a:t>getUser</a:t>
            </a:r>
            <a:r>
              <a:rPr lang="en-US" sz="3200" dirty="0" err="1" smtClean="0"/>
              <a:t>.call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B0F0"/>
                </a:solidFill>
              </a:rPr>
              <a:t>status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200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B0F0"/>
                </a:solidFill>
              </a:rPr>
              <a:t>statusType</a:t>
            </a:r>
            <a:r>
              <a:rPr lang="en-US" sz="3200" dirty="0"/>
              <a:t>, </a:t>
            </a:r>
            <a:r>
              <a:rPr lang="en-US" sz="3200" i="1" dirty="0">
                <a:solidFill>
                  <a:srgbClr val="7030A0"/>
                </a:solidFill>
              </a:rPr>
              <a:t>OK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.body</a:t>
            </a:r>
            <a:r>
              <a:rPr lang="en-US" sz="3200" dirty="0" smtClean="0"/>
              <a:t>(“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 smtClean="0"/>
              <a:t>"), </a:t>
            </a:r>
            <a:r>
              <a:rPr lang="en-US" sz="3200" dirty="0" smtClean="0">
                <a:solidFill>
                  <a:srgbClr val="00B050"/>
                </a:solidFill>
              </a:rPr>
              <a:t>“Roman"</a:t>
            </a:r>
            <a:r>
              <a:rPr lang="en-US" sz="3200" dirty="0"/>
              <a:t>); 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.assertThat</a:t>
            </a:r>
            <a:r>
              <a:rPr lang="en-US" sz="3200" dirty="0" smtClean="0"/>
              <a:t>().body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</a:t>
            </a:r>
            <a:r>
              <a:rPr lang="en-US" sz="3200" dirty="0" err="1">
                <a:solidFill>
                  <a:srgbClr val="00B050"/>
                </a:solidFill>
              </a:rPr>
              <a:t>url</a:t>
            </a:r>
            <a:r>
              <a:rPr lang="en-US" sz="3200" dirty="0">
                <a:solidFill>
                  <a:srgbClr val="00B050"/>
                </a:solidFill>
              </a:rPr>
              <a:t>"</a:t>
            </a:r>
            <a:r>
              <a:rPr lang="en-US" sz="3200" dirty="0"/>
              <a:t>, </a:t>
            </a:r>
            <a:r>
              <a:rPr lang="en-US" sz="3200" dirty="0" smtClean="0"/>
              <a:t>	</a:t>
            </a:r>
            <a:r>
              <a:rPr lang="en-US" sz="3200" dirty="0" err="1" smtClean="0"/>
              <a:t>equalTo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"http://httpbin.org/get</a:t>
            </a:r>
            <a:r>
              <a:rPr lang="en-US" sz="3200" dirty="0" smtClean="0">
                <a:solidFill>
                  <a:srgbClr val="00B050"/>
                </a:solidFill>
              </a:rPr>
              <a:t>"</a:t>
            </a:r>
            <a:r>
              <a:rPr lang="en-US" sz="3200" dirty="0"/>
              <a:t>))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.assertThat</a:t>
            </a:r>
            <a:r>
              <a:rPr lang="en-US" sz="3200" dirty="0"/>
              <a:t>().header(</a:t>
            </a:r>
            <a:r>
              <a:rPr lang="en-US" sz="3200" dirty="0">
                <a:solidFill>
                  <a:srgbClr val="00B050"/>
                </a:solidFill>
              </a:rPr>
              <a:t>"Connection"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"keep-alive</a:t>
            </a:r>
            <a:r>
              <a:rPr lang="en-US" sz="3200" dirty="0" smtClean="0">
                <a:solidFill>
                  <a:srgbClr val="00B050"/>
                </a:solidFill>
              </a:rPr>
              <a:t>"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9280" y="4482597"/>
            <a:ext cx="9325301" cy="182583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 smtClean="0"/>
              <a:t>app.</a:t>
            </a:r>
            <a:r>
              <a:rPr lang="en-US" sz="3200" b="1" dirty="0" err="1" smtClean="0">
                <a:solidFill>
                  <a:srgbClr val="7030A0"/>
                </a:solidFill>
              </a:rPr>
              <a:t>addUser.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send</a:t>
            </a:r>
            <a:r>
              <a:rPr lang="en-US" sz="3200" dirty="0" smtClean="0"/>
              <a:t>(user);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User </a:t>
            </a:r>
            <a:r>
              <a:rPr lang="en-US" sz="3200" dirty="0" err="1" smtClean="0"/>
              <a:t>actualUser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err="1"/>
              <a:t>app.</a:t>
            </a:r>
            <a:r>
              <a:rPr lang="en-US" sz="3200" b="1" dirty="0" err="1" smtClean="0">
                <a:solidFill>
                  <a:srgbClr val="7030A0"/>
                </a:solidFill>
              </a:rPr>
              <a:t>getUser.</a:t>
            </a:r>
            <a:r>
              <a:rPr lang="en-US" sz="3200" dirty="0" err="1" smtClean="0"/>
              <a:t>asData</a:t>
            </a:r>
            <a:r>
              <a:rPr lang="en-US" sz="3200" dirty="0" smtClean="0"/>
              <a:t>(</a:t>
            </a:r>
            <a:r>
              <a:rPr lang="en-US" sz="3200" dirty="0" err="1" smtClean="0"/>
              <a:t>User.class</a:t>
            </a:r>
            <a:r>
              <a:rPr lang="en-US" sz="3200" dirty="0" smtClean="0"/>
              <a:t>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/>
              <a:t>actualUser</a:t>
            </a:r>
            <a:r>
              <a:rPr lang="en-US" sz="3200" dirty="0" smtClean="0"/>
              <a:t>, user);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281" y="3836265"/>
            <a:ext cx="1674091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Entities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79281" y="1146011"/>
            <a:ext cx="8854246" cy="2735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ServiceDomain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"http://httpbin.org/"</a:t>
            </a:r>
            <a:r>
              <a:rPr lang="en-US" sz="32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public class </a:t>
            </a:r>
            <a:r>
              <a:rPr lang="en-US" sz="3200" dirty="0" err="1" smtClean="0"/>
              <a:t>UserService</a:t>
            </a:r>
            <a:r>
              <a:rPr lang="en-US" sz="3200" dirty="0" smtClean="0"/>
              <a:t> {</a:t>
            </a:r>
          </a:p>
          <a:p>
            <a:pPr marL="0" indent="0">
              <a:buNone/>
            </a:pPr>
            <a:r>
              <a:rPr lang="en-US" sz="3200" dirty="0" smtClean="0"/>
              <a:t>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@GET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"/get"</a:t>
            </a:r>
            <a:r>
              <a:rPr lang="en-US" sz="3200" dirty="0" smtClean="0"/>
              <a:t>) </a:t>
            </a:r>
            <a:r>
              <a:rPr lang="en-US" sz="3200" dirty="0" err="1" smtClean="0"/>
              <a:t>RestMethod</a:t>
            </a:r>
            <a:r>
              <a:rPr lang="en-US" sz="3200" b="1" dirty="0" smtClean="0">
                <a:solidFill>
                  <a:srgbClr val="FF0000"/>
                </a:solidFill>
              </a:rPr>
              <a:t>&lt;User</a:t>
            </a:r>
            <a:r>
              <a:rPr lang="en-US" sz="3200" b="1" dirty="0">
                <a:solidFill>
                  <a:srgbClr val="FF0000"/>
                </a:solidFill>
              </a:rPr>
              <a:t>&gt;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getUser</a:t>
            </a:r>
            <a:r>
              <a:rPr lang="en-US" sz="32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  @PUT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"/put"</a:t>
            </a:r>
            <a:r>
              <a:rPr lang="en-US" sz="3200" dirty="0" smtClean="0"/>
              <a:t>) </a:t>
            </a:r>
            <a:r>
              <a:rPr lang="en-US" sz="3200" dirty="0" err="1" smtClean="0"/>
              <a:t>RestMethod</a:t>
            </a:r>
            <a:r>
              <a:rPr lang="en-US" sz="3200" b="1" dirty="0" smtClean="0">
                <a:solidFill>
                  <a:srgbClr val="FF0000"/>
                </a:solidFill>
              </a:rPr>
              <a:t>&lt;User&gt;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addUser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44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@Test</a:t>
            </a:r>
          </a:p>
          <a:p>
            <a:pPr marL="0" indent="0">
              <a:buNone/>
            </a:pPr>
            <a:r>
              <a:rPr lang="en-US" sz="3200" dirty="0"/>
              <a:t>public void </a:t>
            </a:r>
            <a:r>
              <a:rPr lang="en-US" sz="3200" dirty="0" err="1"/>
              <a:t>entityTest</a:t>
            </a:r>
            <a:r>
              <a:rPr lang="en-US" sz="3200" dirty="0"/>
              <a:t>() {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C00000"/>
                </a:solidFill>
              </a:rPr>
              <a:t>Info</a:t>
            </a:r>
            <a:r>
              <a:rPr lang="en-US" sz="3200" dirty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info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err="1"/>
              <a:t>getInfo.asData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C00000"/>
                </a:solidFill>
              </a:rPr>
              <a:t>Info</a:t>
            </a:r>
            <a:r>
              <a:rPr lang="en-US" sz="3200" dirty="0" err="1"/>
              <a:t>.class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>
                <a:solidFill>
                  <a:srgbClr val="FF0000"/>
                </a:solidFill>
              </a:rPr>
              <a:t>info</a:t>
            </a:r>
            <a:r>
              <a:rPr lang="en-US" sz="3200" dirty="0" smtClean="0"/>
              <a:t>.</a:t>
            </a:r>
            <a:r>
              <a:rPr lang="en-US" sz="3200" dirty="0" smtClean="0">
                <a:solidFill>
                  <a:srgbClr val="002060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"http://httpbin.org/get"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info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2060"/>
                </a:solidFill>
              </a:rPr>
              <a:t>headers.Host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"httpbin.org"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info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2060"/>
                </a:solidFill>
              </a:rPr>
              <a:t>headers.Id</a:t>
            </a:r>
            <a:r>
              <a:rPr lang="en-US" sz="3200" dirty="0"/>
              <a:t>, "Test");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info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2060"/>
                </a:solidFill>
              </a:rPr>
              <a:t>headers.Name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"Roman"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 smtClean="0"/>
              <a:t>ntity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8522" y="3035014"/>
            <a:ext cx="10515600" cy="32065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 @Test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 smtClean="0"/>
              <a:t>simplePerformanceTest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>
                <a:solidFill>
                  <a:srgbClr val="C00000"/>
                </a:solidFill>
              </a:rPr>
              <a:t>PerformanceResult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pr</a:t>
            </a:r>
            <a:r>
              <a:rPr lang="en-US" sz="2400" dirty="0"/>
              <a:t> = </a:t>
            </a:r>
            <a:r>
              <a:rPr lang="en-US" sz="2400" i="1" dirty="0" err="1" smtClean="0">
                <a:solidFill>
                  <a:srgbClr val="002060"/>
                </a:solidFill>
              </a:rPr>
              <a:t>loadService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3600</a:t>
            </a:r>
            <a:r>
              <a:rPr lang="en-US" sz="2400" dirty="0" smtClean="0"/>
              <a:t>, </a:t>
            </a:r>
            <a:r>
              <a:rPr lang="en-US" sz="2400" dirty="0" err="1">
                <a:solidFill>
                  <a:srgbClr val="7030A0"/>
                </a:solidFill>
              </a:rPr>
              <a:t>getInfo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("Average time: " + </a:t>
            </a:r>
            <a:r>
              <a:rPr lang="en-US" sz="2400" dirty="0" err="1">
                <a:solidFill>
                  <a:srgbClr val="FF0000"/>
                </a:solidFill>
              </a:rPr>
              <a:t>pr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70C0"/>
                </a:solidFill>
              </a:rPr>
              <a:t>AverageResponseTime</a:t>
            </a:r>
            <a:r>
              <a:rPr lang="en-US" sz="2400" dirty="0"/>
              <a:t> + "</a:t>
            </a:r>
            <a:r>
              <a:rPr lang="en-US" sz="2400" dirty="0" err="1"/>
              <a:t>ms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("Requests amount: " + </a:t>
            </a:r>
            <a:r>
              <a:rPr lang="en-US" sz="2400" dirty="0" err="1">
                <a:solidFill>
                  <a:srgbClr val="FF0000"/>
                </a:solidFill>
              </a:rPr>
              <a:t>pr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70C0"/>
                </a:solidFill>
              </a:rPr>
              <a:t>NumberOfRequests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 smtClean="0"/>
              <a:t>Assert.assertTrue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pr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0070C0"/>
                </a:solidFill>
              </a:rPr>
              <a:t>NoFails</a:t>
            </a:r>
            <a:r>
              <a:rPr lang="en-US" sz="2400" dirty="0" smtClean="0"/>
              <a:t>(), </a:t>
            </a:r>
            <a:r>
              <a:rPr lang="en-US" sz="2400" dirty="0"/>
              <a:t>"Number of fails: " + </a:t>
            </a:r>
            <a:r>
              <a:rPr lang="en-US" sz="2400" dirty="0" err="1">
                <a:solidFill>
                  <a:srgbClr val="FF0000"/>
                </a:solidFill>
              </a:rPr>
              <a:t>pr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70C0"/>
                </a:solidFill>
              </a:rPr>
              <a:t>NumberOfFails</a:t>
            </a:r>
            <a:r>
              <a:rPr lang="en-US" sz="2400" dirty="0" smtClean="0"/>
              <a:t>);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PERFORMANCE </a:t>
            </a:r>
            <a:r>
              <a:rPr lang="en-US" dirty="0" smtClean="0">
                <a:solidFill>
                  <a:schemeClr val="tx1"/>
                </a:solidFill>
              </a:rPr>
              <a:t>TESING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522" y="1280159"/>
            <a:ext cx="3351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>
                <a:solidFill>
                  <a:srgbClr val="FFC000"/>
                </a:solidFill>
              </a:rPr>
              <a:t>Test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isAliveTest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>
                <a:solidFill>
                  <a:srgbClr val="7030A0"/>
                </a:solidFill>
              </a:rPr>
              <a:t>anyMethod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FF0000"/>
                </a:solidFill>
              </a:rPr>
              <a:t>isAlive</a:t>
            </a:r>
            <a:r>
              <a:rPr lang="en-US" sz="2400" dirty="0"/>
              <a:t>());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8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3650" y="2069919"/>
            <a:ext cx="10664791" cy="2224990"/>
          </a:xfrm>
        </p:spPr>
        <p:txBody>
          <a:bodyPr/>
          <a:lstStyle/>
          <a:p>
            <a:r>
              <a:rPr lang="en-US" sz="6000" dirty="0" smtClean="0"/>
              <a:t>SERVICES TESTING </a:t>
            </a:r>
            <a:r>
              <a:rPr lang="en-US" sz="6000" dirty="0" smtClean="0"/>
              <a:t>BDD</a:t>
            </a:r>
            <a:br>
              <a:rPr lang="en-US" sz="6000" dirty="0" smtClean="0"/>
            </a:br>
            <a:r>
              <a:rPr lang="en-US" sz="4400" dirty="0" smtClean="0">
                <a:solidFill>
                  <a:srgbClr val="C00000"/>
                </a:solidFill>
              </a:rPr>
              <a:t>FOR MANUAL QA AND ANALYSTS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BDD SERVICE TESTS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1" y="1305340"/>
            <a:ext cx="5957687" cy="295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48" y="1305340"/>
            <a:ext cx="5710718" cy="2954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1" y="4604909"/>
            <a:ext cx="5437924" cy="184241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607986" y="4717906"/>
            <a:ext cx="1693115" cy="808211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RUN TESTS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38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smtClean="0"/>
              <a:t>PERFORMANCE TESTS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3" y="1866407"/>
            <a:ext cx="9480387" cy="24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Services testing </a:t>
            </a:r>
            <a:r>
              <a:rPr lang="en-US" dirty="0" smtClean="0">
                <a:solidFill>
                  <a:schemeClr val="tx1"/>
                </a:solidFill>
              </a:rPr>
              <a:t>framework</a:t>
            </a:r>
            <a:r>
              <a:rPr lang="en-US" dirty="0" smtClean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66" y="1342600"/>
            <a:ext cx="1081223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Obvious Service object model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Simple interface for requests sending and response analysis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Support performance testing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Detailed logging on User language with no </a:t>
            </a:r>
            <a:r>
              <a:rPr lang="en-US" sz="2600" dirty="0" smtClean="0"/>
              <a:t>effort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BDD approach native support</a:t>
            </a:r>
            <a:endParaRPr lang="en-US" sz="26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Include all </a:t>
            </a:r>
            <a:r>
              <a:rPr lang="en-US" sz="2600" dirty="0" err="1" smtClean="0"/>
              <a:t>RestAssured</a:t>
            </a:r>
            <a:r>
              <a:rPr lang="en-US" sz="2600" dirty="0" smtClean="0"/>
              <a:t>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566" y="4370015"/>
            <a:ext cx="10322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Increase Services tests development speed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Decrease effort on test runs results analysis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Allow </a:t>
            </a:r>
            <a:r>
              <a:rPr lang="en-US" sz="2600" dirty="0"/>
              <a:t>to write and execute automated tests for services for Manual QA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3236" y="6058781"/>
            <a:ext cx="5896166" cy="48013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u="sng">
                <a:solidFill>
                  <a:srgbClr val="00206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github.com/jdi-testing/jdi-http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6" y="6012525"/>
            <a:ext cx="756219" cy="6286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600" y="1681018"/>
            <a:ext cx="3229132" cy="33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745" y="2225676"/>
            <a:ext cx="10363200" cy="2387600"/>
          </a:xfrm>
        </p:spPr>
        <p:txBody>
          <a:bodyPr/>
          <a:lstStyle/>
          <a:p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JDI </a:t>
            </a:r>
            <a:r>
              <a:rPr lang="en-US" sz="14000" i="1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l</a:t>
            </a:r>
            <a:r>
              <a:rPr lang="en-US" sz="14000" i="1" dirty="0" smtClean="0">
                <a:solidFill>
                  <a:srgbClr val="F29C00"/>
                </a:solidFill>
                <a:latin typeface="Bauhaus 93" panose="04030905020B02020C02" pitchFamily="82" charset="0"/>
              </a:rPr>
              <a:t>i</a:t>
            </a:r>
            <a:r>
              <a:rPr lang="en-US" sz="14000" i="1" dirty="0" smtClean="0">
                <a:solidFill>
                  <a:schemeClr val="accent6">
                    <a:lumMod val="75000"/>
                  </a:schemeClr>
                </a:solidFill>
                <a:latin typeface="Bauhaus 93" panose="04030905020B02020C02" pitchFamily="82" charset="0"/>
              </a:rPr>
              <a:t>g</a:t>
            </a:r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h</a:t>
            </a:r>
            <a:r>
              <a:rPr lang="en-US" sz="14000" i="1" dirty="0" smtClean="0">
                <a:solidFill>
                  <a:srgbClr val="7030A0"/>
                </a:solidFill>
                <a:latin typeface="Bauhaus 93" panose="04030905020B02020C02" pitchFamily="82" charset="0"/>
              </a:rPr>
              <a:t>t</a:t>
            </a:r>
            <a:endParaRPr lang="en-US" sz="14000" i="1" dirty="0">
              <a:solidFill>
                <a:srgbClr val="7030A0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AE2-7DBD-4F03-A7D5-B4E2C8184EF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TO USE </a:t>
            </a:r>
            <a:r>
              <a:rPr lang="en-US" dirty="0" smtClean="0">
                <a:solidFill>
                  <a:schemeClr val="tx1"/>
                </a:solidFill>
              </a:rPr>
              <a:t>SELENIUM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66" y="1342600"/>
            <a:ext cx="1068523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Turn to the Light side. Switch your framework with thousands of Selenium tests to JDI Light in minutes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Achieve immediate profit: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Log all Web elements actions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Increase tests endurance (no waits, no flaky fails)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Get new features from your common </a:t>
            </a:r>
            <a:r>
              <a:rPr lang="en-US" sz="2800" dirty="0" err="1" smtClean="0"/>
              <a:t>WebElements</a:t>
            </a:r>
            <a:endParaRPr lang="en-US" sz="2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Auto-download WebDriver feature. Use latest or specific driver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One command cascade </a:t>
            </a:r>
            <a:r>
              <a:rPr lang="en-US" sz="2800" dirty="0" err="1" smtClean="0"/>
              <a:t>PageObjects</a:t>
            </a:r>
            <a:r>
              <a:rPr lang="en-US" sz="2800" dirty="0" smtClean="0"/>
              <a:t> initialization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use more complex elements: Dropdown, Forms and tables</a:t>
            </a:r>
          </a:p>
        </p:txBody>
      </p:sp>
    </p:spTree>
    <p:extLst>
      <p:ext uri="{BB962C8B-B14F-4D97-AF65-F5344CB8AC3E}">
        <p14:creationId xmlns:p14="http://schemas.microsoft.com/office/powerpoint/2010/main" val="24749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6073" y="5702955"/>
            <a:ext cx="13743709" cy="173113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061369" y="2271553"/>
            <a:ext cx="4941455" cy="165576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Chief QA Automation</a:t>
            </a:r>
            <a:endParaRPr lang="ru-RU" sz="2800" dirty="0" smtClean="0"/>
          </a:p>
          <a:p>
            <a:pPr algn="l"/>
            <a:r>
              <a:rPr lang="en-US" sz="2800" dirty="0" smtClean="0"/>
              <a:t>In Testing almost 13 years</a:t>
            </a:r>
          </a:p>
          <a:p>
            <a:pPr algn="l"/>
            <a:r>
              <a:rPr lang="en-US" sz="2800" dirty="0" smtClean="0"/>
              <a:t>In Testing Automation 11 years</a:t>
            </a:r>
            <a:endParaRPr lang="ru-RU" sz="2800" dirty="0"/>
          </a:p>
        </p:txBody>
      </p:sp>
      <p:sp>
        <p:nvSpPr>
          <p:cNvPr id="10" name="Oval 9"/>
          <p:cNvSpPr/>
          <p:nvPr/>
        </p:nvSpPr>
        <p:spPr>
          <a:xfrm>
            <a:off x="8262623" y="1763230"/>
            <a:ext cx="2733368" cy="2733368"/>
          </a:xfrm>
          <a:prstGeom prst="ellipse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061368" y="1542525"/>
            <a:ext cx="3011867" cy="44529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/>
              <a:t>ROMAN IOVLEV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4867" y="1735565"/>
            <a:ext cx="3279505" cy="2723579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1543212"/>
            <a:ext cx="3532879" cy="3690773"/>
          </a:xfrm>
          <a:prstGeom prst="rect">
            <a:avLst/>
          </a:prstGeom>
        </p:spPr>
      </p:pic>
      <p:sp>
        <p:nvSpPr>
          <p:cNvPr id="15" name="Content Placeholder 12"/>
          <p:cNvSpPr txBox="1">
            <a:spLocks/>
          </p:cNvSpPr>
          <p:nvPr/>
        </p:nvSpPr>
        <p:spPr>
          <a:xfrm>
            <a:off x="1690574" y="4183717"/>
            <a:ext cx="2552609" cy="5224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roman.Iovlev</a:t>
            </a:r>
            <a:endParaRPr lang="en-US" sz="3200" dirty="0"/>
          </a:p>
        </p:txBody>
      </p:sp>
      <p:pic>
        <p:nvPicPr>
          <p:cNvPr id="16" name="Content Placeholder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9" y="4203632"/>
            <a:ext cx="502568" cy="502568"/>
          </a:xfrm>
          <a:prstGeom prst="rect">
            <a:avLst/>
          </a:prstGeom>
        </p:spPr>
      </p:pic>
      <p:pic>
        <p:nvPicPr>
          <p:cNvPr id="17" name="Content Placeholder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9" y="4804067"/>
            <a:ext cx="480830" cy="480830"/>
          </a:xfrm>
          <a:prstGeom prst="rect">
            <a:avLst/>
          </a:prstGeom>
        </p:spPr>
      </p:pic>
      <p:sp>
        <p:nvSpPr>
          <p:cNvPr id="18" name="Content Placeholder 12"/>
          <p:cNvSpPr txBox="1">
            <a:spLocks/>
          </p:cNvSpPr>
          <p:nvPr/>
        </p:nvSpPr>
        <p:spPr>
          <a:xfrm>
            <a:off x="1690574" y="4724798"/>
            <a:ext cx="4818289" cy="5600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roman.Iovlev.jdi@gmail.com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53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JDI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78690" y="1229494"/>
            <a:ext cx="5070765" cy="2899161"/>
          </a:xfr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UIElement</a:t>
            </a:r>
            <a:r>
              <a:rPr lang="en-US" dirty="0"/>
              <a:t> (</a:t>
            </a:r>
            <a:r>
              <a:rPr lang="en-US" dirty="0" err="1">
                <a:solidFill>
                  <a:srgbClr val="7030A0"/>
                </a:solidFill>
              </a:rPr>
              <a:t>WebElement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UIList</a:t>
            </a:r>
            <a:r>
              <a:rPr lang="en-US" dirty="0"/>
              <a:t> (</a:t>
            </a:r>
            <a:r>
              <a:rPr lang="en-US" dirty="0">
                <a:solidFill>
                  <a:srgbClr val="7030A0"/>
                </a:solidFill>
              </a:rPr>
              <a:t>List&lt;</a:t>
            </a:r>
            <a:r>
              <a:rPr lang="en-US" dirty="0" err="1">
                <a:solidFill>
                  <a:srgbClr val="7030A0"/>
                </a:solidFill>
              </a:rPr>
              <a:t>WebElement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Dropdown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Form</a:t>
            </a:r>
          </a:p>
          <a:p>
            <a:pPr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WebPage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690" y="4971632"/>
            <a:ext cx="6108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@</a:t>
            </a:r>
            <a:r>
              <a:rPr lang="en-US" sz="3200" dirty="0" err="1">
                <a:solidFill>
                  <a:srgbClr val="D2A000"/>
                </a:solidFill>
              </a:rPr>
              <a:t>FindBy</a:t>
            </a:r>
            <a:r>
              <a:rPr lang="en-US" sz="3200" dirty="0"/>
              <a:t>(</a:t>
            </a:r>
            <a:r>
              <a:rPr lang="en-US" sz="3200" dirty="0" err="1"/>
              <a:t>xpath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50"/>
                </a:solidFill>
              </a:rPr>
              <a:t>“//*[text()='</a:t>
            </a:r>
            <a:r>
              <a:rPr lang="en-US" sz="3200" dirty="0">
                <a:solidFill>
                  <a:srgbClr val="7030A0"/>
                </a:solidFill>
              </a:rPr>
              <a:t>%s</a:t>
            </a:r>
            <a:r>
              <a:rPr lang="en-US" sz="3200" dirty="0">
                <a:solidFill>
                  <a:srgbClr val="00B050"/>
                </a:solidFill>
              </a:rPr>
              <a:t>']"</a:t>
            </a:r>
            <a:r>
              <a:rPr lang="en-US" sz="3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4582" y="1229494"/>
            <a:ext cx="6807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 sz="2800"/>
            </a:lvl1pPr>
            <a:lvl2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 sz="2800"/>
            </a:lvl2pPr>
          </a:lstStyle>
          <a:p>
            <a:r>
              <a:rPr lang="en-US" sz="2400" dirty="0" smtClean="0"/>
              <a:t>Less UI elements (only with unique functionality)</a:t>
            </a:r>
            <a:endParaRPr lang="en-US" sz="2400" dirty="0"/>
          </a:p>
          <a:p>
            <a:r>
              <a:rPr lang="en-US" sz="2400" dirty="0"/>
              <a:t>Increase tests endurance (no waits, no flaky </a:t>
            </a:r>
            <a:r>
              <a:rPr lang="en-US" sz="2400" dirty="0" smtClean="0"/>
              <a:t>fails)</a:t>
            </a:r>
          </a:p>
          <a:p>
            <a:r>
              <a:rPr lang="en-US" sz="2400" dirty="0"/>
              <a:t>User actions logging</a:t>
            </a:r>
          </a:p>
          <a:p>
            <a:r>
              <a:rPr lang="en-US" sz="2400" dirty="0" smtClean="0"/>
              <a:t>Template </a:t>
            </a:r>
            <a:r>
              <a:rPr lang="en-US" sz="2400" dirty="0"/>
              <a:t>locators</a:t>
            </a:r>
          </a:p>
          <a:p>
            <a:r>
              <a:rPr lang="en-US" sz="2400" dirty="0"/>
              <a:t>New </a:t>
            </a:r>
            <a:r>
              <a:rPr lang="en-US" sz="2400" dirty="0" err="1"/>
              <a:t>Css</a:t>
            </a:r>
            <a:r>
              <a:rPr lang="en-US" sz="2400" dirty="0"/>
              <a:t>, XPath, Text </a:t>
            </a:r>
            <a:r>
              <a:rPr lang="en-US" sz="2400" dirty="0" smtClean="0"/>
              <a:t>locators</a:t>
            </a:r>
          </a:p>
          <a:p>
            <a:r>
              <a:rPr lang="en-US" sz="2400" dirty="0" smtClean="0"/>
              <a:t>Initialize all pages in one line</a:t>
            </a:r>
          </a:p>
          <a:p>
            <a:r>
              <a:rPr lang="en-US" sz="2400" dirty="0"/>
              <a:t>Auto-download WebDriver feature 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8690" y="5678746"/>
            <a:ext cx="219964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>
                <a:solidFill>
                  <a:srgbClr val="D2A000"/>
                </a:solidFill>
              </a:rPr>
              <a:t>@</a:t>
            </a:r>
            <a:r>
              <a:rPr lang="en-US" sz="2667" dirty="0" err="1">
                <a:solidFill>
                  <a:srgbClr val="D2A000"/>
                </a:solidFill>
              </a:rPr>
              <a:t>Css</a:t>
            </a:r>
            <a:r>
              <a:rPr lang="en-US" sz="2667" dirty="0"/>
              <a:t>(</a:t>
            </a:r>
            <a:r>
              <a:rPr lang="en-US" sz="2667" dirty="0">
                <a:solidFill>
                  <a:srgbClr val="00B050"/>
                </a:solidFill>
              </a:rPr>
              <a:t>“#user"</a:t>
            </a:r>
            <a:r>
              <a:rPr lang="en-US" sz="2667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9579" y="5681653"/>
            <a:ext cx="406034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>
                <a:solidFill>
                  <a:srgbClr val="D2A000"/>
                </a:solidFill>
              </a:rPr>
              <a:t>@XPath</a:t>
            </a:r>
            <a:r>
              <a:rPr lang="en-US" sz="2667" dirty="0"/>
              <a:t>(</a:t>
            </a:r>
            <a:r>
              <a:rPr lang="en-US" sz="2667" dirty="0">
                <a:solidFill>
                  <a:srgbClr val="00B050"/>
                </a:solidFill>
              </a:rPr>
              <a:t>“//*[name=‘test']"</a:t>
            </a:r>
            <a:r>
              <a:rPr lang="en-US" sz="2667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9089" y="5678746"/>
            <a:ext cx="252415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>
                <a:solidFill>
                  <a:srgbClr val="D2A000"/>
                </a:solidFill>
              </a:rPr>
              <a:t>@Text</a:t>
            </a:r>
            <a:r>
              <a:rPr lang="en-US" sz="2667" dirty="0"/>
              <a:t>(</a:t>
            </a:r>
            <a:r>
              <a:rPr lang="en-US" sz="2667" dirty="0">
                <a:solidFill>
                  <a:srgbClr val="00B050"/>
                </a:solidFill>
              </a:rPr>
              <a:t>“Submit"</a:t>
            </a:r>
            <a:r>
              <a:rPr lang="en-US" sz="2667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9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7"/>
            <a:ext cx="3641436" cy="6465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Element 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ELEMENT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2050472"/>
            <a:ext cx="6375400" cy="4110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jsClick</a:t>
            </a:r>
            <a:r>
              <a:rPr lang="en-US" sz="24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setText</a:t>
            </a:r>
            <a:r>
              <a:rPr lang="en-US" sz="2400" dirty="0"/>
              <a:t>(String value)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rgbClr val="0070C0"/>
                </a:solidFill>
              </a:rPr>
              <a:t>getText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setAttribute</a:t>
            </a:r>
            <a:r>
              <a:rPr lang="en-US" sz="2400" dirty="0"/>
              <a:t>(String name, String value)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UIElement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(String name)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rgbClr val="0070C0"/>
                </a:solidFill>
              </a:rPr>
              <a:t>setValue</a:t>
            </a:r>
            <a:r>
              <a:rPr lang="en-US" sz="2400" dirty="0"/>
              <a:t>(String value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show</a:t>
            </a:r>
            <a:r>
              <a:rPr lang="en-US" sz="24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UIElement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scrollUp</a:t>
            </a:r>
            <a:r>
              <a:rPr lang="en-US" sz="2400" dirty="0" smtClean="0">
                <a:solidFill>
                  <a:srgbClr val="0070C0"/>
                </a:solidFill>
              </a:rPr>
              <a:t>/Down/Left/Right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value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UIElement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higlight</a:t>
            </a:r>
            <a:r>
              <a:rPr lang="en-US" sz="2400" dirty="0"/>
              <a:t>(String color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449127" y="2050473"/>
            <a:ext cx="4087091" cy="4110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JavaScript click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Set element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Smart get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Set attribute (with JS)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Use template locator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Clean + </a:t>
            </a:r>
            <a:r>
              <a:rPr lang="en-US" sz="2400" dirty="0" err="1" smtClean="0"/>
              <a:t>SendKeys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Show element on screen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Scroll </a:t>
            </a:r>
            <a:r>
              <a:rPr lang="en-US" sz="2400" dirty="0" smtClean="0"/>
              <a:t>up/down/left/right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Highlight </a:t>
            </a:r>
            <a:r>
              <a:rPr lang="en-US" sz="2400" dirty="0"/>
              <a:t>element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3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LIST FILTERS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403927"/>
            <a:ext cx="4241800" cy="646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WebElement</a:t>
            </a:r>
            <a:r>
              <a:rPr lang="en-US" dirty="0" smtClean="0"/>
              <a:t>&gt; +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43345" y="2050472"/>
            <a:ext cx="6594764" cy="33989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WebElement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get</a:t>
            </a:r>
            <a:r>
              <a:rPr lang="en-US" sz="2400" dirty="0" smtClean="0"/>
              <a:t>(String)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void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(String/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getValue</a:t>
            </a:r>
            <a:r>
              <a:rPr lang="en-US" sz="2400" dirty="0" smtClean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WebElement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first/last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T </a:t>
            </a:r>
            <a:r>
              <a:rPr lang="en-US" sz="2400" dirty="0">
                <a:solidFill>
                  <a:srgbClr val="0070C0"/>
                </a:solidFill>
              </a:rPr>
              <a:t>first/last</a:t>
            </a:r>
            <a:r>
              <a:rPr lang="en-US" sz="2400" dirty="0"/>
              <a:t>(JFunc1&lt;T, Boolean&gt; condition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List&lt;T&gt; </a:t>
            </a:r>
            <a:r>
              <a:rPr lang="en-US" sz="2400" dirty="0">
                <a:solidFill>
                  <a:srgbClr val="0070C0"/>
                </a:solidFill>
              </a:rPr>
              <a:t>where/filter</a:t>
            </a:r>
            <a:r>
              <a:rPr lang="en-US" sz="2400" dirty="0"/>
              <a:t>(JFunc1&lt;T, Boolean&gt; condition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&lt;R&gt; List&lt;R&gt; </a:t>
            </a:r>
            <a:r>
              <a:rPr lang="en-US" sz="2400" dirty="0">
                <a:solidFill>
                  <a:srgbClr val="0070C0"/>
                </a:solidFill>
              </a:rPr>
              <a:t>select/map</a:t>
            </a:r>
            <a:r>
              <a:rPr lang="en-US" sz="2400" dirty="0"/>
              <a:t>(JFunc1&lt;T, R&gt; transform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53382" y="2050473"/>
            <a:ext cx="5237018" cy="4110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element by text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Click on element with text/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Print list values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first/last element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Get first/last </a:t>
            </a:r>
            <a:r>
              <a:rPr lang="en-US" sz="2400" dirty="0" smtClean="0"/>
              <a:t>element by condition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Filter elements by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Transform all elements using template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9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LIST FILTERS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403927"/>
            <a:ext cx="4241800" cy="646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WebElement</a:t>
            </a:r>
            <a:r>
              <a:rPr lang="en-US" dirty="0" smtClean="0"/>
              <a:t>&gt; +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43345" y="2050472"/>
            <a:ext cx="6012873" cy="4110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void </a:t>
            </a:r>
            <a:r>
              <a:rPr lang="en-US" sz="2400" dirty="0" err="1">
                <a:solidFill>
                  <a:srgbClr val="0070C0"/>
                </a:solidFill>
              </a:rPr>
              <a:t>ifDo</a:t>
            </a:r>
            <a:r>
              <a:rPr lang="en-US" sz="2400" dirty="0"/>
              <a:t>(JFunc1&lt;T, Boolean&gt; condition,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	JAction1&lt;T</a:t>
            </a:r>
            <a:r>
              <a:rPr lang="en-US" sz="2400" dirty="0"/>
              <a:t>&gt; action)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List&lt;R&gt; </a:t>
            </a:r>
            <a:r>
              <a:rPr lang="en-US" sz="2400" dirty="0" err="1">
                <a:solidFill>
                  <a:srgbClr val="0070C0"/>
                </a:solidFill>
              </a:rPr>
              <a:t>ifSelect</a:t>
            </a:r>
            <a:r>
              <a:rPr lang="en-US" sz="2400" dirty="0"/>
              <a:t>(JFunc1&lt;T, Boolean&gt; condition,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	JFunc1&lt;T</a:t>
            </a:r>
            <a:r>
              <a:rPr lang="en-US" sz="2400" dirty="0"/>
              <a:t>, R&gt; </a:t>
            </a:r>
            <a:r>
              <a:rPr lang="en-US" sz="2400" dirty="0" smtClean="0"/>
              <a:t>transform)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rgbClr val="0070C0"/>
                </a:solidFill>
              </a:rPr>
              <a:t>foreach</a:t>
            </a:r>
            <a:r>
              <a:rPr lang="en-US" sz="2400" dirty="0"/>
              <a:t>(JAction1&lt;T&gt; action)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any</a:t>
            </a:r>
            <a:r>
              <a:rPr lang="en-US" sz="2400" dirty="0"/>
              <a:t>(JFunc1&lt;T, Boolean&gt; condition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all</a:t>
            </a:r>
            <a:r>
              <a:rPr lang="en-US" sz="2400" dirty="0"/>
              <a:t>(JFunc1&lt;T, Boolean&gt; condition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List&lt;T&gt; </a:t>
            </a:r>
            <a:r>
              <a:rPr lang="en-US" sz="2400" dirty="0" err="1">
                <a:solidFill>
                  <a:srgbClr val="0070C0"/>
                </a:solidFill>
              </a:rPr>
              <a:t>listCopy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from[, </a:t>
            </a:r>
            <a:r>
              <a:rPr lang="en-US" sz="2400" dirty="0" err="1"/>
              <a:t>int</a:t>
            </a:r>
            <a:r>
              <a:rPr lang="en-US" sz="2400" dirty="0"/>
              <a:t> to])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List&lt;R&gt; </a:t>
            </a:r>
            <a:r>
              <a:rPr lang="en-US" sz="2400" dirty="0" err="1">
                <a:solidFill>
                  <a:srgbClr val="0070C0"/>
                </a:solidFill>
              </a:rPr>
              <a:t>selectMany</a:t>
            </a:r>
            <a:r>
              <a:rPr lang="en-US" sz="2400" dirty="0"/>
              <a:t>(JFunc1&lt;T, List&lt;R&gt;&gt; </a:t>
            </a:r>
            <a:r>
              <a:rPr lang="en-US" sz="2400" dirty="0" err="1"/>
              <a:t>func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557818" y="2050473"/>
            <a:ext cx="5320145" cy="4110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Do action in case of  condition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Transform all elements that suit to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Do action for all elements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000" dirty="0" smtClean="0"/>
              <a:t>True if </a:t>
            </a:r>
            <a:r>
              <a:rPr lang="en-US" sz="2000" b="1" dirty="0" smtClean="0"/>
              <a:t>at least one</a:t>
            </a:r>
            <a:r>
              <a:rPr lang="en-US" sz="2000" dirty="0" smtClean="0"/>
              <a:t> of elements suit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True if </a:t>
            </a:r>
            <a:r>
              <a:rPr lang="en-US" sz="2400" b="1" dirty="0" smtClean="0"/>
              <a:t>all</a:t>
            </a:r>
            <a:r>
              <a:rPr lang="en-US" sz="2400" dirty="0" smtClean="0"/>
              <a:t> </a:t>
            </a:r>
            <a:r>
              <a:rPr lang="en-US" sz="2400" dirty="0"/>
              <a:t>elements suit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Copy part of list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Transform List of list to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86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403927"/>
            <a:ext cx="6079836" cy="646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List&lt;Section&gt; = Elements in JDI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43345" y="2050472"/>
            <a:ext cx="5440219" cy="4110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T </a:t>
            </a:r>
            <a:r>
              <a:rPr lang="en-US" sz="2400" dirty="0">
                <a:solidFill>
                  <a:srgbClr val="0070C0"/>
                </a:solidFill>
              </a:rPr>
              <a:t>get</a:t>
            </a:r>
            <a:r>
              <a:rPr lang="en-US" sz="2400" dirty="0"/>
              <a:t>(String </a:t>
            </a:r>
            <a:r>
              <a:rPr lang="en-US" sz="2400" dirty="0" smtClean="0"/>
              <a:t>name/</a:t>
            </a:r>
            <a:r>
              <a:rPr lang="en-US" sz="2400" dirty="0" err="1" smtClean="0"/>
              <a:t>int</a:t>
            </a:r>
            <a:r>
              <a:rPr lang="en-US" sz="2400" dirty="0" smtClean="0"/>
              <a:t> index)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MapArray</a:t>
            </a:r>
            <a:r>
              <a:rPr lang="en-US" sz="2400" dirty="0" smtClean="0"/>
              <a:t>&lt;String</a:t>
            </a:r>
            <a:r>
              <a:rPr lang="en-US" sz="2400" dirty="0"/>
              <a:t>, T&gt; </a:t>
            </a:r>
            <a:r>
              <a:rPr lang="en-US" sz="2400" dirty="0" err="1">
                <a:solidFill>
                  <a:srgbClr val="0070C0"/>
                </a:solidFill>
              </a:rPr>
              <a:t>getMap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List&lt;E&gt; </a:t>
            </a:r>
            <a:r>
              <a:rPr lang="en-US" sz="2400" dirty="0" err="1">
                <a:solidFill>
                  <a:srgbClr val="0070C0"/>
                </a:solidFill>
              </a:rPr>
              <a:t>asData</a:t>
            </a:r>
            <a:r>
              <a:rPr lang="en-US" sz="2400" dirty="0"/>
              <a:t>(Class&lt;E&gt; </a:t>
            </a:r>
            <a:r>
              <a:rPr lang="en-US" sz="2400" dirty="0" err="1"/>
              <a:t>entityClass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169604" y="2050473"/>
            <a:ext cx="5708359" cy="1394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Section by name/index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all elements as Map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 smtClean="0"/>
              <a:t>Get All elements as List of Sections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3795488"/>
            <a:ext cx="4443562" cy="376707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69604" y="3601524"/>
            <a:ext cx="548002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>
                <a:solidFill>
                  <a:srgbClr val="C00000"/>
                </a:solidFill>
              </a:rPr>
              <a:t>SearchResult</a:t>
            </a:r>
            <a:r>
              <a:rPr lang="en-US" sz="2400" dirty="0" smtClean="0"/>
              <a:t> extends Section {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@Title 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Label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label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	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Link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link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Text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description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…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" y="6256770"/>
            <a:ext cx="4895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COMPLEX ELEMENTS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64944" y="1423178"/>
            <a:ext cx="7151255" cy="646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Dropdown = JDI Dropdown/</a:t>
            </a:r>
            <a:r>
              <a:rPr lang="en-US" dirty="0" err="1" smtClean="0"/>
              <a:t>DropList</a:t>
            </a:r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664943" y="5266567"/>
            <a:ext cx="7401026" cy="560394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Dropdown colors = dropdown(“.colors”)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255" y="1540668"/>
            <a:ext cx="2840725" cy="20874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54" y="3928077"/>
            <a:ext cx="2705971" cy="1701248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664943" y="2341523"/>
            <a:ext cx="5768451" cy="274357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JDropdown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7030A0"/>
                </a:solidFill>
              </a:rPr>
              <a:t>root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".</a:t>
            </a:r>
            <a:r>
              <a:rPr lang="en-US" dirty="0" smtClean="0">
                <a:solidFill>
                  <a:srgbClr val="00B050"/>
                </a:solidFill>
              </a:rPr>
              <a:t>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7030A0"/>
                </a:solidFill>
              </a:rPr>
              <a:t>value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smtClean="0">
                <a:solidFill>
                  <a:srgbClr val="00B050"/>
                </a:solidFill>
              </a:rPr>
              <a:t>.value"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rgbClr val="7030A0"/>
                </a:solidFill>
              </a:rPr>
              <a:t>list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smtClean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rgbClr val="7030A0"/>
                </a:solidFill>
              </a:rPr>
              <a:t>expand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</a:t>
            </a:r>
            <a:r>
              <a:rPr lang="en-US" dirty="0">
                <a:solidFill>
                  <a:srgbClr val="00B050"/>
                </a:solidFill>
              </a:rPr>
              <a:t>".caret"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public Dropdown colors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4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667" y="1469942"/>
            <a:ext cx="761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UserData</a:t>
            </a:r>
            <a:r>
              <a:rPr lang="en-US" sz="2400" dirty="0" smtClean="0"/>
              <a:t> </a:t>
            </a:r>
            <a:r>
              <a:rPr lang="en-US" sz="2400" dirty="0"/>
              <a:t>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smtClean="0"/>
              <a:t>Form</a:t>
            </a:r>
            <a:r>
              <a:rPr lang="en-US" sz="2400" dirty="0" smtClean="0"/>
              <a:t>&lt;User&gt; {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	    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“#</a:t>
            </a:r>
            <a:r>
              <a:rPr lang="en-US" sz="2400" dirty="0">
                <a:solidFill>
                  <a:srgbClr val="1E9660"/>
                </a:solidFill>
              </a:rPr>
              <a:t>Description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 </a:t>
            </a:r>
            <a:r>
              <a:rPr lang="en-US" sz="2400" b="1" dirty="0" err="1" smtClean="0">
                <a:solidFill>
                  <a:srgbClr val="0070C0"/>
                </a:solidFill>
              </a:rPr>
              <a:t>TextArea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descr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7162800" y="1469942"/>
            <a:ext cx="5029200" cy="2397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i="1" dirty="0" smtClean="0"/>
              <a:t>User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extends Data&lt;User&gt;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name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“Roman</a:t>
            </a:r>
            <a:r>
              <a:rPr lang="en-US" sz="2400" dirty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“Iovlev”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descr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“Lorem ipsum”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81775" y="2105025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81774" y="2441302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81774" y="2798770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одержимое 19"/>
          <p:cNvSpPr txBox="1">
            <a:spLocks/>
          </p:cNvSpPr>
          <p:nvPr/>
        </p:nvSpPr>
        <p:spPr>
          <a:xfrm>
            <a:off x="579667" y="3970642"/>
            <a:ext cx="5556912" cy="20333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fill</a:t>
            </a:r>
            <a:r>
              <a:rPr lang="en-US" sz="2400" dirty="0"/>
              <a:t>(user)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submit</a:t>
            </a:r>
            <a:r>
              <a:rPr lang="en-US" sz="2400" dirty="0"/>
              <a:t>(user)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verify</a:t>
            </a:r>
            <a:r>
              <a:rPr lang="en-US" sz="2400" dirty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check</a:t>
            </a:r>
            <a:r>
              <a:rPr lang="en-US" sz="2400" dirty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User </a:t>
            </a:r>
            <a:r>
              <a:rPr lang="en-US" sz="2400" dirty="0" err="1"/>
              <a:t>user</a:t>
            </a:r>
            <a:r>
              <a:rPr lang="en-US" sz="2400" dirty="0"/>
              <a:t> = </a:t>
            </a:r>
            <a:r>
              <a:rPr lang="en-US" sz="2400" dirty="0" err="1"/>
              <a:t>userData.</a:t>
            </a:r>
            <a:r>
              <a:rPr lang="en-US" sz="2400" dirty="0" err="1">
                <a:solidFill>
                  <a:srgbClr val="C00000"/>
                </a:solidFill>
              </a:rPr>
              <a:t>asEntity</a:t>
            </a:r>
            <a:r>
              <a:rPr lang="en-US" sz="2400" dirty="0"/>
              <a:t>(</a:t>
            </a:r>
            <a:r>
              <a:rPr lang="en-US" sz="2400" dirty="0" err="1"/>
              <a:t>User.class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30" y="3565142"/>
            <a:ext cx="3549341" cy="24169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37137" y="4141757"/>
            <a:ext cx="1587612" cy="463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59440" y="5637906"/>
            <a:ext cx="601326" cy="36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37137" y="4105018"/>
            <a:ext cx="3223629" cy="2007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73154" y="4126846"/>
            <a:ext cx="1587612" cy="463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5" name="Содержимое 19"/>
          <p:cNvSpPr txBox="1">
            <a:spLocks/>
          </p:cNvSpPr>
          <p:nvPr/>
        </p:nvSpPr>
        <p:spPr>
          <a:xfrm>
            <a:off x="542925" y="1070553"/>
            <a:ext cx="6218093" cy="23489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JSite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rgbClr val="1E9660"/>
                </a:solidFill>
              </a:rPr>
              <a:t>“https://epam.github.io/JDI/ "</a:t>
            </a:r>
            <a:r>
              <a:rPr lang="en-US" sz="2400" dirty="0" smtClean="0"/>
              <a:t>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 smtClean="0">
                <a:solidFill>
                  <a:srgbClr val="002060"/>
                </a:solidFill>
              </a:rPr>
              <a:t>EpamSite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400" b="1" strike="sngStrike" dirty="0" err="1" smtClean="0">
                <a:solidFill>
                  <a:srgbClr val="0070C0"/>
                </a:solidFill>
              </a:rPr>
              <a:t>WebSite</a:t>
            </a:r>
            <a:r>
              <a:rPr lang="ru-RU" sz="2400" strike="sngStrike" dirty="0" smtClean="0"/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    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HomePage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homepage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  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ContactPage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contactPage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 smtClean="0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nav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List&lt;</a:t>
            </a:r>
            <a:r>
              <a:rPr lang="en-US" sz="2400" dirty="0" err="1" smtClean="0">
                <a:solidFill>
                  <a:srgbClr val="002060"/>
                </a:solidFill>
              </a:rPr>
              <a:t>WebElement</a:t>
            </a:r>
            <a:r>
              <a:rPr lang="en-US" sz="2400" dirty="0" smtClean="0">
                <a:solidFill>
                  <a:srgbClr val="002060"/>
                </a:solidFill>
              </a:rPr>
              <a:t>&gt;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925" y="4356034"/>
            <a:ext cx="6907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1E9660"/>
                </a:solidFill>
              </a:rPr>
              <a:t>"/contacts.html"</a:t>
            </a:r>
            <a:r>
              <a:rPr lang="en-US" sz="2400" dirty="0"/>
              <a:t>, title = </a:t>
            </a:r>
            <a:r>
              <a:rPr lang="en-US" sz="2400" dirty="0">
                <a:solidFill>
                  <a:srgbClr val="1E9660"/>
                </a:solidFill>
              </a:rPr>
              <a:t>“Contact Form"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b="1" dirty="0" err="1">
                <a:solidFill>
                  <a:srgbClr val="002060"/>
                </a:solidFill>
              </a:rPr>
              <a:t>ContactPage</a:t>
            </a:r>
            <a:r>
              <a:rPr lang="en-US" sz="2400" dirty="0"/>
              <a:t> 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WebPage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>
                <a:solidFill>
                  <a:srgbClr val="0070C0"/>
                </a:solidFill>
              </a:rPr>
              <a:t>Button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3600" y="1070553"/>
            <a:ext cx="4581235" cy="20621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BeforeSuite</a:t>
            </a:r>
            <a:r>
              <a:rPr lang="en-US" sz="2400" dirty="0"/>
              <a:t>(</a:t>
            </a:r>
            <a:r>
              <a:rPr lang="en-US" sz="2400" dirty="0" err="1"/>
              <a:t>alwaysRun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err="1"/>
              <a:t>setUp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r>
              <a:rPr lang="en-US" sz="2800" dirty="0" smtClean="0"/>
              <a:t>  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PageFactory.initElements</a:t>
            </a:r>
            <a:r>
              <a:rPr lang="en-US" sz="2400" dirty="0" smtClean="0">
                <a:solidFill>
                  <a:srgbClr val="C00000"/>
                </a:solidFill>
              </a:rPr>
              <a:t>  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     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7030A0"/>
                </a:solidFill>
              </a:rPr>
              <a:t>EpamGithubSite</a:t>
            </a:r>
            <a:r>
              <a:rPr lang="en-US" sz="2400" dirty="0" err="1" smtClean="0"/>
              <a:t>.class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42925" y="3727483"/>
            <a:ext cx="6098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HomePage</a:t>
            </a:r>
            <a:r>
              <a:rPr lang="en-US" sz="2400" dirty="0" smtClean="0"/>
              <a:t> </a:t>
            </a:r>
            <a:r>
              <a:rPr lang="en-US" sz="2400" strike="sngStrike" dirty="0"/>
              <a:t>extends</a:t>
            </a:r>
            <a:r>
              <a:rPr lang="en-US" sz="2400" strike="sngStrike" dirty="0">
                <a:solidFill>
                  <a:srgbClr val="7030A0"/>
                </a:solidFill>
              </a:rPr>
              <a:t> </a:t>
            </a:r>
            <a:r>
              <a:rPr lang="en-US" sz="2400" b="1" strike="sngStrike" dirty="0" err="1" smtClean="0">
                <a:solidFill>
                  <a:srgbClr val="0070C0"/>
                </a:solidFill>
              </a:rPr>
              <a:t>WebPage</a:t>
            </a:r>
            <a:r>
              <a:rPr lang="en-US" sz="2400" strike="sngStrike" dirty="0"/>
              <a:t> </a:t>
            </a:r>
            <a:r>
              <a:rPr lang="en-US" sz="2400" dirty="0" smtClean="0"/>
              <a:t>{ …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0909" y="3650307"/>
            <a:ext cx="3943926" cy="2308324"/>
          </a:xfrm>
          <a:prstGeom prst="rect">
            <a:avLst/>
          </a:prstGeom>
          <a:noFill/>
          <a:ln w="3810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open()</a:t>
            </a:r>
          </a:p>
          <a:p>
            <a:r>
              <a:rPr lang="en-US" sz="2400" dirty="0" smtClean="0"/>
              <a:t>back()/ forward()</a:t>
            </a:r>
          </a:p>
          <a:p>
            <a:r>
              <a:rPr lang="en-US" sz="2400" dirty="0" smtClean="0"/>
              <a:t>refresh()/ reload()</a:t>
            </a:r>
          </a:p>
          <a:p>
            <a:r>
              <a:rPr lang="en-US" sz="2400" dirty="0" err="1" smtClean="0"/>
              <a:t>clearCache</a:t>
            </a:r>
            <a:r>
              <a:rPr lang="en-US" sz="2400" dirty="0" smtClean="0"/>
              <a:t>()/ </a:t>
            </a:r>
            <a:r>
              <a:rPr lang="en-US" sz="2400" dirty="0" err="1" smtClean="0"/>
              <a:t>addCookie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String </a:t>
            </a:r>
            <a:r>
              <a:rPr lang="en-US" sz="2400" dirty="0" err="1" smtClean="0"/>
              <a:t>getHtml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z</a:t>
            </a:r>
            <a:r>
              <a:rPr lang="en-US" sz="2400" dirty="0" smtClean="0"/>
              <a:t>oom(double </a:t>
            </a:r>
            <a:r>
              <a:rPr lang="en-US" sz="2400" dirty="0"/>
              <a:t>factor)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2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JDI </a:t>
            </a:r>
            <a:r>
              <a:rPr lang="en-US" dirty="0" smtClean="0"/>
              <a:t>LIGHT HIGHLIGHTS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566" y="1342600"/>
            <a:ext cx="96497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 smtClean="0"/>
              <a:t>Suitable for legacy projects with thousands of Selenium tests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/>
              <a:t>No special knowledge from Selenium engineers required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 smtClean="0"/>
              <a:t>Increase test runs stability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 smtClean="0"/>
              <a:t>Reduce amount of code (remove waits, log steps etc.)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800" dirty="0" smtClean="0"/>
              <a:t>Decrease effort on test runs results </a:t>
            </a:r>
            <a:r>
              <a:rPr lang="en-US" sz="2800" dirty="0" smtClean="0"/>
              <a:t>analysis (logging, stability) 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243127" y="2365957"/>
            <a:ext cx="13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10-20%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3127" y="2866094"/>
            <a:ext cx="13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20-50</a:t>
            </a:r>
            <a:r>
              <a:rPr lang="en-US" sz="2800" dirty="0"/>
              <a:t>%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98" y="3927432"/>
            <a:ext cx="1561822" cy="1468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3236" y="5876219"/>
            <a:ext cx="5896166" cy="48013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u="sng">
                <a:solidFill>
                  <a:srgbClr val="00206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hlinkClick r:id="rId3"/>
              </a:rPr>
              <a:t>https://github.com/jdi-testing/jdi-light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6" y="5829963"/>
            <a:ext cx="756219" cy="6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745" y="2225675"/>
            <a:ext cx="10363200" cy="3343851"/>
          </a:xfrm>
        </p:spPr>
        <p:txBody>
          <a:bodyPr/>
          <a:lstStyle/>
          <a:p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JDI light</a:t>
            </a:r>
            <a:r>
              <a:rPr lang="en-US" sz="14000" i="1" dirty="0" smtClean="0">
                <a:solidFill>
                  <a:srgbClr val="C00000"/>
                </a:solidFill>
                <a:latin typeface="Bauhaus 93" panose="04030905020B02020C02" pitchFamily="82" charset="0"/>
              </a:rPr>
              <a:t>saber</a:t>
            </a:r>
            <a:endParaRPr lang="en-US" sz="14000" i="1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AE2-7DBD-4F03-A7D5-B4E2C8184EFF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5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JDI </a:t>
            </a:r>
            <a:r>
              <a:rPr lang="en-US" dirty="0" smtClean="0"/>
              <a:t>Dark (Http)</a:t>
            </a:r>
            <a:endParaRPr lang="en-US" dirty="0"/>
          </a:p>
          <a:p>
            <a:r>
              <a:rPr lang="en-US" dirty="0" smtClean="0"/>
              <a:t>JDI </a:t>
            </a:r>
            <a:r>
              <a:rPr lang="en-US" dirty="0" smtClean="0"/>
              <a:t>Light</a:t>
            </a:r>
            <a:endParaRPr lang="en-US" dirty="0"/>
          </a:p>
          <a:p>
            <a:r>
              <a:rPr lang="en-US" dirty="0" smtClean="0"/>
              <a:t>JDI Lightsaber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7498AE2-7DBD-4F03-A7D5-B4E2C8184EF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UTILS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66" y="1342600"/>
            <a:ext cx="1081223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Interfaces for lambdas up to 9 parameters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New Object classes: Pairs, </a:t>
            </a:r>
            <a:r>
              <a:rPr lang="en-US" sz="2600" dirty="0" err="1" smtClean="0"/>
              <a:t>MapArray</a:t>
            </a:r>
            <a:endParaRPr lang="en-US" sz="26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Powerful </a:t>
            </a:r>
            <a:r>
              <a:rPr lang="en-US" sz="2600" dirty="0" err="1" smtClean="0"/>
              <a:t>LinqUtils</a:t>
            </a:r>
            <a:r>
              <a:rPr lang="en-US" sz="2600" dirty="0" smtClean="0"/>
              <a:t> and Reflection </a:t>
            </a:r>
            <a:r>
              <a:rPr lang="en-US" sz="2600" dirty="0" err="1" smtClean="0"/>
              <a:t>utils</a:t>
            </a:r>
            <a:endParaRPr lang="en-US" sz="26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Print, String and </a:t>
            </a:r>
            <a:r>
              <a:rPr lang="en-US" sz="2600" dirty="0" err="1" smtClean="0"/>
              <a:t>RegEx</a:t>
            </a:r>
            <a:r>
              <a:rPr lang="en-US" sz="2600" dirty="0" smtClean="0"/>
              <a:t> </a:t>
            </a:r>
            <a:r>
              <a:rPr lang="en-US" sz="2600" dirty="0" err="1" smtClean="0"/>
              <a:t>utils</a:t>
            </a:r>
            <a:endParaRPr lang="en-US" sz="26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Special </a:t>
            </a:r>
            <a:r>
              <a:rPr lang="en-US" sz="2600" dirty="0" err="1" smtClean="0"/>
              <a:t>DataClass</a:t>
            </a:r>
            <a:r>
              <a:rPr lang="en-US" sz="2600" dirty="0" smtClean="0"/>
              <a:t> for data entities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Switch operator for complex conditions and multi condition assignment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203" y="4698894"/>
            <a:ext cx="103227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Increase Java code development speed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Increase code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3235" y="6058781"/>
            <a:ext cx="6659419" cy="48013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u="sng">
                <a:solidFill>
                  <a:srgbClr val="00206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github.com/jdi-testing/jdi-lightsaber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6" y="6012525"/>
            <a:ext cx="756219" cy="6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4145340"/>
            <a:ext cx="9608127" cy="20986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BiConsumer</a:t>
            </a:r>
            <a:r>
              <a:rPr lang="en-US" dirty="0"/>
              <a:t>&lt;T,U&gt;, </a:t>
            </a:r>
            <a:r>
              <a:rPr lang="en-US" dirty="0" err="1"/>
              <a:t>BiFunction</a:t>
            </a:r>
            <a:r>
              <a:rPr lang="en-US" dirty="0"/>
              <a:t>&lt;T,U,R</a:t>
            </a:r>
            <a:r>
              <a:rPr lang="en-US" dirty="0" smtClean="0"/>
              <a:t>&gt;, </a:t>
            </a:r>
            <a:r>
              <a:rPr lang="en-US" dirty="0" err="1" smtClean="0"/>
              <a:t>BinaryOperator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en-US" dirty="0" err="1" smtClean="0"/>
              <a:t>BiPredicate</a:t>
            </a:r>
            <a:r>
              <a:rPr lang="en-US" dirty="0" smtClean="0"/>
              <a:t>&lt;T,U</a:t>
            </a:r>
            <a:r>
              <a:rPr lang="en-US" dirty="0"/>
              <a:t>&gt;, Consumer&lt;T&gt;, </a:t>
            </a:r>
            <a:r>
              <a:rPr lang="en-US" dirty="0" smtClean="0"/>
              <a:t>Function&lt;T,R</a:t>
            </a:r>
            <a:r>
              <a:rPr lang="en-US" dirty="0"/>
              <a:t>&gt;, Predicate&lt;T&gt;, Supplier&lt;T</a:t>
            </a:r>
            <a:r>
              <a:rPr lang="en-US" dirty="0" smtClean="0"/>
              <a:t>&gt;, </a:t>
            </a:r>
            <a:r>
              <a:rPr lang="en-US" dirty="0" err="1" smtClean="0"/>
              <a:t>UnaryOperator</a:t>
            </a:r>
            <a:r>
              <a:rPr lang="en-US" dirty="0" smtClean="0"/>
              <a:t>&lt;T&gt;…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LIGHT </a:t>
            </a:r>
            <a:r>
              <a:rPr lang="en-US" dirty="0" smtClean="0"/>
              <a:t>SABER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172731"/>
            <a:ext cx="5396346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Lambda: Functional interfaces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547935" y="2115330"/>
            <a:ext cx="4125329" cy="1859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click.invoke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3421151"/>
            <a:ext cx="1343025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199" y="2105441"/>
            <a:ext cx="5295901" cy="674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click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 smtClean="0"/>
              <a:t> -&gt; </a:t>
            </a:r>
            <a:r>
              <a:rPr lang="en-US" dirty="0" err="1" smtClean="0"/>
              <a:t>element.click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2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95055"/>
            <a:ext cx="10515600" cy="13372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JAction</a:t>
            </a:r>
            <a:r>
              <a:rPr lang="en-US" dirty="0" smtClean="0"/>
              <a:t>, JAction1, JAction2, …, JAction9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JFunc</a:t>
            </a:r>
            <a:r>
              <a:rPr lang="en-US" dirty="0" smtClean="0"/>
              <a:t>, JFunc1, JFunc2, …, JFunc9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72731"/>
            <a:ext cx="5396346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Lambda: Functional interfaces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3639129"/>
            <a:ext cx="10515600" cy="321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JAction</a:t>
            </a:r>
            <a:r>
              <a:rPr lang="en-US" dirty="0" smtClean="0"/>
              <a:t> click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 smtClean="0"/>
              <a:t> -&gt; </a:t>
            </a:r>
            <a:r>
              <a:rPr lang="en-US" dirty="0" err="1" smtClean="0"/>
              <a:t>element.click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JAction1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WebDriver</a:t>
            </a:r>
            <a:r>
              <a:rPr lang="en-US" dirty="0" smtClean="0"/>
              <a:t>&gt; close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driver</a:t>
            </a:r>
            <a:r>
              <a:rPr lang="en-US" dirty="0" smtClean="0"/>
              <a:t> -&gt; </a:t>
            </a:r>
            <a:r>
              <a:rPr lang="en-US" dirty="0" err="1" smtClean="0"/>
              <a:t>driver.quit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JFunc3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String[], Integer, Boolean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&gt; </a:t>
            </a:r>
            <a:r>
              <a:rPr lang="en-US" dirty="0" err="1" smtClean="0"/>
              <a:t>func</a:t>
            </a:r>
            <a:r>
              <a:rPr lang="en-US" dirty="0" smtClean="0"/>
              <a:t>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(array, index, flag)</a:t>
            </a:r>
            <a:r>
              <a:rPr lang="en-US" dirty="0" smtClean="0"/>
              <a:t> -&gt; flag ? array[index] : “none”;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76480"/>
            <a:ext cx="10515600" cy="6619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List&lt;Integer&gt; list = </a:t>
            </a:r>
            <a:r>
              <a:rPr lang="en-US" dirty="0" err="1" smtClean="0"/>
              <a:t>asList</a:t>
            </a:r>
            <a:r>
              <a:rPr lang="en-US" dirty="0"/>
              <a:t>(</a:t>
            </a:r>
            <a:r>
              <a:rPr lang="en-US" dirty="0" smtClean="0"/>
              <a:t>1, 3, 2, 6)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72731"/>
            <a:ext cx="1485900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2638426"/>
            <a:ext cx="10515600" cy="12477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List&lt;Integer&gt; even = </a:t>
            </a:r>
            <a:r>
              <a:rPr lang="en-US" dirty="0" err="1"/>
              <a:t>list</a:t>
            </a:r>
            <a:r>
              <a:rPr lang="en-US" dirty="0" err="1" smtClean="0"/>
              <a:t>.stream</a:t>
            </a:r>
            <a:r>
              <a:rPr lang="en-US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.filter(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i</a:t>
            </a:r>
            <a:r>
              <a:rPr lang="en-US" dirty="0" smtClean="0"/>
              <a:t> % 2 == 0).collect(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579507"/>
            <a:ext cx="8505825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List&lt;Integer&gt; even = </a:t>
            </a:r>
            <a:r>
              <a:rPr lang="en-US" dirty="0" smtClean="0">
                <a:solidFill>
                  <a:srgbClr val="7030A0"/>
                </a:solidFill>
              </a:rPr>
              <a:t>filter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i</a:t>
            </a:r>
            <a:r>
              <a:rPr lang="en-US" dirty="0" smtClean="0"/>
              <a:t> % 2 == 0);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199" y="5227206"/>
            <a:ext cx="8505826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List&lt;String&gt;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7030A0"/>
                </a:solidFill>
              </a:rPr>
              <a:t>map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“</a:t>
            </a:r>
            <a:r>
              <a:rPr lang="ru-RU" dirty="0" smtClean="0"/>
              <a:t>№</a:t>
            </a:r>
            <a:r>
              <a:rPr lang="en-US" dirty="0" smtClean="0"/>
              <a:t>”+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38199" y="5827281"/>
            <a:ext cx="8505826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hasOdds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7030A0"/>
                </a:solidFill>
              </a:rPr>
              <a:t>any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i%2 &gt; 0);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3873026"/>
            <a:ext cx="1752602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 smtClean="0"/>
              <a:t>LinqUtils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  <p:bldP spid="11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76480"/>
            <a:ext cx="5396346" cy="6619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Integer </a:t>
            </a:r>
            <a:r>
              <a:rPr lang="en-US" dirty="0" err="1" smtClean="0"/>
              <a:t>firstNum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7030A0"/>
                </a:solidFill>
              </a:rPr>
              <a:t>first</a:t>
            </a:r>
            <a:r>
              <a:rPr lang="en-US" dirty="0" smtClean="0"/>
              <a:t>(list);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2638426"/>
            <a:ext cx="5396346" cy="600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Integer </a:t>
            </a:r>
            <a:r>
              <a:rPr lang="en-US" dirty="0" err="1" smtClean="0"/>
              <a:t>lastNum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7030A0"/>
                </a:solidFill>
              </a:rPr>
              <a:t>last</a:t>
            </a:r>
            <a:r>
              <a:rPr lang="en-US" dirty="0" smtClean="0"/>
              <a:t>(list</a:t>
            </a:r>
            <a:r>
              <a:rPr lang="en-US" dirty="0"/>
              <a:t>);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1" y="3462297"/>
            <a:ext cx="8505825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listCopy</a:t>
            </a:r>
            <a:r>
              <a:rPr lang="en-US" dirty="0" smtClean="0"/>
              <a:t>(list, 2, 4);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4109996"/>
            <a:ext cx="7134225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selectMany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asList</a:t>
            </a:r>
            <a:r>
              <a:rPr lang="en-US" dirty="0" smtClean="0"/>
              <a:t>(</a:t>
            </a:r>
            <a:r>
              <a:rPr lang="en-US" dirty="0" err="1" smtClean="0"/>
              <a:t>i,i</a:t>
            </a:r>
            <a:r>
              <a:rPr lang="en-US" dirty="0" smtClean="0"/>
              <a:t>*2));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38200" y="4710071"/>
            <a:ext cx="8505826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listEquals</a:t>
            </a:r>
            <a:r>
              <a:rPr lang="en-US" dirty="0" smtClean="0"/>
              <a:t>(</a:t>
            </a:r>
            <a:r>
              <a:rPr lang="en-US" dirty="0" err="1" smtClean="0"/>
              <a:t>asList</a:t>
            </a:r>
            <a:r>
              <a:rPr lang="en-US" dirty="0" smtClean="0"/>
              <a:t>(1,4,3), </a:t>
            </a:r>
            <a:r>
              <a:rPr lang="en-US" dirty="0" err="1" smtClean="0"/>
              <a:t>asList</a:t>
            </a:r>
            <a:r>
              <a:rPr lang="en-US" dirty="0" smtClean="0"/>
              <a:t>(3,4,1));</a:t>
            </a:r>
            <a:endParaRPr 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7101321" y="1967811"/>
            <a:ext cx="3633354" cy="6619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first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i</a:t>
            </a:r>
            <a:r>
              <a:rPr lang="en-US" dirty="0" smtClean="0"/>
              <a:t> &gt; 2);</a:t>
            </a:r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7101321" y="2629757"/>
            <a:ext cx="3633354" cy="600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last</a:t>
            </a:r>
            <a:r>
              <a:rPr lang="en-US" dirty="0" smtClean="0"/>
              <a:t>(list, I -&gt; </a:t>
            </a:r>
            <a:r>
              <a:rPr lang="en-US" dirty="0" err="1" smtClean="0"/>
              <a:t>i</a:t>
            </a:r>
            <a:r>
              <a:rPr lang="en-US" dirty="0" smtClean="0"/>
              <a:t>&lt;4);</a:t>
            </a:r>
            <a:endParaRPr 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838200" y="5357770"/>
            <a:ext cx="8505826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get</a:t>
            </a:r>
            <a:r>
              <a:rPr lang="en-US" dirty="0" smtClean="0"/>
              <a:t>(</a:t>
            </a:r>
            <a:r>
              <a:rPr lang="en-US" dirty="0" err="1" smtClean="0"/>
              <a:t>asList</a:t>
            </a:r>
            <a:r>
              <a:rPr lang="en-US" dirty="0" smtClean="0"/>
              <a:t>(3,4,5,2,3,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,2,1), -3);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1203662"/>
            <a:ext cx="1752602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 smtClean="0"/>
              <a:t>LinqUtils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2076450"/>
            <a:ext cx="7410450" cy="22383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public class User extends </a:t>
            </a:r>
            <a:r>
              <a:rPr lang="en-US" sz="3200" dirty="0" err="1" smtClean="0"/>
              <a:t>DataClass</a:t>
            </a:r>
            <a:r>
              <a:rPr lang="en-US" sz="3200" dirty="0" smtClean="0"/>
              <a:t> </a:t>
            </a: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public String name;</a:t>
            </a:r>
          </a:p>
          <a:p>
            <a:pPr marL="0" indent="0">
              <a:buNone/>
            </a:pPr>
            <a:r>
              <a:rPr lang="en-US" sz="3200" dirty="0"/>
              <a:t>    public String </a:t>
            </a:r>
            <a:r>
              <a:rPr lang="en-US" sz="3200" dirty="0" err="1" smtClean="0"/>
              <a:t>psw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172731"/>
            <a:ext cx="1943100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DataClass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4314826"/>
            <a:ext cx="8696325" cy="509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user.toString</a:t>
            </a:r>
            <a:r>
              <a:rPr lang="en-US" sz="3200" dirty="0" smtClean="0"/>
              <a:t>() -&gt; User(name=</a:t>
            </a:r>
            <a:r>
              <a:rPr lang="en-US" sz="3200" dirty="0" err="1" smtClean="0"/>
              <a:t>epam;psw</a:t>
            </a:r>
            <a:r>
              <a:rPr lang="en-US" sz="3200" dirty="0" smtClean="0"/>
              <a:t>=1234)</a:t>
            </a:r>
            <a:endParaRPr lang="en-US" sz="32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199" y="4921723"/>
            <a:ext cx="8696325" cy="612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 smtClean="0"/>
              <a:t>actualUser</a:t>
            </a:r>
            <a:r>
              <a:rPr lang="en-US" sz="3200" dirty="0" smtClean="0"/>
              <a:t>, </a:t>
            </a:r>
            <a:r>
              <a:rPr lang="en-US" sz="3200" dirty="0" err="1" smtClean="0"/>
              <a:t>expectedUser</a:t>
            </a:r>
            <a:r>
              <a:rPr lang="en-US" sz="3200" dirty="0" smtClean="0"/>
              <a:t>);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198" y="5534025"/>
            <a:ext cx="8696325" cy="606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String,Object</a:t>
            </a:r>
            <a:r>
              <a:rPr lang="en-US" sz="3200" dirty="0" smtClean="0"/>
              <a:t>&gt; fields=</a:t>
            </a:r>
            <a:r>
              <a:rPr lang="en-US" sz="3200" dirty="0" err="1" smtClean="0"/>
              <a:t>user.asMap</a:t>
            </a:r>
            <a:r>
              <a:rPr lang="en-US" sz="3200" dirty="0" smtClean="0"/>
              <a:t>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53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76450"/>
            <a:ext cx="10515600" cy="22383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public class User extends </a:t>
            </a:r>
            <a:r>
              <a:rPr lang="en-US" sz="3200" dirty="0" err="1" smtClean="0"/>
              <a:t>DataClass</a:t>
            </a:r>
            <a:r>
              <a:rPr lang="en-US" sz="3200" dirty="0" smtClean="0">
                <a:solidFill>
                  <a:srgbClr val="C00000"/>
                </a:solidFill>
              </a:rPr>
              <a:t>&lt;User&gt;</a:t>
            </a:r>
            <a:r>
              <a:rPr lang="en-US" sz="3200" dirty="0" smtClean="0"/>
              <a:t> </a:t>
            </a: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public String </a:t>
            </a:r>
            <a:r>
              <a:rPr lang="en-US" sz="3200" dirty="0" smtClean="0"/>
              <a:t>name, </a:t>
            </a:r>
            <a:r>
              <a:rPr lang="en-US" sz="3200" dirty="0" err="1" smtClean="0"/>
              <a:t>lastName</a:t>
            </a:r>
            <a:r>
              <a:rPr lang="en-US" sz="3200" dirty="0" smtClean="0"/>
              <a:t>, nick, description, position;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public </a:t>
            </a:r>
            <a:r>
              <a:rPr lang="en-US" sz="3200" dirty="0" smtClean="0"/>
              <a:t>Integer id, </a:t>
            </a:r>
            <a:r>
              <a:rPr lang="en-US" sz="3200" dirty="0" err="1" smtClean="0"/>
              <a:t>cardNum</a:t>
            </a:r>
            <a:r>
              <a:rPr lang="en-US" sz="3200" dirty="0" smtClean="0"/>
              <a:t>, </a:t>
            </a:r>
            <a:r>
              <a:rPr lang="en-US" sz="3200" dirty="0" err="1" smtClean="0"/>
              <a:t>passSeries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4314826"/>
            <a:ext cx="8696325" cy="509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user.set</a:t>
            </a:r>
            <a:r>
              <a:rPr lang="en-US" sz="3200" dirty="0" smtClean="0"/>
              <a:t>(u -&gt;  </a:t>
            </a:r>
            <a:r>
              <a:rPr lang="en-US" sz="3200" dirty="0" err="1" smtClean="0"/>
              <a:t>u.nick</a:t>
            </a:r>
            <a:r>
              <a:rPr lang="en-US" sz="3200" dirty="0" smtClean="0"/>
              <a:t> = “Supreme”);</a:t>
            </a:r>
            <a:endParaRPr lang="en-US" sz="32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4950298"/>
            <a:ext cx="9791701" cy="621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/>
              <a:t>user.set</a:t>
            </a:r>
            <a:r>
              <a:rPr lang="en-US" sz="3200" dirty="0"/>
              <a:t>(u-</a:t>
            </a:r>
            <a:r>
              <a:rPr lang="en-US" sz="3200" dirty="0" smtClean="0"/>
              <a:t>&gt;{u.id </a:t>
            </a:r>
            <a:r>
              <a:rPr lang="en-US" sz="3200" dirty="0"/>
              <a:t>= </a:t>
            </a:r>
            <a:r>
              <a:rPr lang="en-US" sz="3200" dirty="0" smtClean="0"/>
              <a:t>32;u.position=“</a:t>
            </a:r>
            <a:r>
              <a:rPr lang="en-US" sz="3200" dirty="0" err="1" smtClean="0"/>
              <a:t>God”;nick</a:t>
            </a:r>
            <a:r>
              <a:rPr lang="en-US" sz="3200" dirty="0" smtClean="0"/>
              <a:t>=“Thor”;});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1" y="1172731"/>
            <a:ext cx="1943100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DataClass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76450"/>
            <a:ext cx="4419600" cy="5429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print(list); 	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1" y="1172731"/>
            <a:ext cx="1943100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 smtClean="0"/>
              <a:t>PrintUtils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486400" y="2076450"/>
            <a:ext cx="5429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</a:t>
            </a:r>
            <a:endParaRPr lang="en-US" sz="32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422351" y="2076450"/>
            <a:ext cx="3831311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</a:t>
            </a:r>
            <a:r>
              <a:rPr lang="en-US" sz="3200" dirty="0" err="1" smtClean="0"/>
              <a:t>a,b,c</a:t>
            </a:r>
            <a:r>
              <a:rPr lang="en-US" sz="3200" dirty="0" smtClean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38200" y="2839397"/>
            <a:ext cx="4419600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print(list, “; ”,”{%s}”); 	</a:t>
            </a:r>
            <a:endParaRPr lang="en-US" sz="3200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5486400" y="2839397"/>
            <a:ext cx="5429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</a:t>
            </a:r>
            <a:endParaRPr lang="en-US" sz="32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422351" y="2839397"/>
            <a:ext cx="3831311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“{a}; {b}; {c}”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838200" y="3664423"/>
            <a:ext cx="4419600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printFields</a:t>
            </a:r>
            <a:r>
              <a:rPr lang="en-US" sz="3200" dirty="0" smtClean="0"/>
              <a:t>(user); 	</a:t>
            </a:r>
            <a:endParaRPr lang="en-US" sz="3200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5486400" y="3664423"/>
            <a:ext cx="5429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</a:t>
            </a:r>
            <a:endParaRPr lang="en-US" sz="3200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6286500" y="3664423"/>
            <a:ext cx="555307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“User(</a:t>
            </a:r>
            <a:r>
              <a:rPr lang="en-US" sz="3200" dirty="0" err="1" smtClean="0"/>
              <a:t>name:epam;psw:admin</a:t>
            </a:r>
            <a:r>
              <a:rPr lang="en-US" sz="3200" dirty="0" smtClean="0"/>
              <a:t>)”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38199" y="4489449"/>
            <a:ext cx="45815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print(</a:t>
            </a:r>
            <a:r>
              <a:rPr lang="en-US" sz="3200" dirty="0" err="1" smtClean="0"/>
              <a:t>nums,n</a:t>
            </a:r>
            <a:r>
              <a:rPr lang="en-US" sz="3200" dirty="0" smtClean="0"/>
              <a:t>-&gt;”(”</a:t>
            </a:r>
            <a:r>
              <a:rPr lang="ru-RU" sz="3200" dirty="0" smtClean="0"/>
              <a:t>+</a:t>
            </a:r>
            <a:r>
              <a:rPr lang="en-US" sz="3200" dirty="0" smtClean="0"/>
              <a:t>n+”)”); 	</a:t>
            </a:r>
            <a:endParaRPr lang="en-US" sz="3200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5486400" y="4489449"/>
            <a:ext cx="5429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</a:t>
            </a:r>
            <a:endParaRPr lang="en-US" sz="3200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6286500" y="4489449"/>
            <a:ext cx="555307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“(1)(3)(2)(8)”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03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85950"/>
            <a:ext cx="9810750" cy="18954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 String process(List&lt;String&gt; list) {…}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smtClean="0"/>
              <a:t>process(String[] array) </a:t>
            </a:r>
            <a:r>
              <a:rPr lang="en-US" dirty="0"/>
              <a:t>{…}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smtClean="0"/>
              <a:t>process(Map&lt;</a:t>
            </a:r>
            <a:r>
              <a:rPr lang="en-US" dirty="0" err="1" smtClean="0"/>
              <a:t>String,Integer</a:t>
            </a:r>
            <a:r>
              <a:rPr lang="en-US" dirty="0" smtClean="0"/>
              <a:t>&gt; map) </a:t>
            </a:r>
            <a:r>
              <a:rPr lang="en-US" dirty="0"/>
              <a:t>{…}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172731"/>
            <a:ext cx="2914649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3903231"/>
            <a:ext cx="10515600" cy="1895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Map&lt;String, Integer&gt; map = new </a:t>
            </a:r>
            <a:r>
              <a:rPr lang="en-US" dirty="0" err="1"/>
              <a:t>HashMap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(“A”,1); </a:t>
            </a:r>
            <a:r>
              <a:rPr lang="en-US" dirty="0" err="1" smtClean="0"/>
              <a:t>map.put</a:t>
            </a:r>
            <a:r>
              <a:rPr lang="en-US" dirty="0" smtClean="0"/>
              <a:t>(“B”,3); </a:t>
            </a:r>
            <a:r>
              <a:rPr lang="en-US" dirty="0" err="1" smtClean="0"/>
              <a:t>map.put</a:t>
            </a:r>
            <a:r>
              <a:rPr lang="en-US" dirty="0" smtClean="0"/>
              <a:t>(“C”,100500);</a:t>
            </a:r>
          </a:p>
          <a:p>
            <a:pPr marL="0" indent="0">
              <a:buNone/>
            </a:pPr>
            <a:r>
              <a:rPr lang="en-US" dirty="0" err="1"/>
              <a:t>map.put</a:t>
            </a:r>
            <a:r>
              <a:rPr lang="en-US" dirty="0" smtClean="0"/>
              <a:t>(“D”,-1</a:t>
            </a:r>
            <a:r>
              <a:rPr lang="en-US" dirty="0"/>
              <a:t>); </a:t>
            </a:r>
            <a:r>
              <a:rPr lang="en-US" dirty="0" err="1"/>
              <a:t>map.put</a:t>
            </a:r>
            <a:r>
              <a:rPr lang="en-US" dirty="0" smtClean="0"/>
              <a:t>(“E”,777); </a:t>
            </a:r>
            <a:r>
              <a:rPr lang="en-US" dirty="0" err="1"/>
              <a:t>map.put</a:t>
            </a:r>
            <a:r>
              <a:rPr lang="en-US" dirty="0" smtClean="0"/>
              <a:t>(“F”,2);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85950"/>
            <a:ext cx="8001000" cy="12858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public String process(List&lt;String&gt; list) {…}</a:t>
            </a:r>
          </a:p>
          <a:p>
            <a:pPr marL="0" indent="0">
              <a:buNone/>
            </a:pPr>
            <a:r>
              <a:rPr lang="en-US" sz="3200" dirty="0"/>
              <a:t>process(new </a:t>
            </a:r>
            <a:r>
              <a:rPr lang="en-US" sz="3200" dirty="0" err="1"/>
              <a:t>MapArray</a:t>
            </a:r>
            <a:r>
              <a:rPr lang="en-US" sz="3200" dirty="0" smtClean="0"/>
              <a:t>());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172731"/>
            <a:ext cx="1981199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 smtClean="0"/>
              <a:t>MapArray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199" y="3099482"/>
            <a:ext cx="10999839" cy="13348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MapArray</a:t>
            </a:r>
            <a:r>
              <a:rPr lang="en-US" sz="3200" dirty="0" smtClean="0"/>
              <a:t>&lt;String</a:t>
            </a:r>
            <a:r>
              <a:rPr lang="en-US" sz="3200" dirty="0"/>
              <a:t>, Integer&gt; map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= map($(“</a:t>
            </a:r>
            <a:r>
              <a:rPr lang="en-US" sz="3200" dirty="0" smtClean="0"/>
              <a:t>A”,</a:t>
            </a:r>
            <a:r>
              <a:rPr lang="en-US" sz="3200" dirty="0" smtClean="0"/>
              <a:t>1),$(“</a:t>
            </a:r>
            <a:r>
              <a:rPr lang="en-US" sz="3200" dirty="0" smtClean="0"/>
              <a:t>B”,</a:t>
            </a:r>
            <a:r>
              <a:rPr lang="en-US" sz="3200" dirty="0" smtClean="0"/>
              <a:t>3),$(“</a:t>
            </a:r>
            <a:r>
              <a:rPr lang="en-US" sz="3200" dirty="0" smtClean="0"/>
              <a:t>C”,</a:t>
            </a:r>
            <a:r>
              <a:rPr lang="en-US" sz="3200" dirty="0" smtClean="0"/>
              <a:t>100500),$(“</a:t>
            </a:r>
            <a:r>
              <a:rPr lang="en-US" sz="3200" dirty="0" smtClean="0"/>
              <a:t>D”,-</a:t>
            </a:r>
            <a:r>
              <a:rPr lang="en-US" sz="3200" dirty="0" smtClean="0"/>
              <a:t>1),$(“</a:t>
            </a:r>
            <a:r>
              <a:rPr lang="en-US" sz="3200" dirty="0" smtClean="0"/>
              <a:t>E”,</a:t>
            </a:r>
            <a:r>
              <a:rPr lang="en-US" sz="3200" dirty="0" smtClean="0"/>
              <a:t>777));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617076"/>
            <a:ext cx="2028825" cy="591414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600" dirty="0" err="1" smtClean="0">
                <a:solidFill>
                  <a:schemeClr val="tx1"/>
                </a:solidFill>
              </a:rPr>
              <a:t>LinqUtils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945333"/>
            <a:ext cx="2152650" cy="52201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map.get</a:t>
            </a:r>
            <a:r>
              <a:rPr lang="en-US" sz="3200" dirty="0" smtClean="0"/>
              <a:t>(3);</a:t>
            </a:r>
            <a:endParaRPr lang="en-US" sz="32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124700" y="4936241"/>
            <a:ext cx="2390775" cy="53110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map.revert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981450" y="4940147"/>
            <a:ext cx="2257425" cy="52720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map.get</a:t>
            </a:r>
            <a:r>
              <a:rPr lang="en-US" sz="3200" dirty="0" smtClean="0"/>
              <a:t>(-2);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572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22140" y="2407113"/>
            <a:ext cx="5397350" cy="1079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735" y="2225676"/>
            <a:ext cx="7028395" cy="1405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745" y="2225676"/>
            <a:ext cx="7296728" cy="3125970"/>
          </a:xfrm>
        </p:spPr>
        <p:txBody>
          <a:bodyPr/>
          <a:lstStyle/>
          <a:p>
            <a:r>
              <a:rPr lang="en-US" sz="14000" i="1" dirty="0" smtClean="0">
                <a:solidFill>
                  <a:srgbClr val="C00000"/>
                </a:solidFill>
                <a:latin typeface="Bauhaus 93" panose="04030905020B02020C02" pitchFamily="82" charset="0"/>
              </a:rPr>
              <a:t>JDI</a:t>
            </a:r>
            <a:r>
              <a:rPr lang="en-US" sz="14000" i="1" dirty="0" smtClean="0">
                <a:latin typeface="Bauhaus 93" panose="04030905020B02020C02" pitchFamily="82" charset="0"/>
              </a:rPr>
              <a:t> </a:t>
            </a:r>
            <a:r>
              <a:rPr lang="en-US" sz="14000" i="1" dirty="0" smtClean="0">
                <a:latin typeface="Bauhaus 93" panose="04030905020B02020C02" pitchFamily="82" charset="0"/>
              </a:rPr>
              <a:t>Dark</a:t>
            </a:r>
            <a:br>
              <a:rPr lang="en-US" sz="14000" i="1" dirty="0" smtClean="0">
                <a:latin typeface="Bauhaus 93" panose="04030905020B02020C02" pitchFamily="82" charset="0"/>
              </a:rPr>
            </a:br>
            <a:r>
              <a:rPr lang="en-US" sz="9800" i="1" dirty="0">
                <a:latin typeface="Bauhaus 93" panose="04030905020B02020C02" pitchFamily="82" charset="0"/>
              </a:rPr>
              <a:t>(</a:t>
            </a:r>
            <a:r>
              <a:rPr lang="en-US" sz="9800" i="1" dirty="0" smtClean="0">
                <a:latin typeface="Bauhaus 93" panose="04030905020B02020C02" pitchFamily="82" charset="0"/>
              </a:rPr>
              <a:t>HTTP)</a:t>
            </a:r>
            <a:endParaRPr lang="en-US" sz="14000" i="1" dirty="0"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AE2-7DBD-4F03-A7D5-B4E2C8184EFF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60" y="1572099"/>
            <a:ext cx="3839867" cy="47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CHANGE THE WORLD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9043" y="5140993"/>
            <a:ext cx="5919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</a:rPr>
              <a:t>https://github.com/jdi-testing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9043" y="5824570"/>
            <a:ext cx="5919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</a:rPr>
              <a:t>https://github.com/jdi-templates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8" y="5145975"/>
            <a:ext cx="639876" cy="57979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29045" y="1116581"/>
            <a:ext cx="578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</a:t>
            </a:r>
            <a:r>
              <a:rPr lang="en-US" sz="2800" u="sng" dirty="0" smtClean="0">
                <a:solidFill>
                  <a:srgbClr val="002060"/>
                </a:solidFill>
              </a:rPr>
              <a:t>github.com/epam/jdi</a:t>
            </a:r>
            <a:endParaRPr lang="en-US" sz="2800" u="sng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0359" y="1950784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https://github.com/jdi-testing/jdi-2.0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0359" y="2847392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https://github.com/jdi-testing/jdi-light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0" y="1057350"/>
            <a:ext cx="701782" cy="7032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9" y="1891553"/>
            <a:ext cx="701782" cy="7032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9" y="2788161"/>
            <a:ext cx="701782" cy="70323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315200" y="1057350"/>
            <a:ext cx="4437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</a:t>
            </a:r>
            <a:r>
              <a:rPr lang="en-US" sz="3200" dirty="0" smtClean="0"/>
              <a:t>original</a:t>
            </a:r>
            <a:endParaRPr lang="en-US" sz="3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318195" y="1930765"/>
            <a:ext cx="380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</a:t>
            </a:r>
            <a:r>
              <a:rPr lang="en-US" sz="3200" dirty="0" smtClean="0"/>
              <a:t>2.0</a:t>
            </a:r>
            <a:endParaRPr lang="en-US" sz="3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7310821" y="2741380"/>
            <a:ext cx="3907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</a:t>
            </a:r>
            <a:r>
              <a:rPr lang="en-US" sz="3200" dirty="0" smtClean="0"/>
              <a:t>Light</a:t>
            </a:r>
            <a:endParaRPr lang="en-US" sz="3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529044" y="15782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Since 2015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29043" y="236552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Autumn 2017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529043" y="3300136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Spring 2018</a:t>
            </a:r>
            <a:endParaRPr lang="en-US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0" y="5820560"/>
            <a:ext cx="639876" cy="57979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515981" y="3761801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</a:t>
            </a:r>
            <a:r>
              <a:rPr lang="en-US" sz="2800" u="sng" dirty="0" smtClean="0">
                <a:solidFill>
                  <a:srgbClr val="002060"/>
                </a:solidFill>
              </a:rPr>
              <a:t>github.com/jdi-testing/jdi-http</a:t>
            </a:r>
            <a:endParaRPr lang="en-US" sz="2800" u="sng" dirty="0">
              <a:solidFill>
                <a:srgbClr val="00206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1" y="3702570"/>
            <a:ext cx="701782" cy="70323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318195" y="3695849"/>
            <a:ext cx="3907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</a:t>
            </a:r>
            <a:r>
              <a:rPr lang="en-US" sz="3200" dirty="0" smtClean="0"/>
              <a:t>Dark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265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18" name="Content Placeholder 12"/>
          <p:cNvSpPr txBox="1">
            <a:spLocks/>
          </p:cNvSpPr>
          <p:nvPr/>
        </p:nvSpPr>
        <p:spPr>
          <a:xfrm>
            <a:off x="1442903" y="5097767"/>
            <a:ext cx="6240204" cy="6339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roman.Iovlev</a:t>
            </a:r>
            <a:endParaRPr lang="en-US" sz="3600" dirty="0"/>
          </a:p>
        </p:txBody>
      </p:sp>
      <p:pic>
        <p:nvPicPr>
          <p:cNvPr id="19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2" y="5055383"/>
            <a:ext cx="548548" cy="5485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5" y="5689124"/>
            <a:ext cx="555078" cy="5688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8656" y="4411737"/>
            <a:ext cx="1474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Contacts</a:t>
            </a:r>
            <a:endParaRPr lang="en-US" sz="2800" b="1" dirty="0"/>
          </a:p>
        </p:txBody>
      </p:sp>
      <p:sp>
        <p:nvSpPr>
          <p:cNvPr id="22" name="Content Placeholder 12"/>
          <p:cNvSpPr txBox="1">
            <a:spLocks/>
          </p:cNvSpPr>
          <p:nvPr/>
        </p:nvSpPr>
        <p:spPr>
          <a:xfrm>
            <a:off x="1389438" y="5707375"/>
            <a:ext cx="6495777" cy="648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Roman.Iovlev.jdi@gmail.com</a:t>
            </a:r>
            <a:endParaRPr lang="en-US" sz="3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6520" y="1123206"/>
            <a:ext cx="3439232" cy="30318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95" y="1248816"/>
            <a:ext cx="2709291" cy="271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0272" y="1732814"/>
            <a:ext cx="11913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&amp;</a:t>
            </a:r>
            <a:endParaRPr lang="en-US" sz="11500" dirty="0"/>
          </a:p>
        </p:txBody>
      </p:sp>
      <p:sp>
        <p:nvSpPr>
          <p:cNvPr id="6" name="Arc 5"/>
          <p:cNvSpPr/>
          <p:nvPr/>
        </p:nvSpPr>
        <p:spPr>
          <a:xfrm>
            <a:off x="3598676" y="1086567"/>
            <a:ext cx="1924301" cy="3152030"/>
          </a:xfrm>
          <a:prstGeom prst="arc">
            <a:avLst>
              <a:gd name="adj1" fmla="val 5478881"/>
              <a:gd name="adj2" fmla="val 7368334"/>
            </a:avLst>
          </a:prstGeom>
          <a:ln w="330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81879" y="982938"/>
            <a:ext cx="3119604" cy="3535880"/>
          </a:xfrm>
          <a:prstGeom prst="ellipse">
            <a:avLst/>
          </a:prstGeom>
          <a:noFill/>
          <a:ln w="203200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10267699" y="1294910"/>
            <a:ext cx="1924301" cy="3152030"/>
          </a:xfrm>
          <a:prstGeom prst="arc">
            <a:avLst>
              <a:gd name="adj1" fmla="val 4249055"/>
              <a:gd name="adj2" fmla="val 15226589"/>
            </a:avLst>
          </a:prstGeom>
          <a:ln w="330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ServiceDomain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"http://httpbin.org/"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UserService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@GET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"/get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static </a:t>
            </a:r>
            <a:r>
              <a:rPr lang="en-US" dirty="0" smtClean="0"/>
              <a:t> </a:t>
            </a:r>
            <a:r>
              <a:rPr lang="en-US" dirty="0" err="1" smtClean="0"/>
              <a:t>RestMethod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@POST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"/post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	     </a:t>
            </a:r>
            <a:r>
              <a:rPr lang="en-US" dirty="0" smtClean="0"/>
              <a:t> </a:t>
            </a:r>
            <a:r>
              <a:rPr lang="en-US" dirty="0" err="1" smtClean="0"/>
              <a:t>RestMethod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updateSettings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"/put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          </a:t>
            </a:r>
            <a:r>
              <a:rPr lang="en-US" dirty="0" smtClean="0"/>
              <a:t> </a:t>
            </a:r>
            <a:r>
              <a:rPr lang="en-US" dirty="0" err="1" smtClean="0"/>
              <a:t>RestMethod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addUser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@PATCH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"/patch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  </a:t>
            </a:r>
            <a:r>
              <a:rPr lang="en-US" dirty="0" smtClean="0"/>
              <a:t> </a:t>
            </a:r>
            <a:r>
              <a:rPr lang="en-US" dirty="0" err="1" smtClean="0"/>
              <a:t>RestMethod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patch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@DELETE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"/delete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</a:t>
            </a:r>
            <a:r>
              <a:rPr lang="en-US" dirty="0" err="1"/>
              <a:t>RestMethod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removeUser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ServiceDomain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"http://httpbin.org/"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UserService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@GET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"/get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static  M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@POST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"/post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	      M </a:t>
            </a:r>
            <a:r>
              <a:rPr lang="en-US" dirty="0" err="1" smtClean="0">
                <a:solidFill>
                  <a:srgbClr val="002060"/>
                </a:solidFill>
              </a:rPr>
              <a:t>updateSettings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"/put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           M </a:t>
            </a:r>
            <a:r>
              <a:rPr lang="en-US" dirty="0" err="1" smtClean="0">
                <a:solidFill>
                  <a:srgbClr val="002060"/>
                </a:solidFill>
              </a:rPr>
              <a:t>addUser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@PATCH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"/patch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   M </a:t>
            </a:r>
            <a:r>
              <a:rPr lang="en-US" dirty="0">
                <a:solidFill>
                  <a:srgbClr val="002060"/>
                </a:solidFill>
              </a:rPr>
              <a:t>patch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@DELETE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"/delete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M </a:t>
            </a:r>
            <a:r>
              <a:rPr lang="en-US" dirty="0" err="1" smtClean="0">
                <a:solidFill>
                  <a:srgbClr val="002060"/>
                </a:solidFill>
              </a:rPr>
              <a:t>removeUser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ServiceDomain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"http://httpbin.org/"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UserService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ContentType</a:t>
            </a:r>
            <a:r>
              <a:rPr lang="en-US" dirty="0"/>
              <a:t>(</a:t>
            </a:r>
            <a:r>
              <a:rPr lang="en-US" i="1" dirty="0">
                <a:solidFill>
                  <a:srgbClr val="7030A0"/>
                </a:solidFill>
              </a:rPr>
              <a:t>JSON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@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Headers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@Header</a:t>
            </a:r>
            <a:r>
              <a:rPr lang="en-US" dirty="0"/>
              <a:t>(name = </a:t>
            </a:r>
            <a:r>
              <a:rPr lang="en-US" dirty="0">
                <a:solidFill>
                  <a:srgbClr val="00B050"/>
                </a:solidFill>
              </a:rPr>
              <a:t>"Name"</a:t>
            </a:r>
            <a:r>
              <a:rPr lang="en-US" dirty="0"/>
              <a:t>, value = </a:t>
            </a:r>
            <a:r>
              <a:rPr lang="en-US" dirty="0">
                <a:solidFill>
                  <a:srgbClr val="00B050"/>
                </a:solidFill>
              </a:rPr>
              <a:t>"Roman"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@Header</a:t>
            </a:r>
            <a:r>
              <a:rPr lang="en-US" dirty="0"/>
              <a:t>(name = </a:t>
            </a:r>
            <a:r>
              <a:rPr lang="en-US" dirty="0">
                <a:solidFill>
                  <a:srgbClr val="00B050"/>
                </a:solidFill>
              </a:rPr>
              <a:t>"Id"</a:t>
            </a:r>
            <a:r>
              <a:rPr lang="en-US" dirty="0"/>
              <a:t>, value = </a:t>
            </a:r>
            <a:r>
              <a:rPr lang="en-US" dirty="0">
                <a:solidFill>
                  <a:srgbClr val="00B050"/>
                </a:solidFill>
              </a:rPr>
              <a:t>"Test"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})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</a:t>
            </a:r>
            <a:r>
              <a:rPr lang="en-US" dirty="0" smtClean="0">
                <a:solidFill>
                  <a:srgbClr val="00B050"/>
                </a:solidFill>
              </a:rPr>
              <a:t>get"</a:t>
            </a:r>
            <a:r>
              <a:rPr lang="en-US" dirty="0" smtClean="0"/>
              <a:t>) </a:t>
            </a:r>
            <a:r>
              <a:rPr lang="en-US" dirty="0" smtClean="0"/>
              <a:t>M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SWAGGER/</a:t>
            </a:r>
            <a:r>
              <a:rPr lang="en-US" dirty="0" err="1" smtClean="0"/>
              <a:t>wsdl</a:t>
            </a:r>
            <a:r>
              <a:rPr lang="en-US" dirty="0" smtClean="0"/>
              <a:t> </a:t>
            </a:r>
            <a:r>
              <a:rPr lang="en-US" dirty="0" smtClean="0"/>
              <a:t>TO JDI PO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6507" y="1058778"/>
            <a:ext cx="77939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@</a:t>
            </a:r>
            <a:r>
              <a:rPr lang="en-US" sz="2200" dirty="0" err="1">
                <a:solidFill>
                  <a:srgbClr val="C00000"/>
                </a:solidFill>
              </a:rPr>
              <a:t>ServiceDomain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"http://httpbin.org/"</a:t>
            </a:r>
            <a:r>
              <a:rPr lang="en-US" sz="2200" dirty="0"/>
              <a:t>)</a:t>
            </a:r>
          </a:p>
          <a:p>
            <a:r>
              <a:rPr lang="en-US" sz="2200" dirty="0"/>
              <a:t>public class </a:t>
            </a:r>
            <a:r>
              <a:rPr lang="en-US" sz="2200" dirty="0" err="1"/>
              <a:t>ServiceExample</a:t>
            </a:r>
            <a:r>
              <a:rPr lang="en-US" sz="2200" dirty="0"/>
              <a:t>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</a:t>
            </a:r>
            <a:r>
              <a:rPr lang="en-US" sz="2200" dirty="0" err="1">
                <a:solidFill>
                  <a:srgbClr val="C00000"/>
                </a:solidFill>
              </a:rPr>
              <a:t>ContentType</a:t>
            </a:r>
            <a:r>
              <a:rPr lang="en-US" sz="2200" dirty="0"/>
              <a:t>(JSON) </a:t>
            </a:r>
            <a:r>
              <a:rPr lang="en-US" sz="2200" dirty="0">
                <a:solidFill>
                  <a:srgbClr val="C00000"/>
                </a:solidFill>
              </a:rPr>
              <a:t>@GET</a:t>
            </a:r>
            <a:r>
              <a:rPr lang="en-US" sz="2200" dirty="0">
                <a:solidFill>
                  <a:srgbClr val="00B050"/>
                </a:solidFill>
              </a:rPr>
              <a:t>("/</a:t>
            </a:r>
            <a:r>
              <a:rPr lang="en-US" sz="2200" dirty="0" smtClean="0">
                <a:solidFill>
                  <a:srgbClr val="00B050"/>
                </a:solidFill>
              </a:rPr>
              <a:t>get/</a:t>
            </a:r>
            <a:r>
              <a:rPr lang="en-US" sz="2200" b="1" dirty="0" smtClean="0">
                <a:solidFill>
                  <a:srgbClr val="002060"/>
                </a:solidFill>
              </a:rPr>
              <a:t>{</a:t>
            </a:r>
            <a:r>
              <a:rPr lang="en-US" sz="2200" b="1" dirty="0" err="1" smtClean="0">
                <a:solidFill>
                  <a:srgbClr val="002060"/>
                </a:solidFill>
              </a:rPr>
              <a:t>projectId</a:t>
            </a:r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r>
              <a:rPr lang="en-US" sz="2200" dirty="0" smtClean="0">
                <a:solidFill>
                  <a:srgbClr val="00B050"/>
                </a:solidFill>
              </a:rPr>
              <a:t>/</a:t>
            </a:r>
            <a:r>
              <a:rPr lang="en-US" sz="2200" b="1" dirty="0" smtClean="0">
                <a:solidFill>
                  <a:srgbClr val="002060"/>
                </a:solidFill>
              </a:rPr>
              <a:t>{</a:t>
            </a:r>
            <a:r>
              <a:rPr lang="en-US" sz="2200" b="1" dirty="0" err="1" smtClean="0">
                <a:solidFill>
                  <a:srgbClr val="002060"/>
                </a:solidFill>
              </a:rPr>
              <a:t>userId</a:t>
            </a:r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r>
              <a:rPr lang="en-US" sz="2200" dirty="0" smtClean="0">
                <a:solidFill>
                  <a:srgbClr val="00B050"/>
                </a:solidFill>
              </a:rPr>
              <a:t>")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@Headers</a:t>
            </a:r>
            <a:r>
              <a:rPr lang="en-US" sz="2200" dirty="0"/>
              <a:t>({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rgbClr val="C00000"/>
                </a:solidFill>
              </a:rPr>
              <a:t>@Header</a:t>
            </a:r>
            <a:r>
              <a:rPr lang="en-US" sz="2200" dirty="0"/>
              <a:t>(name = </a:t>
            </a:r>
            <a:r>
              <a:rPr lang="en-US" sz="2200" dirty="0">
                <a:solidFill>
                  <a:srgbClr val="00B050"/>
                </a:solidFill>
              </a:rPr>
              <a:t>"Name"</a:t>
            </a:r>
            <a:r>
              <a:rPr lang="en-US" sz="2200" dirty="0"/>
              <a:t>, value =</a:t>
            </a:r>
            <a:r>
              <a:rPr lang="en-US" sz="2200" dirty="0">
                <a:solidFill>
                  <a:srgbClr val="00B050"/>
                </a:solidFill>
              </a:rPr>
              <a:t> "Roman"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rgbClr val="C00000"/>
                </a:solidFill>
              </a:rPr>
              <a:t>@Header</a:t>
            </a:r>
            <a:r>
              <a:rPr lang="en-US" sz="2200" dirty="0"/>
              <a:t>(name = </a:t>
            </a:r>
            <a:r>
              <a:rPr lang="en-US" sz="2200" dirty="0">
                <a:solidFill>
                  <a:srgbClr val="00B050"/>
                </a:solidFill>
              </a:rPr>
              <a:t>"Id"</a:t>
            </a:r>
            <a:r>
              <a:rPr lang="en-US" sz="2200" dirty="0"/>
              <a:t>, value = </a:t>
            </a:r>
            <a:r>
              <a:rPr lang="en-US" sz="2200" dirty="0">
                <a:solidFill>
                  <a:srgbClr val="00B050"/>
                </a:solidFill>
              </a:rPr>
              <a:t>"Test"</a:t>
            </a:r>
            <a:r>
              <a:rPr lang="en-US" sz="2200" dirty="0"/>
              <a:t>)</a:t>
            </a:r>
          </a:p>
          <a:p>
            <a:r>
              <a:rPr lang="en-US" sz="2200" dirty="0"/>
              <a:t>    })</a:t>
            </a:r>
          </a:p>
          <a:p>
            <a:r>
              <a:rPr lang="en-US" sz="2200" dirty="0"/>
              <a:t>    static </a:t>
            </a:r>
            <a:r>
              <a:rPr lang="en-US" sz="2200" dirty="0" err="1"/>
              <a:t>RestMethod</a:t>
            </a:r>
            <a:r>
              <a:rPr lang="en-US" sz="2200" dirty="0"/>
              <a:t>&lt;Info&gt; </a:t>
            </a:r>
            <a:r>
              <a:rPr lang="en-US" sz="2200" dirty="0" err="1"/>
              <a:t>getInfo</a:t>
            </a:r>
            <a:r>
              <a:rPr lang="en-US" sz="2200" dirty="0"/>
              <a:t>;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@Header</a:t>
            </a:r>
            <a:r>
              <a:rPr lang="en-US" sz="2200" dirty="0"/>
              <a:t>(name = </a:t>
            </a:r>
            <a:r>
              <a:rPr lang="en-US" sz="2200" dirty="0">
                <a:solidFill>
                  <a:srgbClr val="00B050"/>
                </a:solidFill>
              </a:rPr>
              <a:t>"Type"</a:t>
            </a:r>
            <a:r>
              <a:rPr lang="en-US" sz="2200" dirty="0"/>
              <a:t>, value = </a:t>
            </a:r>
            <a:r>
              <a:rPr lang="en-US" sz="2200" dirty="0">
                <a:solidFill>
                  <a:srgbClr val="00B050"/>
                </a:solidFill>
              </a:rPr>
              <a:t>"Test</a:t>
            </a:r>
            <a:r>
              <a:rPr lang="en-US" sz="2200" dirty="0" smtClean="0">
                <a:solidFill>
                  <a:srgbClr val="00B050"/>
                </a:solidFill>
              </a:rPr>
              <a:t>"</a:t>
            </a:r>
            <a:r>
              <a:rPr lang="en-US" sz="2200" dirty="0" smtClean="0"/>
              <a:t>)</a:t>
            </a:r>
            <a:r>
              <a:rPr lang="en-US" sz="2200" dirty="0" smtClean="0">
                <a:solidFill>
                  <a:srgbClr val="C00000"/>
                </a:solidFill>
              </a:rPr>
              <a:t> @</a:t>
            </a:r>
            <a:r>
              <a:rPr lang="en-US" sz="2200" dirty="0">
                <a:solidFill>
                  <a:srgbClr val="C00000"/>
                </a:solidFill>
              </a:rPr>
              <a:t>POST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"/post"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RestMethod</a:t>
            </a:r>
            <a:r>
              <a:rPr lang="en-US" sz="2200" dirty="0"/>
              <a:t> </a:t>
            </a:r>
            <a:r>
              <a:rPr lang="en-US" sz="2200" dirty="0" err="1"/>
              <a:t>postMethod</a:t>
            </a:r>
            <a:r>
              <a:rPr lang="en-US" sz="2200" dirty="0" smtClean="0"/>
              <a:t>;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"/put"</a:t>
            </a:r>
            <a:r>
              <a:rPr lang="en-US" sz="2200" dirty="0"/>
              <a:t>) </a:t>
            </a:r>
            <a:r>
              <a:rPr lang="en-US" sz="2200" dirty="0" err="1"/>
              <a:t>RestMethod</a:t>
            </a:r>
            <a:r>
              <a:rPr lang="en-US" sz="2200" dirty="0"/>
              <a:t> </a:t>
            </a:r>
            <a:r>
              <a:rPr lang="en-US" sz="2200" dirty="0" err="1"/>
              <a:t>putMethod</a:t>
            </a:r>
            <a:r>
              <a:rPr lang="en-US" sz="2200" dirty="0"/>
              <a:t>;</a:t>
            </a:r>
          </a:p>
          <a:p>
            <a:r>
              <a:rPr lang="en-US" sz="2200" dirty="0"/>
              <a:t>   </a:t>
            </a:r>
            <a:r>
              <a:rPr lang="en-US" sz="2200" dirty="0">
                <a:solidFill>
                  <a:srgbClr val="C00000"/>
                </a:solidFill>
              </a:rPr>
              <a:t> @PATCH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"/patch"</a:t>
            </a:r>
            <a:r>
              <a:rPr lang="en-US" sz="2200" dirty="0"/>
              <a:t>) </a:t>
            </a:r>
            <a:r>
              <a:rPr lang="en-US" sz="2200" dirty="0" err="1"/>
              <a:t>RestMethod</a:t>
            </a:r>
            <a:r>
              <a:rPr lang="en-US" sz="2200" dirty="0"/>
              <a:t> patch;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@DELETE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"/delete"</a:t>
            </a:r>
            <a:r>
              <a:rPr lang="en-US" sz="2200" dirty="0"/>
              <a:t>) </a:t>
            </a:r>
            <a:r>
              <a:rPr lang="en-US" sz="2200" dirty="0" err="1"/>
              <a:t>RestMethod</a:t>
            </a:r>
            <a:r>
              <a:rPr lang="en-US" sz="2200" dirty="0"/>
              <a:t> delete;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@GET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"/status/</a:t>
            </a:r>
            <a:r>
              <a:rPr lang="en-US" sz="2200" b="1" dirty="0">
                <a:solidFill>
                  <a:srgbClr val="002060"/>
                </a:solidFill>
              </a:rPr>
              <a:t>%s</a:t>
            </a:r>
            <a:r>
              <a:rPr lang="en-US" sz="2200" dirty="0">
                <a:solidFill>
                  <a:srgbClr val="00B050"/>
                </a:solidFill>
              </a:rPr>
              <a:t>"</a:t>
            </a:r>
            <a:r>
              <a:rPr lang="en-US" sz="2200" dirty="0"/>
              <a:t>) </a:t>
            </a:r>
            <a:r>
              <a:rPr lang="en-US" sz="2200" dirty="0" err="1"/>
              <a:t>RestMethod</a:t>
            </a:r>
            <a:r>
              <a:rPr lang="en-US" sz="2200" dirty="0"/>
              <a:t> status;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0909" y="1058778"/>
            <a:ext cx="4225490" cy="1785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@</a:t>
            </a:r>
            <a:r>
              <a:rPr lang="en-US" sz="2200" dirty="0" err="1">
                <a:solidFill>
                  <a:srgbClr val="C00000"/>
                </a:solidFill>
              </a:rPr>
              <a:t>BeforeSuite</a:t>
            </a: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/>
              <a:t>public </a:t>
            </a:r>
            <a:r>
              <a:rPr lang="en-US" sz="2200" dirty="0" smtClean="0"/>
              <a:t>static void </a:t>
            </a:r>
            <a:r>
              <a:rPr lang="en-US" sz="2200" dirty="0" err="1" smtClean="0"/>
              <a:t>beforeSuite</a:t>
            </a:r>
            <a:r>
              <a:rPr lang="en-US" sz="2200" dirty="0" smtClean="0"/>
              <a:t>() </a:t>
            </a:r>
            <a:r>
              <a:rPr lang="en-US" sz="2200" dirty="0"/>
              <a:t>{</a:t>
            </a:r>
          </a:p>
          <a:p>
            <a:r>
              <a:rPr lang="en-US" sz="2200" dirty="0" smtClean="0"/>
              <a:t>    </a:t>
            </a:r>
            <a:r>
              <a:rPr lang="en-US" sz="2200" dirty="0" err="1" smtClean="0"/>
              <a:t>init</a:t>
            </a:r>
            <a:r>
              <a:rPr lang="en-US" sz="2200" dirty="0" smtClean="0"/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ServiceExample</a:t>
            </a:r>
            <a:r>
              <a:rPr lang="en-US" sz="2200" dirty="0" err="1" smtClean="0"/>
              <a:t>.class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/>
              <a:t>	….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24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SERVICE TEST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6018" y="1297281"/>
            <a:ext cx="6477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@Test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statusTest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C00000"/>
                </a:solidFill>
              </a:rPr>
              <a:t>RestResponse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resp</a:t>
            </a:r>
            <a:r>
              <a:rPr lang="en-US" sz="2400" dirty="0"/>
              <a:t> = </a:t>
            </a:r>
            <a:r>
              <a:rPr lang="en-US" sz="2400" dirty="0" err="1"/>
              <a:t>service.status.call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"503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resp</a:t>
            </a:r>
            <a:r>
              <a:rPr lang="en-US" sz="2400" dirty="0" err="1" smtClean="0"/>
              <a:t>.isStatus</a:t>
            </a:r>
            <a:r>
              <a:rPr lang="en-US" sz="2400" dirty="0" smtClean="0"/>
              <a:t>(SERVER_ERROR); //</a:t>
            </a:r>
            <a:r>
              <a:rPr lang="en-US" sz="2400" dirty="0" err="1" smtClean="0">
                <a:solidFill>
                  <a:srgbClr val="FF0000"/>
                </a:solidFill>
              </a:rPr>
              <a:t>resp</a:t>
            </a:r>
            <a:r>
              <a:rPr lang="en-US" sz="2400" dirty="0" err="1" smtClean="0"/>
              <a:t>.isOk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assertEquals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resp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2060"/>
                </a:solidFill>
              </a:rPr>
              <a:t>status.code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503</a:t>
            </a:r>
            <a:r>
              <a:rPr lang="en-US" sz="2400" dirty="0"/>
              <a:t>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assertEquals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resp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2060"/>
                </a:solidFill>
              </a:rPr>
              <a:t>status.type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SERVER_ERROR</a:t>
            </a:r>
            <a:r>
              <a:rPr lang="en-US" sz="2400" dirty="0"/>
              <a:t>);</a:t>
            </a:r>
          </a:p>
          <a:p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resp</a:t>
            </a:r>
            <a:r>
              <a:rPr lang="en-US" sz="2400" dirty="0" err="1"/>
              <a:t>.isEmpty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4918" y="4048026"/>
            <a:ext cx="6760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>
                <a:solidFill>
                  <a:srgbClr val="FFC000"/>
                </a:solidFill>
              </a:rPr>
              <a:t>Test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htmlBodyParseTest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RestResponse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responce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service.getBook.call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en-US" sz="2400" dirty="0" err="1">
                <a:solidFill>
                  <a:srgbClr val="FF0000"/>
                </a:solidFill>
              </a:rPr>
              <a:t>response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2060"/>
                </a:solidFill>
              </a:rPr>
              <a:t>isOk</a:t>
            </a:r>
            <a:r>
              <a:rPr lang="en-US" sz="2400" dirty="0"/>
              <a:t>().</a:t>
            </a:r>
            <a:r>
              <a:rPr lang="en-US" sz="2400" dirty="0">
                <a:solidFill>
                  <a:srgbClr val="002060"/>
                </a:solidFill>
              </a:rPr>
              <a:t>body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"name"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i="1" dirty="0"/>
              <a:t>	</a:t>
            </a:r>
            <a:r>
              <a:rPr lang="en-US" sz="2400" i="1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dirty="0">
                <a:solidFill>
                  <a:srgbClr val="00B050"/>
                </a:solidFill>
              </a:rPr>
              <a:t>"Herman Melville - </a:t>
            </a:r>
            <a:r>
              <a:rPr lang="en-US" sz="2400" dirty="0" smtClean="0">
                <a:solidFill>
                  <a:srgbClr val="00B050"/>
                </a:solidFill>
              </a:rPr>
              <a:t>Moby-Dick“</a:t>
            </a:r>
            <a:r>
              <a:rPr lang="en-US" sz="2400" dirty="0" smtClean="0"/>
              <a:t>));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40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42121</TotalTime>
  <Words>1922</Words>
  <Application>Microsoft Office PowerPoint</Application>
  <PresentationFormat>Widescreen</PresentationFormat>
  <Paragraphs>438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Black</vt:lpstr>
      <vt:lpstr>Bauhaus 93</vt:lpstr>
      <vt:lpstr>Calibri</vt:lpstr>
      <vt:lpstr>Calibri Light</vt:lpstr>
      <vt:lpstr>Trebuchet MS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JDI Dark (HTTP)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 TESTING BDD FOR MANUAL QA AND ANALYSTS</vt:lpstr>
      <vt:lpstr>PowerPoint Presentation</vt:lpstr>
      <vt:lpstr>PowerPoint Presentation</vt:lpstr>
      <vt:lpstr>PowerPoint Presentation</vt:lpstr>
      <vt:lpstr>JDI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JDI lightsaber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400</cp:revision>
  <dcterms:created xsi:type="dcterms:W3CDTF">2016-08-29T09:02:22Z</dcterms:created>
  <dcterms:modified xsi:type="dcterms:W3CDTF">2018-06-21T09:03:34Z</dcterms:modified>
</cp:coreProperties>
</file>