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8"/>
  </p:notesMasterIdLst>
  <p:sldIdLst>
    <p:sldId id="521" r:id="rId3"/>
    <p:sldId id="517" r:id="rId4"/>
    <p:sldId id="519" r:id="rId5"/>
    <p:sldId id="539" r:id="rId6"/>
    <p:sldId id="5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C00"/>
    <a:srgbClr val="F0F0F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3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Работаю в компании </a:t>
            </a:r>
            <a:r>
              <a:rPr lang="en-US" dirty="0" err="1" smtClean="0"/>
              <a:t>Epam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8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Работаю в компании </a:t>
            </a:r>
            <a:r>
              <a:rPr lang="en-US" dirty="0" err="1" smtClean="0"/>
              <a:t>Epam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05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Работаю в компании </a:t>
            </a:r>
            <a:r>
              <a:rPr lang="en-US" dirty="0" err="1" smtClean="0"/>
              <a:t>Epam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1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67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91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3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39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3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13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6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7" r:id="rId3"/>
    <p:sldLayoutId id="2147483663" r:id="rId4"/>
    <p:sldLayoutId id="2147483652" r:id="rId5"/>
    <p:sldLayoutId id="2147483660" r:id="rId6"/>
    <p:sldLayoutId id="2147483654" r:id="rId7"/>
    <p:sldLayoutId id="214748366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github.com/jdi-testing/jdi-2.0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github.com/epam/JD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di.epam.com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83" y="1320512"/>
            <a:ext cx="10363200" cy="2387600"/>
          </a:xfrm>
        </p:spPr>
        <p:txBody>
          <a:bodyPr/>
          <a:lstStyle/>
          <a:p>
            <a:r>
              <a:rPr lang="en-US" sz="14000" i="1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JDI UI</a:t>
            </a:r>
            <a:endParaRPr lang="en-US" sz="14000" i="1" dirty="0">
              <a:solidFill>
                <a:srgbClr val="0070C0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AE2-7DBD-4F03-A7D5-B4E2C8184EFF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687110" y="3523385"/>
            <a:ext cx="875607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UI Test Automation Framework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i="1" dirty="0" smtClean="0"/>
              <a:t>Excellent </a:t>
            </a:r>
            <a:r>
              <a:rPr lang="en-US" sz="3200" i="1" dirty="0"/>
              <a:t>solution for any kind of UI </a:t>
            </a:r>
            <a:r>
              <a:rPr lang="en-US" sz="3200" i="1" dirty="0" smtClean="0"/>
              <a:t>Projects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i="1" dirty="0" smtClean="0"/>
              <a:t>Web</a:t>
            </a:r>
            <a:r>
              <a:rPr lang="en-US" sz="3200" i="1" dirty="0"/>
              <a:t>, Mobile, </a:t>
            </a:r>
            <a:r>
              <a:rPr lang="en-US" sz="3200" i="1" dirty="0" smtClean="0"/>
              <a:t>Desktop</a:t>
            </a:r>
            <a:endParaRPr lang="en-US" sz="3200" i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i="1" dirty="0"/>
              <a:t>Maximum effect for complex long-term </a:t>
            </a:r>
            <a:r>
              <a:rPr lang="en-US" sz="3200" i="1" dirty="0" smtClean="0"/>
              <a:t>projects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i="1" dirty="0" smtClean="0"/>
              <a:t>Automation tests can be written by Manual QA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62131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0" y="2087418"/>
            <a:ext cx="2974709" cy="2980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1854" y="1215141"/>
            <a:ext cx="658552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Rich UI elements collection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All in one: framework, drivers, logging, reporting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Flexible architecture suitable for any application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Support Java, C# and Python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Cross platform and cross browser solution: 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Can be used for web, mobile and desktop testing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BDD Approach native support for Manual QA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Implements experience of hundreds UI projects. Apply industry best practices and solutions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Detailed logging on User language with no effort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Auto-download WebDriver </a:t>
            </a:r>
            <a:r>
              <a:rPr lang="en-US" sz="2400" dirty="0" smtClean="0"/>
              <a:t>feature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Integrated powerful reporting</a:t>
            </a:r>
          </a:p>
        </p:txBody>
      </p:sp>
      <p:sp>
        <p:nvSpPr>
          <p:cNvPr id="9" name="Text Placeholder 9"/>
          <p:cNvSpPr txBox="1">
            <a:spLocks/>
          </p:cNvSpPr>
          <p:nvPr/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JDI Features highlight</a:t>
            </a:r>
          </a:p>
        </p:txBody>
      </p:sp>
    </p:spTree>
    <p:extLst>
      <p:ext uri="{BB962C8B-B14F-4D97-AF65-F5344CB8AC3E}">
        <p14:creationId xmlns:p14="http://schemas.microsoft.com/office/powerpoint/2010/main" val="396068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5579" y="947621"/>
            <a:ext cx="90701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</a:rPr>
              <a:t>Result of 5 years testing in Life Science domain tailored with its specific</a:t>
            </a:r>
          </a:p>
          <a:p>
            <a:pPr marL="685755" lvl="2" indent="-285737" defTabSz="45717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</a:pPr>
            <a:r>
              <a:rPr lang="en-US" dirty="0"/>
              <a:t>Proved </a:t>
            </a:r>
            <a:r>
              <a:rPr lang="en-US" dirty="0" smtClean="0"/>
              <a:t>2-3 </a:t>
            </a:r>
            <a:r>
              <a:rPr lang="en-US" dirty="0"/>
              <a:t>times acceleration and improved quality of test </a:t>
            </a:r>
            <a:r>
              <a:rPr lang="en-US" dirty="0" smtClean="0"/>
              <a:t>automation</a:t>
            </a:r>
          </a:p>
          <a:p>
            <a:pPr marL="685755" lvl="2" indent="-285737" defTabSz="45717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</a:pPr>
            <a:r>
              <a:rPr lang="en-US" dirty="0" smtClean="0"/>
              <a:t>Verified lines of code reduction in 2-5 times</a:t>
            </a:r>
          </a:p>
          <a:p>
            <a:pPr defTabSz="457178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Easy </a:t>
            </a:r>
            <a:r>
              <a:rPr lang="en-US" sz="2000" b="1" dirty="0">
                <a:solidFill>
                  <a:srgbClr val="0070C0"/>
                </a:solidFill>
              </a:rPr>
              <a:t>to use and support 	</a:t>
            </a:r>
          </a:p>
          <a:p>
            <a:pPr marL="685755" lvl="2" indent="-285737" defTabSz="45717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</a:pPr>
            <a:r>
              <a:rPr lang="en-US" dirty="0" smtClean="0"/>
              <a:t>Increases </a:t>
            </a:r>
            <a:r>
              <a:rPr lang="en-US" dirty="0"/>
              <a:t>test scenarios transparency (tests fix/update time reduced 30-50%)</a:t>
            </a:r>
          </a:p>
          <a:p>
            <a:pPr marL="685755" lvl="2" indent="-285737" defTabSz="45717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</a:pPr>
            <a:r>
              <a:rPr lang="en-US" dirty="0"/>
              <a:t>Reduces test analysis time on 20-30%</a:t>
            </a:r>
          </a:p>
          <a:p>
            <a:pPr marL="685755" lvl="2" indent="-285737" defTabSz="45717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</a:pPr>
            <a:r>
              <a:rPr lang="en-US" dirty="0"/>
              <a:t>Provides detailed information on test </a:t>
            </a:r>
            <a:r>
              <a:rPr lang="en-US" dirty="0" smtClean="0"/>
              <a:t>runs in logs and reports</a:t>
            </a:r>
            <a:endParaRPr lang="en-US" dirty="0"/>
          </a:p>
          <a:p>
            <a:pPr defTabSz="457178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</a:rPr>
              <a:t>Highly re-usable architecture with Open Source foundation</a:t>
            </a:r>
          </a:p>
          <a:p>
            <a:pPr marL="685755" lvl="2" indent="-285737" defTabSz="45717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</a:pPr>
            <a:r>
              <a:rPr lang="en-US" dirty="0"/>
              <a:t>Re-usable and customizable for different </a:t>
            </a:r>
            <a:r>
              <a:rPr lang="en-US" dirty="0" smtClean="0"/>
              <a:t>projects</a:t>
            </a:r>
          </a:p>
          <a:p>
            <a:pPr marL="685755" lvl="2" indent="-285737" defTabSz="45717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</a:pPr>
            <a:r>
              <a:rPr lang="en-US" dirty="0" smtClean="0"/>
              <a:t>Open to integration with different types logging, TA frameworks and reporting systems</a:t>
            </a:r>
            <a:endParaRPr lang="en-US" dirty="0"/>
          </a:p>
          <a:p>
            <a:pPr marL="685755" lvl="2" indent="-285737" defTabSz="45717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</a:pPr>
            <a:r>
              <a:rPr lang="en-US" dirty="0" smtClean="0"/>
              <a:t>External </a:t>
            </a:r>
            <a:r>
              <a:rPr lang="en-US" dirty="0"/>
              <a:t>contribution</a:t>
            </a:r>
          </a:p>
          <a:p>
            <a:pPr defTabSz="457178"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0070C0"/>
                </a:solidFill>
              </a:rPr>
              <a:t>Cross-platform (multi-browser)</a:t>
            </a:r>
          </a:p>
          <a:p>
            <a:pPr marL="685755" lvl="2" indent="-285737" defTabSz="45717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</a:pPr>
            <a:r>
              <a:rPr lang="en-US" dirty="0"/>
              <a:t>Enables using the same test scenario’s language for web, mobile, or desktop applications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UI Solution RESULTS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688" y="960396"/>
            <a:ext cx="780133" cy="7335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488" y="1445339"/>
            <a:ext cx="757815" cy="7604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513" y="2186377"/>
            <a:ext cx="757815" cy="7634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4487" y="3030115"/>
            <a:ext cx="929816" cy="54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4487" y="4346244"/>
            <a:ext cx="843152" cy="8496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4857" y="3631260"/>
            <a:ext cx="751609" cy="7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SELLING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579" y="947621"/>
            <a:ext cx="84267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</a:rPr>
              <a:t>Increase EPAM projects </a:t>
            </a:r>
            <a:r>
              <a:rPr lang="en-US" sz="2400" b="1" dirty="0" smtClean="0">
                <a:solidFill>
                  <a:srgbClr val="0070C0"/>
                </a:solidFill>
              </a:rPr>
              <a:t>savings</a:t>
            </a:r>
            <a:endParaRPr lang="en-US" sz="2400" b="1" dirty="0">
              <a:solidFill>
                <a:srgbClr val="0070C0"/>
              </a:solidFill>
            </a:endParaRP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Less amount of code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Predefined templates for projects start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Less time on failed tests support</a:t>
            </a:r>
          </a:p>
          <a:p>
            <a:pPr defTabSz="457178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</a:rPr>
              <a:t>Improve Quality of projects developed by EPAM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Stable tests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Different EPAM UI projects experience aggregation and synergy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Integrated detailed logging and reporting</a:t>
            </a:r>
          </a:p>
          <a:p>
            <a:pPr defTabSz="457178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</a:rPr>
              <a:t>Reduce projects risks</a:t>
            </a:r>
          </a:p>
          <a:p>
            <a:pPr defTabSz="457178">
              <a:defRPr/>
            </a:pPr>
            <a:r>
              <a:rPr lang="en-US" sz="2400" b="1" dirty="0">
                <a:solidFill>
                  <a:srgbClr val="0070C0"/>
                </a:solidFill>
              </a:rPr>
              <a:t>Increase Client satisfaction and comeback </a:t>
            </a:r>
            <a:r>
              <a:rPr lang="en-US" sz="2400" b="1" dirty="0" smtClean="0">
                <a:solidFill>
                  <a:srgbClr val="0070C0"/>
                </a:solidFill>
              </a:rPr>
              <a:t>ratio</a:t>
            </a:r>
          </a:p>
          <a:p>
            <a:pPr defTabSz="457178"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Wide potential market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 smtClean="0"/>
              <a:t>High impact for long-term UI projects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 smtClean="0"/>
              <a:t>Any UI projects in EPAM (more than </a:t>
            </a:r>
            <a:r>
              <a:rPr lang="en-US" sz="2000" dirty="0" smtClean="0">
                <a:solidFill>
                  <a:srgbClr val="FF0000"/>
                </a:solidFill>
              </a:rPr>
              <a:t>80%? </a:t>
            </a:r>
            <a:r>
              <a:rPr lang="en-US" sz="2000" dirty="0" smtClean="0"/>
              <a:t>projects)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Any UI </a:t>
            </a:r>
            <a:r>
              <a:rPr lang="en-US" sz="2000" dirty="0" smtClean="0"/>
              <a:t>projects out of EPAM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91" y="1921162"/>
            <a:ext cx="2994484" cy="2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5216"/>
            <a:ext cx="9118600" cy="1879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 Test Automation engineer</a:t>
            </a:r>
          </a:p>
          <a:p>
            <a:pPr marL="0" indent="0">
              <a:buNone/>
            </a:pPr>
            <a:r>
              <a:rPr lang="en-US" dirty="0" smtClean="0"/>
              <a:t>1 Java Web Developer</a:t>
            </a:r>
          </a:p>
          <a:p>
            <a:pPr marL="0" indent="0">
              <a:buNone/>
            </a:pPr>
            <a:r>
              <a:rPr lang="en-US" dirty="0" smtClean="0"/>
              <a:t>0.5 Tech Writer/Marketing/Community driver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EXPECTED 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3882" y="3773177"/>
            <a:ext cx="6222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github.com/epam/JDI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u="sng" dirty="0">
                <a:solidFill>
                  <a:srgbClr val="002060"/>
                </a:solidFill>
                <a:hlinkClick r:id="rId3"/>
              </a:rPr>
              <a:t>https://</a:t>
            </a:r>
            <a:r>
              <a:rPr lang="en-US" sz="2400" u="sng" dirty="0" smtClean="0">
                <a:solidFill>
                  <a:srgbClr val="002060"/>
                </a:solidFill>
                <a:hlinkClick r:id="rId3"/>
              </a:rPr>
              <a:t>github.com/jdi-testing/jdi-2.0</a:t>
            </a:r>
            <a:r>
              <a:rPr lang="en-US" sz="2400" u="sng" dirty="0" smtClean="0">
                <a:solidFill>
                  <a:srgbClr val="002060"/>
                </a:solidFill>
              </a:rPr>
              <a:t> 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4826"/>
            <a:ext cx="491288" cy="491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5" y="5998140"/>
            <a:ext cx="475490" cy="475490"/>
          </a:xfrm>
          <a:prstGeom prst="rect">
            <a:avLst/>
          </a:prstGeom>
        </p:spPr>
      </p:pic>
      <p:sp>
        <p:nvSpPr>
          <p:cNvPr id="8" name="Content Placeholder 12"/>
          <p:cNvSpPr txBox="1">
            <a:spLocks/>
          </p:cNvSpPr>
          <p:nvPr/>
        </p:nvSpPr>
        <p:spPr>
          <a:xfrm>
            <a:off x="1543882" y="5991617"/>
            <a:ext cx="4899485" cy="5892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002060"/>
                </a:solidFill>
              </a:rPr>
              <a:t>https://vk.com/jdi_framework </a:t>
            </a:r>
          </a:p>
        </p:txBody>
      </p:sp>
      <p:sp>
        <p:nvSpPr>
          <p:cNvPr id="9" name="Content Placeholder 12"/>
          <p:cNvSpPr txBox="1">
            <a:spLocks/>
          </p:cNvSpPr>
          <p:nvPr/>
        </p:nvSpPr>
        <p:spPr>
          <a:xfrm>
            <a:off x="1543882" y="4750883"/>
            <a:ext cx="3285836" cy="5204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002060"/>
                </a:solidFill>
                <a:hlinkClick r:id="rId6"/>
              </a:rPr>
              <a:t>http://jdi.epam.com</a:t>
            </a:r>
            <a:r>
              <a:rPr lang="en-US" sz="2400" u="sng" dirty="0" smtClean="0">
                <a:solidFill>
                  <a:srgbClr val="002060"/>
                </a:solidFill>
                <a:hlinkClick r:id="rId6"/>
              </a:rPr>
              <a:t>/</a:t>
            </a:r>
            <a:r>
              <a:rPr lang="en-US" sz="2400" u="sng" dirty="0" smtClean="0">
                <a:solidFill>
                  <a:srgbClr val="002060"/>
                </a:solidFill>
              </a:rPr>
              <a:t> 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469715"/>
            <a:ext cx="501906" cy="475490"/>
          </a:xfrm>
          <a:prstGeom prst="rect">
            <a:avLst/>
          </a:prstGeom>
        </p:spPr>
      </p:pic>
      <p:sp>
        <p:nvSpPr>
          <p:cNvPr id="11" name="Content Placeholder 12"/>
          <p:cNvSpPr txBox="1">
            <a:spLocks/>
          </p:cNvSpPr>
          <p:nvPr/>
        </p:nvSpPr>
        <p:spPr>
          <a:xfrm>
            <a:off x="1543882" y="5471074"/>
            <a:ext cx="7817993" cy="5204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solidFill>
                  <a:srgbClr val="002060"/>
                </a:solidFill>
              </a:rPr>
              <a:t>https://www.facebook.com/groups/jdi.framework/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21" y="3773177"/>
            <a:ext cx="787045" cy="7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42662</TotalTime>
  <Words>285</Words>
  <Application>Microsoft Office PowerPoint</Application>
  <PresentationFormat>Widescreen</PresentationFormat>
  <Paragraphs>64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Bauhaus 93</vt:lpstr>
      <vt:lpstr>Calibri</vt:lpstr>
      <vt:lpstr>Calibri Light</vt:lpstr>
      <vt:lpstr>Trebuchet MS</vt:lpstr>
      <vt:lpstr>Wingdings</vt:lpstr>
      <vt:lpstr>Office Theme</vt:lpstr>
      <vt:lpstr>1_Office Theme</vt:lpstr>
      <vt:lpstr>JDI UI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370</cp:revision>
  <dcterms:created xsi:type="dcterms:W3CDTF">2016-08-29T09:02:22Z</dcterms:created>
  <dcterms:modified xsi:type="dcterms:W3CDTF">2018-06-30T16:22:23Z</dcterms:modified>
</cp:coreProperties>
</file>