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96" r:id="rId3"/>
    <p:sldId id="291" r:id="rId4"/>
    <p:sldId id="282" r:id="rId5"/>
    <p:sldId id="283" r:id="rId6"/>
    <p:sldId id="267" r:id="rId7"/>
    <p:sldId id="257" r:id="rId8"/>
    <p:sldId id="258" r:id="rId9"/>
    <p:sldId id="281" r:id="rId10"/>
    <p:sldId id="259" r:id="rId11"/>
    <p:sldId id="260" r:id="rId12"/>
    <p:sldId id="261" r:id="rId13"/>
    <p:sldId id="262" r:id="rId14"/>
    <p:sldId id="265" r:id="rId15"/>
    <p:sldId id="266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8" r:id="rId25"/>
    <p:sldId id="264" r:id="rId26"/>
    <p:sldId id="269" r:id="rId27"/>
    <p:sldId id="270" r:id="rId28"/>
    <p:sldId id="280" r:id="rId29"/>
    <p:sldId id="284" r:id="rId30"/>
    <p:sldId id="285" r:id="rId31"/>
    <p:sldId id="299" r:id="rId32"/>
    <p:sldId id="297" r:id="rId33"/>
    <p:sldId id="298" r:id="rId34"/>
    <p:sldId id="287" r:id="rId35"/>
    <p:sldId id="288" r:id="rId36"/>
    <p:sldId id="301" r:id="rId37"/>
    <p:sldId id="286" r:id="rId38"/>
    <p:sldId id="289" r:id="rId39"/>
    <p:sldId id="290" r:id="rId40"/>
    <p:sldId id="292" r:id="rId41"/>
    <p:sldId id="293" r:id="rId42"/>
    <p:sldId id="294" r:id="rId43"/>
    <p:sldId id="295" r:id="rId44"/>
    <p:sldId id="300" r:id="rId45"/>
    <p:sldId id="271" r:id="rId4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  <a:srgbClr val="6464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57B8-1C4F-4DEC-B1C3-0AF40E428581}" type="datetimeFigureOut">
              <a:rPr lang="en-US" smtClean="0"/>
              <a:t>1/3/2011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9E279-FBDB-480C-98F2-368A45CBF3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628E-0330-4D6E-8859-FF716BBBF884}" type="datetime1">
              <a:rPr lang="en-US" smtClean="0"/>
              <a:t>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19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6458-A82F-4E97-8415-8BC635B02883}" type="datetime1">
              <a:rPr lang="en-US" smtClean="0"/>
              <a:t>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4B34-C152-4785-93B6-842B2067B9BF}" type="datetime1">
              <a:rPr lang="en-US" smtClean="0"/>
              <a:t>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83A8-7A8E-48EC-AF9C-771C9406EF6E}" type="datetime1">
              <a:rPr lang="en-US" smtClean="0"/>
              <a:t>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69D2C-882F-4F43-8F9C-2CB514BF0F93}" type="datetime1">
              <a:rPr lang="en-US" smtClean="0"/>
              <a:t>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1D1A-A14B-4D6D-B327-14EC38D8F4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Arial Narrow" pitchFamily="34" charset="0"/>
              </a:rPr>
              <a:t>A TEI</a:t>
            </a:r>
            <a:r>
              <a:rPr lang="en-US" sz="5400" b="1" dirty="0" smtClean="0">
                <a:latin typeface="Arial Narrow" pitchFamily="34" charset="0"/>
              </a:rPr>
              <a:t> Web Annotator</a:t>
            </a:r>
            <a:endParaRPr lang="en-US" sz="5400" b="1" dirty="0">
              <a:latin typeface="Arial Narrow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286000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5A5A5A"/>
                </a:solidFill>
              </a:rPr>
              <a:t>Demonstration and </a:t>
            </a:r>
            <a:r>
              <a:rPr lang="en-US" sz="1800" dirty="0" smtClean="0">
                <a:solidFill>
                  <a:srgbClr val="5A5A5A"/>
                </a:solidFill>
              </a:rPr>
              <a:t>Architecture</a:t>
            </a:r>
          </a:p>
          <a:p>
            <a:endParaRPr lang="en-US" sz="2000" dirty="0" smtClean="0">
              <a:solidFill>
                <a:srgbClr val="5A5A5A"/>
              </a:solidFill>
            </a:endParaRPr>
          </a:p>
          <a:p>
            <a:r>
              <a:rPr lang="en-US" sz="1800" dirty="0" smtClean="0">
                <a:solidFill>
                  <a:srgbClr val="5A5A5A"/>
                </a:solidFill>
              </a:rPr>
              <a:t>Annotator Software by Claudius Teodorescu</a:t>
            </a:r>
          </a:p>
          <a:p>
            <a:endParaRPr lang="en-US" sz="1800" dirty="0" smtClean="0">
              <a:solidFill>
                <a:srgbClr val="5A5A5A"/>
              </a:solidFill>
            </a:endParaRPr>
          </a:p>
          <a:p>
            <a:r>
              <a:rPr lang="en-US" sz="1800" dirty="0" smtClean="0">
                <a:solidFill>
                  <a:srgbClr val="5A5A5A"/>
                </a:solidFill>
              </a:rPr>
              <a:t>eXist server-side code by Joe Wicentowski and Dan McCreary</a:t>
            </a:r>
          </a:p>
          <a:p>
            <a:endParaRPr lang="en-US" sz="1800" dirty="0" smtClean="0">
              <a:solidFill>
                <a:srgbClr val="5A5A5A"/>
              </a:solidFill>
            </a:endParaRPr>
          </a:p>
          <a:p>
            <a:r>
              <a:rPr lang="en-US" sz="1800" dirty="0" smtClean="0">
                <a:solidFill>
                  <a:srgbClr val="5A5A5A"/>
                </a:solidFill>
              </a:rPr>
              <a:t> Thanks to Joe Wicentowski for funding and the sample TEI files</a:t>
            </a:r>
            <a:endParaRPr lang="en-US" sz="1800" dirty="0">
              <a:solidFill>
                <a:srgbClr val="5A5A5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638800"/>
            <a:ext cx="9810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 "Toolbar"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62200"/>
            <a:ext cx="621254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View of TEI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57488"/>
            <a:ext cx="88392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19201" y="4495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use of HTML span tags for all TEI elements.  This</a:t>
            </a:r>
          </a:p>
          <a:p>
            <a:r>
              <a:rPr lang="en-US" dirty="0" smtClean="0"/>
              <a:t>Is not TEI native markup, only an encoding of TEI elements so they can be edited by CKEditor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r>
              <a:rPr lang="en-US" dirty="0" smtClean="0"/>
              <a:t>Sample List of TEI Test Paragraphs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1"/>
            <a:ext cx="8610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rot="10800000">
            <a:off x="1524000" y="2819400"/>
            <a:ext cx="16002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6600" y="2667000"/>
            <a:ext cx="558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Clicking on this link will open this</a:t>
            </a:r>
            <a:r>
              <a:rPr lang="en-US" dirty="0" smtClean="0"/>
              <a:t> </a:t>
            </a:r>
            <a:r>
              <a:rPr lang="en-US" dirty="0" smtClean="0"/>
              <a:t>paragraph in Edit mode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CSS Coloring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1504950"/>
            <a:ext cx="88868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05000" y="54864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can be easily customized by a single CSS file. (link)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Sample Person ID for Test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50577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rot="10800000">
            <a:off x="5257800" y="3124200"/>
            <a:ext cx="914400" cy="3048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0" y="35814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testing  and demos we will just have a very short list of names.  In production we will have 20,000+ names so we will be an AJAX as-you-type selector.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4343400" y="2133600"/>
            <a:ext cx="1447800" cy="4572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1752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tied to the person search service.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12192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we add a person ID in the TEI tag?</a:t>
            </a:r>
          </a:p>
          <a:p>
            <a:r>
              <a:rPr lang="en-US" dirty="0" smtClean="0"/>
              <a:t>Answer: The person selector annotator.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a Date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69246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2514600" y="3352800"/>
            <a:ext cx="1371600" cy="609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UI Mockup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1828800"/>
            <a:ext cx="8896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72200" y="1600200"/>
            <a:ext cx="19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will be icons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2667000"/>
            <a:ext cx="20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will be rich text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rot="10800000" flipV="1">
            <a:off x="5105400" y="1784866"/>
            <a:ext cx="1066800" cy="50113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5105400" y="2743200"/>
            <a:ext cx="1066800" cy="50113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2743200" y="3048000"/>
            <a:ext cx="838200" cy="4393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9000" y="2743200"/>
            <a:ext cx="15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for testing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Person Selector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4963"/>
            <a:ext cx="64008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</a:t>
            </a:r>
            <a:r>
              <a:rPr lang="en-US" dirty="0" err="1" smtClean="0"/>
              <a:t>Geolocations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2638" y="1804988"/>
            <a:ext cx="50387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on Model Dialog Panels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Tab 1 – suggested item</a:t>
            </a:r>
          </a:p>
          <a:p>
            <a:r>
              <a:rPr lang="en-US" dirty="0" smtClean="0"/>
              <a:t>Tab 2 – search for item ("starts with" and "contains" options)</a:t>
            </a:r>
          </a:p>
          <a:p>
            <a:r>
              <a:rPr lang="en-US" dirty="0" smtClean="0"/>
              <a:t>Tab 3 – create a new item – if you can not find an existing person/term/location you might be able to create one right here.</a:t>
            </a:r>
            <a:endParaRPr lang="en-US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1143000" y="3733800"/>
            <a:ext cx="1676400" cy="609600"/>
          </a:xfrm>
          <a:prstGeom prst="round2SameRect">
            <a:avLst>
              <a:gd name="adj1" fmla="val 42753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Narrow" pitchFamily="34" charset="0"/>
              </a:rPr>
              <a:t>Suggestions</a:t>
            </a:r>
            <a:endParaRPr lang="en-US" sz="2000" b="1" dirty="0">
              <a:latin typeface="Arial Narrow" pitchFamily="34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2971800" y="3733800"/>
            <a:ext cx="1676400" cy="609600"/>
          </a:xfrm>
          <a:prstGeom prst="round2SameRect">
            <a:avLst>
              <a:gd name="adj1" fmla="val 42753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Narrow" pitchFamily="34" charset="0"/>
              </a:rPr>
              <a:t>Search</a:t>
            </a:r>
            <a:endParaRPr lang="en-US" sz="2000" b="1" dirty="0">
              <a:latin typeface="Arial Narrow" pitchFamily="34" charset="0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>
            <a:off x="4876800" y="3733800"/>
            <a:ext cx="1676400" cy="609600"/>
          </a:xfrm>
          <a:prstGeom prst="round2SameRect">
            <a:avLst>
              <a:gd name="adj1" fmla="val 42753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Narrow" pitchFamily="34" charset="0"/>
              </a:rPr>
              <a:t>Create New</a:t>
            </a:r>
            <a:endParaRPr lang="en-US" sz="2000" b="1" dirty="0"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4343400"/>
            <a:ext cx="5410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4419600"/>
            <a:ext cx="5105400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Item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4800600"/>
            <a:ext cx="5105400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Item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5181600"/>
            <a:ext cx="5105400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Item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5562600"/>
            <a:ext cx="5105400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Item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Introductions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47800"/>
            <a:ext cx="6324600" cy="4191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Dr. Joe Wicentowski, </a:t>
            </a:r>
            <a:r>
              <a:rPr lang="en-US" sz="2400" dirty="0" smtClean="0"/>
              <a:t>Historian</a:t>
            </a:r>
            <a:endParaRPr lang="en-US" dirty="0" smtClean="0"/>
          </a:p>
          <a:p>
            <a:pPr lvl="1"/>
            <a:r>
              <a:rPr lang="en-US" sz="2400" dirty="0" smtClean="0"/>
              <a:t>US Department of State Department of the Historian</a:t>
            </a:r>
          </a:p>
          <a:p>
            <a:pPr lvl="1"/>
            <a:r>
              <a:rPr lang="en-US" sz="2400" dirty="0" smtClean="0"/>
              <a:t>TEI, XQuery,  XSLT, URL Rewriting, CSS, Lucene indexing, search, e-Pub, document </a:t>
            </a:r>
            <a:r>
              <a:rPr lang="en-US" sz="2400" dirty="0" smtClean="0"/>
              <a:t>publishing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 smtClean="0"/>
          </a:p>
          <a:p>
            <a:pPr>
              <a:buNone/>
            </a:pPr>
            <a:r>
              <a:rPr lang="en-US" b="1" dirty="0" smtClean="0"/>
              <a:t>Claudius Teodorescu</a:t>
            </a:r>
            <a:r>
              <a:rPr lang="en-US" dirty="0" smtClean="0"/>
              <a:t>, </a:t>
            </a:r>
            <a:r>
              <a:rPr lang="en-US" sz="2400" dirty="0" smtClean="0"/>
              <a:t>Web Developer</a:t>
            </a:r>
            <a:endParaRPr lang="en-US" dirty="0" smtClean="0"/>
          </a:p>
          <a:p>
            <a:pPr lvl="1"/>
            <a:r>
              <a:rPr lang="en-US" sz="2400" dirty="0" smtClean="0"/>
              <a:t>(X)HTML, CSS, </a:t>
            </a:r>
            <a:r>
              <a:rPr lang="en-US" sz="2400" dirty="0" smtClean="0"/>
              <a:t>JavaScript</a:t>
            </a:r>
            <a:r>
              <a:rPr lang="en-US" sz="2400" dirty="0" smtClean="0"/>
              <a:t>, XForms, XQuery, XPath, XSLT, XProc, XML, XML Schema, SVG, PHP, SQL, </a:t>
            </a:r>
            <a:r>
              <a:rPr lang="en-US" sz="2400" dirty="0" smtClean="0"/>
              <a:t>Java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b="1" dirty="0" smtClean="0"/>
              <a:t>Dan McCreary</a:t>
            </a:r>
            <a:r>
              <a:rPr lang="en-US" dirty="0" smtClean="0"/>
              <a:t>, </a:t>
            </a:r>
            <a:r>
              <a:rPr lang="en-US" sz="2400" dirty="0" smtClean="0"/>
              <a:t>Web Application Architect</a:t>
            </a:r>
            <a:endParaRPr lang="en-US" dirty="0" smtClean="0"/>
          </a:p>
          <a:p>
            <a:pPr lvl="1"/>
            <a:r>
              <a:rPr lang="en-US" sz="2400" dirty="0" smtClean="0"/>
              <a:t>XML, XQuery, XForms, XRX, Semantic Web, SVG, SQL, XML Schema, XSLT, UNIX</a:t>
            </a:r>
            <a:endParaRPr lang="en-US" sz="2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76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 b="6667"/>
          <a:stretch>
            <a:fillRect/>
          </a:stretch>
        </p:blipFill>
        <p:spPr bwMode="auto">
          <a:xfrm>
            <a:off x="685800" y="1524000"/>
            <a:ext cx="990600" cy="126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 b="21428"/>
          <a:stretch>
            <a:fillRect/>
          </a:stretch>
        </p:blipFill>
        <p:spPr bwMode="auto">
          <a:xfrm>
            <a:off x="685800" y="472440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ID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 smtClean="0"/>
              <a:t>Joe has already written an entity services that will support these annotators:</a:t>
            </a:r>
          </a:p>
          <a:p>
            <a:pPr lvl="1"/>
            <a:r>
              <a:rPr lang="en-US" dirty="0" smtClean="0"/>
              <a:t>Each returns a series of "items" with label/value pairs (like XForms select items)</a:t>
            </a:r>
          </a:p>
          <a:p>
            <a:pPr lvl="1"/>
            <a:r>
              <a:rPr lang="en-US" dirty="0" smtClean="0"/>
              <a:t>XForms "submissions" load the results of these searches into an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Entities REST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229600" cy="5333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get-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entities.xq?entity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people&amp;q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keyword&amp;type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=prefix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3619500" y="1562100"/>
            <a:ext cx="609600" cy="2057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5372100" y="1943100"/>
            <a:ext cx="609600" cy="1295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7086600" y="1752600"/>
            <a:ext cx="609600" cy="1676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2971800"/>
            <a:ext cx="2747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Entity</a:t>
            </a:r>
          </a:p>
          <a:p>
            <a:pPr algn="ctr"/>
            <a:r>
              <a:rPr lang="en-US" dirty="0" smtClean="0"/>
              <a:t>Type</a:t>
            </a:r>
          </a:p>
          <a:p>
            <a:pPr algn="ctr"/>
            <a:r>
              <a:rPr lang="en-US" dirty="0" smtClean="0"/>
              <a:t>(people, term, </a:t>
            </a:r>
            <a:r>
              <a:rPr lang="en-US" dirty="0" err="1" smtClean="0"/>
              <a:t>geolocation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2971800"/>
            <a:ext cx="100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6855" y="3124200"/>
            <a:ext cx="1758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Search Type</a:t>
            </a:r>
          </a:p>
          <a:p>
            <a:pPr algn="ctr"/>
            <a:r>
              <a:rPr lang="en-US" dirty="0" smtClean="0"/>
              <a:t>(prefix, contains)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Fragment from Server-Side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00FA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hits 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:=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FA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40064"/>
                </a:solidFill>
                <a:latin typeface="Courier New" pitchFamily="49" charset="0"/>
                <a:cs typeface="Courier New" pitchFamily="49" charset="0"/>
              </a:rPr>
              <a:t>'prefix'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FA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data-collection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item[</a:t>
            </a:r>
            <a:r>
              <a:rPr lang="en-US" b="1" dirty="0" smtClean="0">
                <a:solidFill>
                  <a:srgbClr val="FA6400"/>
                </a:solidFill>
                <a:latin typeface="Courier New" pitchFamily="49" charset="0"/>
                <a:cs typeface="Courier New" pitchFamily="49" charset="0"/>
              </a:rPr>
              <a:t>starts-with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A6400"/>
                </a:solidFill>
                <a:latin typeface="Courier New" pitchFamily="49" charset="0"/>
                <a:cs typeface="Courier New" pitchFamily="49" charset="0"/>
              </a:rPr>
              <a:t>lower-case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(label), 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q)]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 (: for anything other than prefix we do a contains :)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else 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data-collection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item[</a:t>
            </a:r>
            <a:r>
              <a:rPr lang="en-US" b="1" dirty="0" smtClean="0">
                <a:solidFill>
                  <a:srgbClr val="FA6400"/>
                </a:solidFill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A6400"/>
                </a:solidFill>
                <a:latin typeface="Courier New" pitchFamily="49" charset="0"/>
                <a:cs typeface="Courier New" pitchFamily="49" charset="0"/>
              </a:rPr>
              <a:t>lower-case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(label), 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q)]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FA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results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entity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entity}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entity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type}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q}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items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0000FA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hit </a:t>
            </a:r>
            <a:r>
              <a:rPr lang="en-US" b="1" dirty="0" smtClean="0">
                <a:solidFill>
                  <a:srgbClr val="0000FA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hits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0000FA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label 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:=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hit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smtClean="0">
                <a:solidFill>
                  <a:srgbClr val="646464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0000FA"/>
                </a:solidFill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label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0000FA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hit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items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results</a:t>
            </a:r>
            <a:r>
              <a:rPr lang="en-US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Results from Entity ID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96"/>
                </a:solidFill>
              </a:rPr>
              <a:t>&lt;results&gt;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96"/>
                </a:solidFill>
              </a:rPr>
              <a:t>&lt;entity&gt;</a:t>
            </a:r>
            <a:r>
              <a:rPr lang="en-US" dirty="0" smtClean="0">
                <a:solidFill>
                  <a:srgbClr val="000000"/>
                </a:solidFill>
              </a:rPr>
              <a:t>people</a:t>
            </a:r>
            <a:r>
              <a:rPr lang="en-US" dirty="0" smtClean="0">
                <a:solidFill>
                  <a:srgbClr val="000096"/>
                </a:solidFill>
              </a:rPr>
              <a:t>&lt;/entity&gt;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96"/>
                </a:solidFill>
              </a:rPr>
              <a:t>&lt;type&gt;</a:t>
            </a:r>
            <a:r>
              <a:rPr lang="en-US" dirty="0" smtClean="0">
                <a:solidFill>
                  <a:srgbClr val="000000"/>
                </a:solidFill>
              </a:rPr>
              <a:t>contains</a:t>
            </a:r>
            <a:r>
              <a:rPr lang="en-US" dirty="0" smtClean="0">
                <a:solidFill>
                  <a:srgbClr val="000096"/>
                </a:solidFill>
              </a:rPr>
              <a:t>&lt;/type&gt;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96"/>
                </a:solidFill>
              </a:rPr>
              <a:t>&lt;q&gt;</a:t>
            </a:r>
            <a:r>
              <a:rPr lang="en-US" dirty="0" smtClean="0">
                <a:solidFill>
                  <a:srgbClr val="000000"/>
                </a:solidFill>
              </a:rPr>
              <a:t>e</a:t>
            </a:r>
            <a:r>
              <a:rPr lang="en-US" dirty="0" smtClean="0">
                <a:solidFill>
                  <a:srgbClr val="000096"/>
                </a:solidFill>
              </a:rPr>
              <a:t>&lt;/q&gt;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96"/>
                </a:solidFill>
              </a:rPr>
              <a:t>&lt;items&gt;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</a:t>
            </a:r>
            <a:r>
              <a:rPr lang="en-US" dirty="0" smtClean="0">
                <a:solidFill>
                  <a:srgbClr val="000096"/>
                </a:solidFill>
              </a:rPr>
              <a:t>&lt;item&gt;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   </a:t>
            </a:r>
            <a:r>
              <a:rPr lang="en-US" dirty="0" smtClean="0">
                <a:solidFill>
                  <a:srgbClr val="000096"/>
                </a:solidFill>
              </a:rPr>
              <a:t>&lt;value&gt;</a:t>
            </a:r>
            <a:r>
              <a:rPr lang="en-US" dirty="0" err="1" smtClean="0">
                <a:solidFill>
                  <a:srgbClr val="000000"/>
                </a:solidFill>
              </a:rPr>
              <a:t>sakharov-andrei</a:t>
            </a:r>
            <a:r>
              <a:rPr lang="en-US" dirty="0" smtClean="0">
                <a:solidFill>
                  <a:srgbClr val="000096"/>
                </a:solidFill>
              </a:rPr>
              <a:t>&lt;/value&gt;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   </a:t>
            </a:r>
            <a:r>
              <a:rPr lang="en-US" dirty="0" smtClean="0">
                <a:solidFill>
                  <a:srgbClr val="000096"/>
                </a:solidFill>
              </a:rPr>
              <a:t>&lt;label&gt;</a:t>
            </a:r>
            <a:r>
              <a:rPr lang="en-US" dirty="0" smtClean="0">
                <a:solidFill>
                  <a:srgbClr val="000000"/>
                </a:solidFill>
              </a:rPr>
              <a:t>Andrei Sakharov</a:t>
            </a:r>
            <a:r>
              <a:rPr lang="en-US" dirty="0" smtClean="0">
                <a:solidFill>
                  <a:srgbClr val="000096"/>
                </a:solidFill>
              </a:rPr>
              <a:t>&lt;/label&gt;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</a:t>
            </a:r>
            <a:r>
              <a:rPr lang="en-US" dirty="0" smtClean="0">
                <a:solidFill>
                  <a:srgbClr val="000096"/>
                </a:solidFill>
              </a:rPr>
              <a:t>&lt;/item&gt;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</a:t>
            </a:r>
            <a:r>
              <a:rPr lang="en-US" dirty="0" smtClean="0">
                <a:solidFill>
                  <a:srgbClr val="000096"/>
                </a:solidFill>
              </a:rPr>
              <a:t>&lt;item&gt;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   </a:t>
            </a:r>
            <a:r>
              <a:rPr lang="en-US" dirty="0" smtClean="0">
                <a:solidFill>
                  <a:srgbClr val="000096"/>
                </a:solidFill>
              </a:rPr>
              <a:t>&lt;value&gt;</a:t>
            </a:r>
            <a:r>
              <a:rPr lang="en-US" dirty="0" err="1" smtClean="0">
                <a:solidFill>
                  <a:srgbClr val="000000"/>
                </a:solidFill>
              </a:rPr>
              <a:t>rockefeller-david</a:t>
            </a:r>
            <a:r>
              <a:rPr lang="en-US" dirty="0" smtClean="0">
                <a:solidFill>
                  <a:srgbClr val="000096"/>
                </a:solidFill>
              </a:rPr>
              <a:t>&lt;/value&gt;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   </a:t>
            </a:r>
            <a:r>
              <a:rPr lang="en-US" dirty="0" smtClean="0">
                <a:solidFill>
                  <a:srgbClr val="000096"/>
                </a:solidFill>
              </a:rPr>
              <a:t>&lt;label&gt;</a:t>
            </a:r>
            <a:r>
              <a:rPr lang="en-US" dirty="0" smtClean="0">
                <a:solidFill>
                  <a:srgbClr val="000000"/>
                </a:solidFill>
              </a:rPr>
              <a:t>David Rockefeller</a:t>
            </a:r>
            <a:r>
              <a:rPr lang="en-US" dirty="0" smtClean="0">
                <a:solidFill>
                  <a:srgbClr val="000096"/>
                </a:solidFill>
              </a:rPr>
              <a:t>&lt;/label&gt;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</a:t>
            </a:r>
            <a:r>
              <a:rPr lang="en-US" dirty="0" smtClean="0">
                <a:solidFill>
                  <a:srgbClr val="000096"/>
                </a:solidFill>
              </a:rPr>
              <a:t>&lt;/item&gt;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</a:t>
            </a:r>
            <a:r>
              <a:rPr lang="en-US" dirty="0" smtClean="0">
                <a:solidFill>
                  <a:srgbClr val="000096"/>
                </a:solidFill>
              </a:rPr>
              <a:t>&lt;item&gt;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96"/>
                </a:solidFill>
              </a:rPr>
              <a:t>&lt;value&gt;</a:t>
            </a:r>
            <a:r>
              <a:rPr lang="en-US" dirty="0" smtClean="0">
                <a:solidFill>
                  <a:srgbClr val="000000"/>
                </a:solidFill>
              </a:rPr>
              <a:t>carter-jimmy</a:t>
            </a:r>
            <a:r>
              <a:rPr lang="en-US" dirty="0" smtClean="0">
                <a:solidFill>
                  <a:srgbClr val="000096"/>
                </a:solidFill>
              </a:rPr>
              <a:t>&lt;/value&gt;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   </a:t>
            </a:r>
            <a:r>
              <a:rPr lang="en-US" dirty="0" smtClean="0">
                <a:solidFill>
                  <a:srgbClr val="000096"/>
                </a:solidFill>
              </a:rPr>
              <a:t>&lt;label&gt;</a:t>
            </a:r>
            <a:r>
              <a:rPr lang="en-US" dirty="0" smtClean="0">
                <a:solidFill>
                  <a:srgbClr val="000000"/>
                </a:solidFill>
              </a:rPr>
              <a:t>Jimmy Carter</a:t>
            </a:r>
            <a:r>
              <a:rPr lang="en-US" dirty="0" smtClean="0">
                <a:solidFill>
                  <a:srgbClr val="000096"/>
                </a:solidFill>
              </a:rPr>
              <a:t>&lt;/label&gt;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</a:t>
            </a:r>
            <a:r>
              <a:rPr lang="en-US" dirty="0" smtClean="0">
                <a:solidFill>
                  <a:srgbClr val="000096"/>
                </a:solidFill>
              </a:rPr>
              <a:t>&lt;/item&gt;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</a:t>
            </a:r>
            <a:r>
              <a:rPr lang="en-US" dirty="0" smtClean="0">
                <a:solidFill>
                  <a:srgbClr val="000096"/>
                </a:solidFill>
              </a:rPr>
              <a:t>&lt;item&gt;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   </a:t>
            </a:r>
            <a:r>
              <a:rPr lang="en-US" dirty="0" smtClean="0">
                <a:solidFill>
                  <a:srgbClr val="000096"/>
                </a:solidFill>
              </a:rPr>
              <a:t>&lt;value&gt;</a:t>
            </a:r>
            <a:r>
              <a:rPr lang="en-US" dirty="0" err="1" smtClean="0">
                <a:solidFill>
                  <a:srgbClr val="000000"/>
                </a:solidFill>
              </a:rPr>
              <a:t>reagan-ronald</a:t>
            </a:r>
            <a:r>
              <a:rPr lang="en-US" dirty="0" smtClean="0">
                <a:solidFill>
                  <a:srgbClr val="000096"/>
                </a:solidFill>
              </a:rPr>
              <a:t>&lt;/value&gt;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   </a:t>
            </a:r>
            <a:r>
              <a:rPr lang="en-US" dirty="0" smtClean="0">
                <a:solidFill>
                  <a:srgbClr val="000096"/>
                </a:solidFill>
              </a:rPr>
              <a:t>&lt;label&gt;</a:t>
            </a:r>
            <a:r>
              <a:rPr lang="en-US" dirty="0" smtClean="0">
                <a:solidFill>
                  <a:srgbClr val="000000"/>
                </a:solidFill>
              </a:rPr>
              <a:t>Ronald Reagan</a:t>
            </a:r>
            <a:r>
              <a:rPr lang="en-US" dirty="0" smtClean="0">
                <a:solidFill>
                  <a:srgbClr val="000096"/>
                </a:solidFill>
              </a:rPr>
              <a:t>&lt;/label&gt;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</a:t>
            </a:r>
            <a:r>
              <a:rPr lang="en-US" dirty="0" smtClean="0">
                <a:solidFill>
                  <a:srgbClr val="000096"/>
                </a:solidFill>
              </a:rPr>
              <a:t>&lt;/item&gt;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</a:t>
            </a:r>
            <a:r>
              <a:rPr lang="en-US" dirty="0" smtClean="0">
                <a:solidFill>
                  <a:srgbClr val="000096"/>
                </a:solidFill>
              </a:rPr>
              <a:t>&lt;item&gt;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   </a:t>
            </a:r>
            <a:r>
              <a:rPr lang="en-US" dirty="0" smtClean="0">
                <a:solidFill>
                  <a:srgbClr val="000096"/>
                </a:solidFill>
              </a:rPr>
              <a:t>&lt;value&gt;</a:t>
            </a:r>
            <a:r>
              <a:rPr lang="en-US" dirty="0" err="1" smtClean="0">
                <a:solidFill>
                  <a:srgbClr val="000000"/>
                </a:solidFill>
              </a:rPr>
              <a:t>brzezinski-zbigniew</a:t>
            </a:r>
            <a:r>
              <a:rPr lang="en-US" dirty="0" smtClean="0">
                <a:solidFill>
                  <a:srgbClr val="000096"/>
                </a:solidFill>
              </a:rPr>
              <a:t>&lt;/value&gt;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   </a:t>
            </a:r>
            <a:r>
              <a:rPr lang="en-US" dirty="0" smtClean="0">
                <a:solidFill>
                  <a:srgbClr val="000096"/>
                </a:solidFill>
              </a:rPr>
              <a:t>&lt;label&gt;</a:t>
            </a:r>
            <a:r>
              <a:rPr lang="en-US" dirty="0" err="1" smtClean="0">
                <a:solidFill>
                  <a:srgbClr val="000000"/>
                </a:solidFill>
              </a:rPr>
              <a:t>Zbigniew</a:t>
            </a:r>
            <a:r>
              <a:rPr lang="en-US" dirty="0" smtClean="0">
                <a:solidFill>
                  <a:srgbClr val="000000"/>
                </a:solidFill>
              </a:rPr>
              <a:t> Brzezinski</a:t>
            </a:r>
            <a:r>
              <a:rPr lang="en-US" dirty="0" smtClean="0">
                <a:solidFill>
                  <a:srgbClr val="000096"/>
                </a:solidFill>
              </a:rPr>
              <a:t>&lt;/label&gt;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</a:t>
            </a:r>
            <a:r>
              <a:rPr lang="en-US" dirty="0" smtClean="0">
                <a:solidFill>
                  <a:srgbClr val="000096"/>
                </a:solidFill>
              </a:rPr>
              <a:t>&lt;/item&gt;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96"/>
                </a:solidFill>
              </a:rPr>
              <a:t>&lt;/items&gt;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96"/>
                </a:solidFill>
              </a:rPr>
              <a:t>&lt;/results&gt;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 </a:t>
            </a:r>
            <a:r>
              <a:rPr lang="en-US" dirty="0" smtClean="0"/>
              <a:t>to and from </a:t>
            </a:r>
            <a:r>
              <a:rPr lang="en-US" dirty="0" smtClean="0"/>
              <a:t>CKEditor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114800"/>
            <a:ext cx="7772400" cy="19431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We </a:t>
            </a:r>
            <a:r>
              <a:rPr lang="en-US" sz="2800" dirty="0" smtClean="0"/>
              <a:t>transform </a:t>
            </a:r>
            <a:r>
              <a:rPr lang="en-US" sz="2800" dirty="0" smtClean="0"/>
              <a:t>the TEI tags into XHTML span tags when we </a:t>
            </a:r>
            <a:r>
              <a:rPr lang="en-US" sz="2800" dirty="0" smtClean="0"/>
              <a:t>need to edit </a:t>
            </a:r>
            <a:r>
              <a:rPr lang="en-US" sz="2800" dirty="0" smtClean="0"/>
              <a:t>in the </a:t>
            </a:r>
            <a:r>
              <a:rPr lang="en-US" sz="2800" dirty="0" smtClean="0"/>
              <a:t>browser</a:t>
            </a:r>
            <a:endParaRPr lang="en-US" sz="2800" dirty="0" smtClean="0"/>
          </a:p>
          <a:p>
            <a:r>
              <a:rPr lang="en-US" sz="2800" dirty="0" smtClean="0"/>
              <a:t>We also need to convert </a:t>
            </a:r>
            <a:r>
              <a:rPr lang="en-US" sz="2800" dirty="0" smtClean="0"/>
              <a:t>XHTML to TEI when the user does a save</a:t>
            </a:r>
          </a:p>
          <a:p>
            <a:r>
              <a:rPr lang="en-US" sz="2800" dirty="0" smtClean="0"/>
              <a:t>All transforms done by easy-to-maintain XQuery typeswitch transforms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0BF0-1685-42AB-9391-2CA2470A593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19200" y="2057400"/>
            <a:ext cx="1828800" cy="1143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rPr>
              <a:t>XHTML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953000" y="1752600"/>
            <a:ext cx="2133600" cy="9906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rPr>
              <a:t>TEI XML in eXist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 Narrow" charset="0"/>
              </a:rPr>
              <a:t>b</a:t>
            </a:r>
            <a:r>
              <a:rPr lang="en-US" sz="1600" b="1" dirty="0" smtClean="0">
                <a:latin typeface="Arial Narrow" charset="0"/>
              </a:rPr>
              <a:t>efore editing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 bwMode="auto">
          <a:xfrm rot="10800000" flipV="1">
            <a:off x="3048000" y="2247900"/>
            <a:ext cx="1905000" cy="2667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4953000" y="2895600"/>
            <a:ext cx="2133600" cy="9906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rPr>
              <a:t>TEI XML in eXist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rPr>
              <a:t>after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 Narrow" charset="0"/>
              </a:rPr>
              <a:t>editing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cxnSp>
        <p:nvCxnSpPr>
          <p:cNvPr id="12" name="Straight Arrow Connector 11"/>
          <p:cNvCxnSpPr>
            <a:stCxn id="15" idx="3"/>
          </p:cNvCxnSpPr>
          <p:nvPr/>
        </p:nvCxnSpPr>
        <p:spPr bwMode="auto">
          <a:xfrm>
            <a:off x="2971800" y="2819400"/>
            <a:ext cx="1981200" cy="762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172256" y="1981200"/>
            <a:ext cx="127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tei-2-xhtml.xq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55024" y="3352800"/>
            <a:ext cx="127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xhtml-2-tei.xq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4400" y="1676400"/>
            <a:ext cx="233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CKEditor (WYSIWYG View)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209800" y="26670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41020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&lt;echo-post-data&gt;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50" b="1" dirty="0" err="1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incomming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-post-data&gt;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&lt;data&gt;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&lt;description&gt;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 Data Set.  The text uses encoded XML to test the TEI annotator.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&lt;/description&gt;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&lt;text&gt;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lt;</a:t>
            </a:r>
            <a:r>
              <a:rPr lang="en-US" sz="105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&amp;gt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lt;</a:t>
            </a:r>
            <a:r>
              <a:rPr lang="en-US" sz="105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&amp;gt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test paragraph 1 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lt;</a:t>
            </a:r>
            <a:r>
              <a:rPr lang="en-US" sz="105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rend="strong" 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bold 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5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&amp;gt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testing 1 2 3</a:t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5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&amp;gt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lt;</a:t>
            </a:r>
            <a:r>
              <a:rPr lang="en-US" sz="105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&amp;gt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test paragraph 2 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lt;</a:t>
            </a:r>
            <a:r>
              <a:rPr lang="en-US" sz="105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rend='</a:t>
            </a:r>
            <a:r>
              <a:rPr lang="en-US" sz="105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italic'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&amp;gt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italic 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5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&amp;gt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5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&amp;gt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lt;</a:t>
            </a:r>
            <a:r>
              <a:rPr lang="en-US" sz="105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&amp;gt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test paragraph 3</a:t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5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&amp;gt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5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050" b="1" dirty="0" err="1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&amp;gt</a:t>
            </a:r>
            <a:r>
              <a:rPr lang="en-US" sz="1050" b="1" dirty="0" smtClean="0">
                <a:solidFill>
                  <a:srgbClr val="969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&lt;/text&gt;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&lt;/data&gt;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050" b="1" dirty="0" err="1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incomming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-post-data&gt;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&lt;decoding-of-post-data&gt;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test paragraph 1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&lt;hi</a:t>
            </a:r>
            <a:r>
              <a:rPr lang="en-US" sz="1050" b="1" dirty="0" smtClean="0">
                <a:solidFill>
                  <a:srgbClr val="F5844C"/>
                </a:solidFill>
                <a:latin typeface="Courier New" pitchFamily="49" charset="0"/>
                <a:cs typeface="Courier New" pitchFamily="49" charset="0"/>
              </a:rPr>
              <a:t> rend</a:t>
            </a:r>
            <a:r>
              <a:rPr lang="en-US" sz="1050" b="1" dirty="0" smtClean="0">
                <a:solidFill>
                  <a:srgbClr val="FF804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5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"strong"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bold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&lt;/hi&gt;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testing 1 2 3</a:t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test paragraph 2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&lt;hi</a:t>
            </a:r>
            <a:r>
              <a:rPr lang="en-US" sz="1050" b="1" dirty="0" smtClean="0">
                <a:solidFill>
                  <a:srgbClr val="F5844C"/>
                </a:solidFill>
                <a:latin typeface="Courier New" pitchFamily="49" charset="0"/>
                <a:cs typeface="Courier New" pitchFamily="49" charset="0"/>
              </a:rPr>
              <a:t> rend</a:t>
            </a:r>
            <a:r>
              <a:rPr lang="en-US" sz="1050" b="1" dirty="0" smtClean="0">
                <a:solidFill>
                  <a:srgbClr val="FF804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5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"italic"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italic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&lt;/hi&gt;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test paragraph 3</a:t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&lt;/decoding-of-post-data&gt;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050" b="1" dirty="0" smtClean="0">
                <a:solidFill>
                  <a:srgbClr val="000096"/>
                </a:solidFill>
                <a:latin typeface="Courier New" pitchFamily="49" charset="0"/>
                <a:cs typeface="Courier New" pitchFamily="49" charset="0"/>
              </a:rPr>
              <a:t>&lt;/echo-post-data&gt;</a:t>
            </a: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sz="105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7519" y="457200"/>
            <a:ext cx="625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Sample Encoded POST data and Decoded ready to Store in eXist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in HTML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TEI to HTML </a:t>
            </a:r>
            <a:r>
              <a:rPr lang="en-US" b="1" dirty="0" err="1" smtClean="0"/>
              <a:t>tei:render</a:t>
            </a:r>
            <a:r>
              <a:rPr lang="en-US" dirty="0" smtClean="0"/>
              <a:t> </a:t>
            </a:r>
            <a:r>
              <a:rPr lang="en-US" dirty="0" smtClean="0"/>
              <a:t>module </a:t>
            </a:r>
            <a:r>
              <a:rPr lang="en-US" dirty="0" smtClean="0"/>
              <a:t>should has a </a:t>
            </a:r>
            <a:r>
              <a:rPr lang="en-US" dirty="0" smtClean="0"/>
              <a:t>configuration options to generate both the read-only and annotation </a:t>
            </a:r>
            <a:r>
              <a:rPr lang="en-US" dirty="0" smtClean="0"/>
              <a:t>views.</a:t>
            </a:r>
          </a:p>
          <a:p>
            <a:r>
              <a:rPr lang="en-US" dirty="0" smtClean="0"/>
              <a:t>In general readers do not want to see the annotations, or they should be unobtrusive.</a:t>
            </a:r>
            <a:endParaRPr lang="en-US" dirty="0" smtClean="0"/>
          </a:p>
          <a:p>
            <a:r>
              <a:rPr lang="en-US" dirty="0" smtClean="0"/>
              <a:t>Entities that have IDS and do not have proper entries in the registries can be highlighted in red or have a broken link icon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0BF0-1685-42AB-9391-2CA2470A593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View document (read only HTML viewer)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section or paragraph that you want to annotate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"</a:t>
            </a:r>
            <a:r>
              <a:rPr lang="en-US" b="1" dirty="0" smtClean="0"/>
              <a:t>Edit Annotations</a:t>
            </a:r>
            <a:r>
              <a:rPr lang="en-US" dirty="0" smtClean="0"/>
              <a:t>" button near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View Paragraph in Rich Text Editor with icons for annotation types in a tool-bar ribbon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Annotation type (Person, Date, Term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Enter data on model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form </a:t>
            </a:r>
            <a:r>
              <a:rPr lang="en-US" dirty="0" smtClean="0"/>
              <a:t>data to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User Interface Options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90800"/>
            <a:ext cx="762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5791200" y="24384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200" y="1600200"/>
            <a:ext cx="182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Shows Person IDs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95600" y="4503174"/>
            <a:ext cx="476865" cy="221226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Annotator 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2514600"/>
          </a:xfr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0096"/>
                </a:solidFill>
              </a:rPr>
              <a:t>&lt;Annotator</a:t>
            </a:r>
            <a:r>
              <a:rPr lang="en-US" sz="1600" dirty="0" smtClean="0">
                <a:solidFill>
                  <a:srgbClr val="F5844C"/>
                </a:solidFill>
              </a:rPr>
              <a:t> id</a:t>
            </a:r>
            <a:r>
              <a:rPr lang="en-US" sz="1600" dirty="0" smtClean="0">
                <a:solidFill>
                  <a:srgbClr val="FF8040"/>
                </a:solidFill>
              </a:rPr>
              <a:t>=</a:t>
            </a:r>
            <a:r>
              <a:rPr lang="en-US" sz="1600" dirty="0" smtClean="0">
                <a:solidFill>
                  <a:srgbClr val="993300"/>
                </a:solidFill>
              </a:rPr>
              <a:t>"teiannBoldBtn"</a:t>
            </a:r>
            <a:r>
              <a:rPr lang="en-US" sz="1600" dirty="0" smtClean="0">
                <a:solidFill>
                  <a:srgbClr val="F5844C"/>
                </a:solidFill>
              </a:rPr>
              <a:t> name</a:t>
            </a:r>
            <a:r>
              <a:rPr lang="en-US" sz="1600" dirty="0" smtClean="0">
                <a:solidFill>
                  <a:srgbClr val="FF8040"/>
                </a:solidFill>
              </a:rPr>
              <a:t>=</a:t>
            </a:r>
            <a:r>
              <a:rPr lang="en-US" sz="1600" dirty="0" smtClean="0">
                <a:solidFill>
                  <a:srgbClr val="993300"/>
                </a:solidFill>
              </a:rPr>
              <a:t>"hi"</a:t>
            </a:r>
            <a:r>
              <a:rPr lang="en-US" sz="1600" dirty="0" smtClean="0">
                <a:solidFill>
                  <a:srgbClr val="F5844C"/>
                </a:solidFill>
              </a:rPr>
              <a:t> </a:t>
            </a:r>
            <a:r>
              <a:rPr lang="en-US" sz="1600" dirty="0" err="1" smtClean="0">
                <a:solidFill>
                  <a:srgbClr val="F5844C"/>
                </a:solidFill>
              </a:rPr>
              <a:t>typeCode</a:t>
            </a:r>
            <a:r>
              <a:rPr lang="en-US" sz="1600" dirty="0" smtClean="0">
                <a:solidFill>
                  <a:srgbClr val="FF8040"/>
                </a:solidFill>
              </a:rPr>
              <a:t>=</a:t>
            </a:r>
            <a:r>
              <a:rPr lang="en-US" sz="1600" dirty="0" smtClean="0">
                <a:solidFill>
                  <a:srgbClr val="993300"/>
                </a:solidFill>
              </a:rPr>
              <a:t>"selected-wrap</a:t>
            </a:r>
            <a:r>
              <a:rPr lang="en-US" sz="1600" dirty="0" smtClean="0">
                <a:solidFill>
                  <a:srgbClr val="993300"/>
                </a:solidFill>
              </a:rPr>
              <a:t>"</a:t>
            </a:r>
            <a:r>
              <a:rPr lang="en-US" sz="1600" dirty="0" smtClean="0">
                <a:solidFill>
                  <a:srgbClr val="000096"/>
                </a:solidFill>
              </a:rPr>
              <a:t>&gt;</a:t>
            </a:r>
            <a:endParaRPr lang="en-US" sz="16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</a:t>
            </a:r>
            <a:r>
              <a:rPr lang="en-US" sz="1600" dirty="0" smtClean="0">
                <a:solidFill>
                  <a:srgbClr val="000096"/>
                </a:solidFill>
              </a:rPr>
              <a:t>&lt;</a:t>
            </a:r>
            <a:r>
              <a:rPr lang="en-US" sz="1600" dirty="0" smtClean="0">
                <a:solidFill>
                  <a:srgbClr val="000096"/>
                </a:solidFill>
              </a:rPr>
              <a:t>AnnotatorDescriptionText&gt;</a:t>
            </a:r>
            <a:r>
              <a:rPr lang="en-US" sz="1600" dirty="0" smtClean="0">
                <a:solidFill>
                  <a:srgbClr val="000000"/>
                </a:solidFill>
              </a:rPr>
              <a:t>Wrap bold tags around the </a:t>
            </a:r>
            <a:r>
              <a:rPr lang="en-US" sz="1600" dirty="0" smtClean="0">
                <a:solidFill>
                  <a:srgbClr val="000000"/>
                </a:solidFill>
              </a:rPr>
              <a:t>selected text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  <a:r>
              <a:rPr lang="en-US" sz="1600" dirty="0" smtClean="0">
                <a:solidFill>
                  <a:srgbClr val="000096"/>
                </a:solidFill>
              </a:rPr>
              <a:t>&lt;/AnnotatorDescriptionText&gt;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96"/>
                </a:solidFill>
              </a:rPr>
              <a:t>&lt;</a:t>
            </a:r>
            <a:r>
              <a:rPr lang="en-US" sz="1600" dirty="0" smtClean="0">
                <a:solidFill>
                  <a:srgbClr val="000096"/>
                </a:solidFill>
              </a:rPr>
              <a:t>AnnotatorPossibleParentElementNames&gt;</a:t>
            </a:r>
            <a:r>
              <a:rPr lang="en-US" sz="1600" dirty="0" smtClean="0">
                <a:solidFill>
                  <a:srgbClr val="000000"/>
                </a:solidFill>
              </a:rPr>
              <a:t>teiHeader p div</a:t>
            </a:r>
            <a:r>
              <a:rPr lang="en-US" sz="1600" dirty="0" smtClean="0">
                <a:solidFill>
                  <a:srgbClr val="000096"/>
                </a:solidFill>
              </a:rPr>
              <a:t>&lt;/AnnotatorPossibleParentElementNames&gt;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96"/>
                </a:solidFill>
              </a:rPr>
              <a:t>&lt;</a:t>
            </a:r>
            <a:r>
              <a:rPr lang="en-US" sz="1600" dirty="0" smtClean="0">
                <a:solidFill>
                  <a:srgbClr val="000096"/>
                </a:solidFill>
              </a:rPr>
              <a:t>AnnotatorPossiblePrecedingSiblingElementNames/&gt;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96"/>
                </a:solidFill>
              </a:rPr>
              <a:t>&lt;</a:t>
            </a:r>
            <a:r>
              <a:rPr lang="en-US" sz="1600" dirty="0" smtClean="0">
                <a:solidFill>
                  <a:srgbClr val="000096"/>
                </a:solidFill>
              </a:rPr>
              <a:t>AnnotatorIconName&gt;</a:t>
            </a:r>
            <a:r>
              <a:rPr lang="en-US" sz="1600" dirty="0" smtClean="0">
                <a:solidFill>
                  <a:srgbClr val="000000"/>
                </a:solidFill>
              </a:rPr>
              <a:t>bold.gif</a:t>
            </a:r>
            <a:r>
              <a:rPr lang="en-US" sz="1600" dirty="0" smtClean="0">
                <a:solidFill>
                  <a:srgbClr val="000096"/>
                </a:solidFill>
              </a:rPr>
              <a:t>&lt;/AnnotatorIconName&gt;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96"/>
                </a:solidFill>
              </a:rPr>
              <a:t>&lt;</a:t>
            </a:r>
            <a:r>
              <a:rPr lang="en-US" sz="1600" dirty="0" smtClean="0">
                <a:solidFill>
                  <a:srgbClr val="000096"/>
                </a:solidFill>
              </a:rPr>
              <a:t>AnnotatorAttribute</a:t>
            </a:r>
            <a:r>
              <a:rPr lang="en-US" sz="1600" dirty="0" smtClean="0">
                <a:solidFill>
                  <a:srgbClr val="F5844C"/>
                </a:solidFill>
              </a:rPr>
              <a:t> name</a:t>
            </a:r>
            <a:r>
              <a:rPr lang="en-US" sz="1600" dirty="0" smtClean="0">
                <a:solidFill>
                  <a:srgbClr val="FF8040"/>
                </a:solidFill>
              </a:rPr>
              <a:t>=</a:t>
            </a:r>
            <a:r>
              <a:rPr lang="en-US" sz="1600" dirty="0" smtClean="0">
                <a:solidFill>
                  <a:srgbClr val="993300"/>
                </a:solidFill>
              </a:rPr>
              <a:t>"rend"</a:t>
            </a:r>
            <a:r>
              <a:rPr lang="en-US" sz="1600" dirty="0" smtClean="0">
                <a:solidFill>
                  <a:srgbClr val="F5844C"/>
                </a:solidFill>
              </a:rPr>
              <a:t> value</a:t>
            </a:r>
            <a:r>
              <a:rPr lang="en-US" sz="1600" dirty="0" smtClean="0">
                <a:solidFill>
                  <a:srgbClr val="FF8040"/>
                </a:solidFill>
              </a:rPr>
              <a:t>=</a:t>
            </a:r>
            <a:r>
              <a:rPr lang="en-US" sz="1600" dirty="0" smtClean="0">
                <a:solidFill>
                  <a:srgbClr val="993300"/>
                </a:solidFill>
              </a:rPr>
              <a:t>"strong</a:t>
            </a:r>
            <a:r>
              <a:rPr lang="en-US" sz="1600" dirty="0" smtClean="0">
                <a:solidFill>
                  <a:srgbClr val="993300"/>
                </a:solidFill>
              </a:rPr>
              <a:t>"</a:t>
            </a:r>
            <a:r>
              <a:rPr lang="en-US" sz="1600" dirty="0" smtClean="0">
                <a:solidFill>
                  <a:srgbClr val="000096"/>
                </a:solidFill>
              </a:rPr>
              <a:t>/&gt;</a:t>
            </a:r>
            <a:endParaRPr lang="en-US" sz="16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96"/>
                </a:solidFill>
              </a:rPr>
              <a:t>&lt;/</a:t>
            </a:r>
            <a:r>
              <a:rPr lang="en-US" sz="1600" dirty="0" smtClean="0">
                <a:solidFill>
                  <a:srgbClr val="000096"/>
                </a:solidFill>
              </a:rPr>
              <a:t>Annotator&gt;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44196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word that will be highlighted in bold.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41960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Before: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51816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</a:t>
            </a:r>
            <a:r>
              <a:rPr lang="en-US" dirty="0" smtClean="0">
                <a:solidFill>
                  <a:schemeClr val="accent1"/>
                </a:solidFill>
              </a:rPr>
              <a:t>&lt;hi rend="strong"&gt;</a:t>
            </a:r>
            <a:r>
              <a:rPr lang="en-US" dirty="0" smtClean="0"/>
              <a:t>word</a:t>
            </a:r>
            <a:r>
              <a:rPr lang="en-US" dirty="0" smtClean="0">
                <a:solidFill>
                  <a:schemeClr val="accent1"/>
                </a:solidFill>
              </a:rPr>
              <a:t>&lt;hi&gt; </a:t>
            </a:r>
            <a:r>
              <a:rPr lang="en-US" dirty="0" smtClean="0"/>
              <a:t>that will be highlighted in bold.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5181600"/>
            <a:ext cx="72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After: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2286000" y="3962400"/>
            <a:ext cx="2286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238500" y="4000500"/>
            <a:ext cx="2286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638300" y="3314700"/>
            <a:ext cx="3505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5257800" y="25146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00600" y="3200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Rules to enable buttons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</a:t>
            </a:r>
            <a:r>
              <a:rPr lang="en-US" b="1" dirty="0" smtClean="0"/>
              <a:t>web-based</a:t>
            </a:r>
            <a:r>
              <a:rPr lang="en-US" dirty="0" smtClean="0"/>
              <a:t> tool for adding and editing TEI annotations from TEI text stored in an XML database (eXist)</a:t>
            </a:r>
          </a:p>
          <a:p>
            <a:r>
              <a:rPr lang="en-US" dirty="0" smtClean="0"/>
              <a:t>Leverage an </a:t>
            </a:r>
            <a:r>
              <a:rPr lang="en-US" b="1" dirty="0" smtClean="0"/>
              <a:t>existing</a:t>
            </a:r>
            <a:r>
              <a:rPr lang="en-US" dirty="0" smtClean="0"/>
              <a:t> frameworks of web-based rich-text editors (XForms, XSLTForms, eXSLTForms, and CKEditor)</a:t>
            </a:r>
          </a:p>
          <a:p>
            <a:r>
              <a:rPr lang="en-US" dirty="0" smtClean="0"/>
              <a:t>Make it easy for </a:t>
            </a:r>
            <a:r>
              <a:rPr lang="en-US" b="1" dirty="0" smtClean="0"/>
              <a:t>non-programmers</a:t>
            </a:r>
            <a:r>
              <a:rPr lang="en-US" dirty="0" smtClean="0"/>
              <a:t> to configure and customize</a:t>
            </a:r>
          </a:p>
          <a:p>
            <a:r>
              <a:rPr lang="en-US" dirty="0" smtClean="0"/>
              <a:t>Create a proof of concept with 20 sample annotators for the most common TEI </a:t>
            </a:r>
            <a:r>
              <a:rPr lang="en-US" dirty="0" smtClean="0"/>
              <a:t>elements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Annotators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7894049" cy="5761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73130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Annotator HTML Viewer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38200"/>
            <a:ext cx="7207408" cy="56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Annotator Edit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7370763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43600" y="2895600"/>
            <a:ext cx="243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All options displayed for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emo purposes only.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Annotator Panels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6934200" cy="38862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96"/>
                </a:solidFill>
              </a:rPr>
              <a:t>&lt;AnnotatorPanel&gt;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   </a:t>
            </a:r>
            <a:r>
              <a:rPr lang="en-US" dirty="0" smtClean="0">
                <a:solidFill>
                  <a:srgbClr val="000096"/>
                </a:solidFill>
              </a:rPr>
              <a:t>&lt;AnnotatorPanelMinWidth&gt;</a:t>
            </a:r>
            <a:r>
              <a:rPr lang="en-US" dirty="0" smtClean="0">
                <a:solidFill>
                  <a:srgbClr val="000000"/>
                </a:solidFill>
              </a:rPr>
              <a:t>400</a:t>
            </a:r>
            <a:r>
              <a:rPr lang="en-US" dirty="0" smtClean="0">
                <a:solidFill>
                  <a:srgbClr val="000096"/>
                </a:solidFill>
              </a:rPr>
              <a:t>&lt;/AnnotatorPanelMinWidth&gt;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   </a:t>
            </a:r>
            <a:r>
              <a:rPr lang="en-US" dirty="0" smtClean="0">
                <a:solidFill>
                  <a:srgbClr val="000096"/>
                </a:solidFill>
              </a:rPr>
              <a:t>&lt;AnnotatorPanelMinHeight&gt;</a:t>
            </a:r>
            <a:r>
              <a:rPr lang="en-US" dirty="0" smtClean="0">
                <a:solidFill>
                  <a:srgbClr val="000000"/>
                </a:solidFill>
              </a:rPr>
              <a:t>200</a:t>
            </a:r>
            <a:r>
              <a:rPr lang="en-US" dirty="0" smtClean="0">
                <a:solidFill>
                  <a:srgbClr val="000096"/>
                </a:solidFill>
              </a:rPr>
              <a:t>&lt;/AnnotatorPanelMinHeight&gt;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   </a:t>
            </a:r>
            <a:r>
              <a:rPr lang="en-US" dirty="0" smtClean="0">
                <a:solidFill>
                  <a:srgbClr val="000096"/>
                </a:solidFill>
              </a:rPr>
              <a:t>&lt;AnnotatorPanelTab</a:t>
            </a:r>
            <a:r>
              <a:rPr lang="en-US" dirty="0" smtClean="0">
                <a:solidFill>
                  <a:srgbClr val="F5844C"/>
                </a:solidFill>
              </a:rPr>
              <a:t> id</a:t>
            </a:r>
            <a:r>
              <a:rPr lang="en-US" dirty="0" smtClean="0">
                <a:solidFill>
                  <a:srgbClr val="FF8040"/>
                </a:solidFill>
              </a:rPr>
              <a:t>=</a:t>
            </a:r>
            <a:r>
              <a:rPr lang="en-US" dirty="0" smtClean="0">
                <a:solidFill>
                  <a:srgbClr val="993300"/>
                </a:solidFill>
              </a:rPr>
              <a:t>"teiannHyperlinkBtnTab1"</a:t>
            </a:r>
            <a:r>
              <a:rPr lang="en-US" dirty="0" smtClean="0">
                <a:solidFill>
                  <a:srgbClr val="000096"/>
                </a:solidFill>
              </a:rPr>
              <a:t>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       </a:t>
            </a:r>
            <a:r>
              <a:rPr lang="en-US" dirty="0" smtClean="0">
                <a:solidFill>
                  <a:srgbClr val="000096"/>
                </a:solidFill>
              </a:rPr>
              <a:t>&lt;AnnotatorPanelField</a:t>
            </a:r>
            <a:r>
              <a:rPr lang="en-US" dirty="0" smtClean="0">
                <a:solidFill>
                  <a:srgbClr val="F5844C"/>
                </a:solidFill>
              </a:rPr>
              <a:t> id</a:t>
            </a:r>
            <a:r>
              <a:rPr lang="en-US" dirty="0" smtClean="0">
                <a:solidFill>
                  <a:srgbClr val="FF8040"/>
                </a:solidFill>
              </a:rPr>
              <a:t>=</a:t>
            </a:r>
            <a:r>
              <a:rPr lang="en-US" dirty="0" smtClean="0">
                <a:solidFill>
                  <a:srgbClr val="993300"/>
                </a:solidFill>
              </a:rPr>
              <a:t>"teiannHyperlinkTarget"</a:t>
            </a:r>
            <a:r>
              <a:rPr lang="en-US" dirty="0" smtClean="0">
                <a:solidFill>
                  <a:srgbClr val="000096"/>
                </a:solidFill>
              </a:rPr>
              <a:t>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           </a:t>
            </a:r>
            <a:r>
              <a:rPr lang="en-US" dirty="0" smtClean="0">
                <a:solidFill>
                  <a:srgbClr val="000096"/>
                </a:solidFill>
              </a:rPr>
              <a:t>&lt;AnnotatorPanelFieldRef&gt;</a:t>
            </a:r>
            <a:r>
              <a:rPr lang="en-US" dirty="0" smtClean="0">
                <a:solidFill>
                  <a:srgbClr val="000000"/>
                </a:solidFill>
              </a:rPr>
              <a:t>@target</a:t>
            </a:r>
            <a:r>
              <a:rPr lang="en-US" dirty="0" smtClean="0">
                <a:solidFill>
                  <a:srgbClr val="000096"/>
                </a:solidFill>
              </a:rPr>
              <a:t>&lt;/AnnotatorPanelFieldRef&gt;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           </a:t>
            </a:r>
            <a:r>
              <a:rPr lang="en-US" dirty="0" smtClean="0">
                <a:solidFill>
                  <a:srgbClr val="000096"/>
                </a:solidFill>
              </a:rPr>
              <a:t>&lt;AnnotatorPanelFieldValidationRegex/&gt;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       </a:t>
            </a:r>
            <a:r>
              <a:rPr lang="en-US" dirty="0" smtClean="0">
                <a:solidFill>
                  <a:srgbClr val="000096"/>
                </a:solidFill>
              </a:rPr>
              <a:t>&lt;/AnnotatorPanelField&gt;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96"/>
                </a:solidFill>
              </a:rPr>
              <a:t>&lt;</a:t>
            </a:r>
            <a:r>
              <a:rPr lang="en-US" dirty="0" smtClean="0">
                <a:solidFill>
                  <a:srgbClr val="000096"/>
                </a:solidFill>
              </a:rPr>
              <a:t>AnnotatorPanelTabHtmlContent&gt;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969600"/>
                </a:solidFill>
              </a:rPr>
              <a:t>&amp;</a:t>
            </a:r>
            <a:r>
              <a:rPr lang="en-US" dirty="0" err="1" smtClean="0">
                <a:solidFill>
                  <a:srgbClr val="969600"/>
                </a:solidFill>
              </a:rPr>
              <a:t>lt;</a:t>
            </a:r>
            <a:r>
              <a:rPr lang="en-US" dirty="0" err="1" smtClean="0">
                <a:solidFill>
                  <a:srgbClr val="000000"/>
                </a:solidFill>
              </a:rPr>
              <a:t>style</a:t>
            </a:r>
            <a:r>
              <a:rPr lang="en-US" dirty="0" smtClean="0">
                <a:solidFill>
                  <a:srgbClr val="000000"/>
                </a:solidFill>
              </a:rPr>
              <a:t> type="text/</a:t>
            </a:r>
            <a:r>
              <a:rPr lang="en-US" dirty="0" err="1" smtClean="0">
                <a:solidFill>
                  <a:srgbClr val="000000"/>
                </a:solidFill>
              </a:rPr>
              <a:t>css</a:t>
            </a:r>
            <a:r>
              <a:rPr lang="en-US" dirty="0" smtClean="0">
                <a:solidFill>
                  <a:srgbClr val="000000"/>
                </a:solidFill>
              </a:rPr>
              <a:t>"</a:t>
            </a:r>
            <a:r>
              <a:rPr lang="en-US" dirty="0" smtClean="0">
                <a:solidFill>
                  <a:srgbClr val="969600"/>
                </a:solidFill>
              </a:rPr>
              <a:t>&amp;</a:t>
            </a:r>
            <a:r>
              <a:rPr lang="en-US" dirty="0" err="1" smtClean="0">
                <a:solidFill>
                  <a:srgbClr val="969600"/>
                </a:solidFill>
              </a:rPr>
              <a:t>gt</a:t>
            </a:r>
            <a:r>
              <a:rPr lang="en-US" dirty="0" smtClean="0">
                <a:solidFill>
                  <a:srgbClr val="9696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#teiannHyperlinkBtnDiv {width:100%;height:200px;}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#teiannHyperlinkBtnDiv label {float:left;font-weight:bold;width:25%;}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#teiannHyperlinkTarget {float:left;border:1px solid #a0a0a0;width:50%;background-color: white;margin-left:50px;}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969600"/>
                </a:solidFill>
              </a:rPr>
              <a:t>&amp;</a:t>
            </a:r>
            <a:r>
              <a:rPr lang="en-US" dirty="0" err="1" smtClean="0">
                <a:solidFill>
                  <a:srgbClr val="969600"/>
                </a:solidFill>
              </a:rPr>
              <a:t>lt</a:t>
            </a:r>
            <a:r>
              <a:rPr lang="en-US" dirty="0" smtClean="0">
                <a:solidFill>
                  <a:srgbClr val="9696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style</a:t>
            </a:r>
            <a:r>
              <a:rPr lang="en-US" dirty="0" err="1" smtClean="0">
                <a:solidFill>
                  <a:srgbClr val="969600"/>
                </a:solidFill>
              </a:rPr>
              <a:t>&amp;gt</a:t>
            </a:r>
            <a:r>
              <a:rPr lang="en-US" dirty="0" smtClean="0">
                <a:solidFill>
                  <a:srgbClr val="9696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969600"/>
                </a:solidFill>
              </a:rPr>
              <a:t>&amp;</a:t>
            </a:r>
            <a:r>
              <a:rPr lang="en-US" dirty="0" err="1" smtClean="0">
                <a:solidFill>
                  <a:srgbClr val="969600"/>
                </a:solidFill>
              </a:rPr>
              <a:t>lt;</a:t>
            </a:r>
            <a:r>
              <a:rPr lang="en-US" dirty="0" err="1" smtClean="0">
                <a:solidFill>
                  <a:srgbClr val="000000"/>
                </a:solidFill>
              </a:rPr>
              <a:t>div</a:t>
            </a:r>
            <a:r>
              <a:rPr lang="en-US" dirty="0" smtClean="0">
                <a:solidFill>
                  <a:srgbClr val="000000"/>
                </a:solidFill>
              </a:rPr>
              <a:t> id="teiannHyperlinkBtnDiv"</a:t>
            </a:r>
            <a:r>
              <a:rPr lang="en-US" dirty="0" smtClean="0">
                <a:solidFill>
                  <a:srgbClr val="969600"/>
                </a:solidFill>
              </a:rPr>
              <a:t>&amp;</a:t>
            </a:r>
            <a:r>
              <a:rPr lang="en-US" dirty="0" err="1" smtClean="0">
                <a:solidFill>
                  <a:srgbClr val="969600"/>
                </a:solidFill>
              </a:rPr>
              <a:t>gt</a:t>
            </a:r>
            <a:r>
              <a:rPr lang="en-US" dirty="0" smtClean="0">
                <a:solidFill>
                  <a:srgbClr val="9696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969600"/>
                </a:solidFill>
              </a:rPr>
              <a:t>&amp;</a:t>
            </a:r>
            <a:r>
              <a:rPr lang="en-US" dirty="0" err="1" smtClean="0">
                <a:solidFill>
                  <a:srgbClr val="969600"/>
                </a:solidFill>
              </a:rPr>
              <a:t>lt;</a:t>
            </a:r>
            <a:r>
              <a:rPr lang="en-US" dirty="0" err="1" smtClean="0">
                <a:solidFill>
                  <a:srgbClr val="000000"/>
                </a:solidFill>
              </a:rPr>
              <a:t>label</a:t>
            </a:r>
            <a:r>
              <a:rPr lang="en-US" dirty="0" smtClean="0">
                <a:solidFill>
                  <a:srgbClr val="000000"/>
                </a:solidFill>
              </a:rPr>
              <a:t> for="teiannHyperlinkTarget" id="</a:t>
            </a:r>
            <a:r>
              <a:rPr lang="en-US" dirty="0" err="1" smtClean="0">
                <a:solidFill>
                  <a:srgbClr val="000000"/>
                </a:solidFill>
              </a:rPr>
              <a:t>teiannHyperlinkTargetLabel</a:t>
            </a:r>
            <a:r>
              <a:rPr lang="en-US" dirty="0" smtClean="0">
                <a:solidFill>
                  <a:srgbClr val="000000"/>
                </a:solidFill>
              </a:rPr>
              <a:t>"</a:t>
            </a:r>
            <a:r>
              <a:rPr lang="en-US" dirty="0" smtClean="0">
                <a:solidFill>
                  <a:srgbClr val="969600"/>
                </a:solidFill>
              </a:rPr>
              <a:t>&amp;</a:t>
            </a:r>
            <a:r>
              <a:rPr lang="en-US" dirty="0" err="1" smtClean="0">
                <a:solidFill>
                  <a:srgbClr val="969600"/>
                </a:solidFill>
              </a:rPr>
              <a:t>gt</a:t>
            </a:r>
            <a:r>
              <a:rPr lang="en-US" dirty="0" smtClean="0">
                <a:solidFill>
                  <a:srgbClr val="969600"/>
                </a:solidFill>
              </a:rPr>
              <a:t>;&amp;</a:t>
            </a:r>
            <a:r>
              <a:rPr lang="en-US" dirty="0" err="1" smtClean="0">
                <a:solidFill>
                  <a:srgbClr val="969600"/>
                </a:solidFill>
              </a:rPr>
              <a:t>lt</a:t>
            </a:r>
            <a:r>
              <a:rPr lang="en-US" dirty="0" smtClean="0">
                <a:solidFill>
                  <a:srgbClr val="9696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label</a:t>
            </a:r>
            <a:r>
              <a:rPr lang="en-US" dirty="0" err="1" smtClean="0">
                <a:solidFill>
                  <a:srgbClr val="969600"/>
                </a:solidFill>
              </a:rPr>
              <a:t>&amp;gt</a:t>
            </a:r>
            <a:r>
              <a:rPr lang="en-US" dirty="0" smtClean="0">
                <a:solidFill>
                  <a:srgbClr val="9696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969600"/>
                </a:solidFill>
              </a:rPr>
              <a:t>&amp;</a:t>
            </a:r>
            <a:r>
              <a:rPr lang="en-US" dirty="0" err="1" smtClean="0">
                <a:solidFill>
                  <a:srgbClr val="969600"/>
                </a:solidFill>
              </a:rPr>
              <a:t>lt;</a:t>
            </a:r>
            <a:r>
              <a:rPr lang="en-US" dirty="0" err="1" smtClean="0">
                <a:solidFill>
                  <a:srgbClr val="000000"/>
                </a:solidFill>
              </a:rPr>
              <a:t>input</a:t>
            </a:r>
            <a:r>
              <a:rPr lang="en-US" dirty="0" smtClean="0">
                <a:solidFill>
                  <a:srgbClr val="000000"/>
                </a:solidFill>
              </a:rPr>
              <a:t> id="teiannHyperlinkTarget" type="text"/</a:t>
            </a:r>
            <a:r>
              <a:rPr lang="en-US" dirty="0" smtClean="0">
                <a:solidFill>
                  <a:srgbClr val="969600"/>
                </a:solidFill>
              </a:rPr>
              <a:t>&amp;</a:t>
            </a:r>
            <a:r>
              <a:rPr lang="en-US" dirty="0" err="1" smtClean="0">
                <a:solidFill>
                  <a:srgbClr val="969600"/>
                </a:solidFill>
              </a:rPr>
              <a:t>gt</a:t>
            </a:r>
            <a:r>
              <a:rPr lang="en-US" dirty="0" smtClean="0">
                <a:solidFill>
                  <a:srgbClr val="9696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969600"/>
                </a:solidFill>
              </a:rPr>
              <a:t>&amp;</a:t>
            </a:r>
            <a:r>
              <a:rPr lang="en-US" dirty="0" err="1" smtClean="0">
                <a:solidFill>
                  <a:srgbClr val="969600"/>
                </a:solidFill>
              </a:rPr>
              <a:t>lt</a:t>
            </a:r>
            <a:r>
              <a:rPr lang="en-US" dirty="0" smtClean="0">
                <a:solidFill>
                  <a:srgbClr val="9696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div</a:t>
            </a:r>
            <a:r>
              <a:rPr lang="en-US" dirty="0" err="1" smtClean="0">
                <a:solidFill>
                  <a:srgbClr val="969600"/>
                </a:solidFill>
              </a:rPr>
              <a:t>&amp;gt</a:t>
            </a:r>
            <a:r>
              <a:rPr lang="en-US" dirty="0" smtClean="0">
                <a:solidFill>
                  <a:srgbClr val="9696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96"/>
                </a:solidFill>
              </a:rPr>
              <a:t>&lt;/AnnotatorPanelTabHtmlContent&gt;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   </a:t>
            </a:r>
            <a:r>
              <a:rPr lang="en-US" dirty="0" smtClean="0">
                <a:solidFill>
                  <a:srgbClr val="000096"/>
                </a:solidFill>
              </a:rPr>
              <a:t>&lt;/AnnotatorPanelTab</a:t>
            </a:r>
            <a:r>
              <a:rPr lang="en-US" dirty="0" smtClean="0">
                <a:solidFill>
                  <a:srgbClr val="000096"/>
                </a:solidFill>
              </a:rPr>
              <a:t>&gt;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96"/>
                </a:solidFill>
              </a:rPr>
              <a:t>&lt;/</a:t>
            </a:r>
            <a:r>
              <a:rPr lang="en-US" dirty="0" smtClean="0">
                <a:solidFill>
                  <a:srgbClr val="000096"/>
                </a:solidFill>
              </a:rPr>
              <a:t>AnnotatorPanel</a:t>
            </a:r>
            <a:r>
              <a:rPr lang="en-US" dirty="0" smtClean="0">
                <a:solidFill>
                  <a:srgbClr val="000096"/>
                </a:solidFill>
              </a:rPr>
              <a:t>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0292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also specify how the dialog panels will work.  Note that the config file currently stores the HTML content in "escaped" format.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010400" y="2438400"/>
            <a:ext cx="5334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7010400" y="3276600"/>
            <a:ext cx="5334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0" y="24384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 CSS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2766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 Labels and Inputs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Date Selector 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The CSS section determines positioning, fonts, colors etc</a:t>
            </a:r>
          </a:p>
          <a:p>
            <a:r>
              <a:rPr lang="en-US" dirty="0" smtClean="0"/>
              <a:t>The form part determines the input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40862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Dialog Panel could have multiple tabs and each tab could have many fields</a:t>
            </a:r>
          </a:p>
          <a:p>
            <a:r>
              <a:rPr lang="en-US" dirty="0" smtClean="0"/>
              <a:t>The Edit form currently only supports 1 to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 Narrow" pitchFamily="34" charset="0"/>
              </a:rPr>
              <a:t>Config</a:t>
            </a:r>
          </a:p>
          <a:p>
            <a:pPr algn="ctr"/>
            <a:r>
              <a:rPr lang="en-US" sz="2400" b="1" dirty="0" smtClean="0">
                <a:latin typeface="Arial Narrow" pitchFamily="34" charset="0"/>
              </a:rPr>
              <a:t>File</a:t>
            </a:r>
            <a:endParaRPr lang="en-US" sz="2400" b="1" dirty="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5240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 Narrow" pitchFamily="34" charset="0"/>
              </a:rPr>
              <a:t>TEI</a:t>
            </a:r>
            <a:br>
              <a:rPr lang="en-US" sz="2400" b="1" dirty="0" smtClean="0">
                <a:latin typeface="Arial Narrow" pitchFamily="34" charset="0"/>
              </a:rPr>
            </a:br>
            <a:r>
              <a:rPr lang="en-US" sz="2400" b="1" dirty="0" smtClean="0">
                <a:latin typeface="Arial Narrow" pitchFamily="34" charset="0"/>
              </a:rPr>
              <a:t>Annotators</a:t>
            </a:r>
            <a:endParaRPr lang="en-US" sz="2400" b="1" dirty="0">
              <a:latin typeface="Arial Narrow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15240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 Narrow" pitchFamily="34" charset="0"/>
              </a:rPr>
              <a:t>Dialog</a:t>
            </a:r>
            <a:br>
              <a:rPr lang="en-US" sz="2400" b="1" dirty="0" smtClean="0">
                <a:latin typeface="Arial Narrow" pitchFamily="34" charset="0"/>
              </a:rPr>
            </a:br>
            <a:r>
              <a:rPr lang="en-US" sz="2400" b="1" dirty="0" smtClean="0">
                <a:latin typeface="Arial Narrow" pitchFamily="34" charset="0"/>
              </a:rPr>
              <a:t>Panel</a:t>
            </a:r>
            <a:endParaRPr lang="en-US" sz="2400" b="1" dirty="0"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31242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 Narrow" pitchFamily="34" charset="0"/>
              </a:rPr>
              <a:t>Tab</a:t>
            </a:r>
            <a:endParaRPr lang="en-US" sz="2400" b="1" dirty="0"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31242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 Narrow" pitchFamily="34" charset="0"/>
              </a:rPr>
              <a:t>Field</a:t>
            </a:r>
            <a:endParaRPr lang="en-US" sz="2400" b="1" dirty="0">
              <a:latin typeface="Arial Narrow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676400" y="1905000"/>
            <a:ext cx="609600" cy="304800"/>
            <a:chOff x="1676400" y="1828800"/>
            <a:chExt cx="609600" cy="3048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1981200" y="1828800"/>
              <a:ext cx="3048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81200" y="1981200"/>
              <a:ext cx="3048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676400" y="19812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981200" y="19812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886200" y="3505200"/>
            <a:ext cx="457200" cy="304800"/>
            <a:chOff x="1676400" y="1828800"/>
            <a:chExt cx="609600" cy="304800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1981200" y="1828800"/>
              <a:ext cx="3048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981200" y="1981200"/>
              <a:ext cx="3048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76400" y="19812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981200" y="19812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791200" y="3505200"/>
            <a:ext cx="609600" cy="304800"/>
            <a:chOff x="1676400" y="1828800"/>
            <a:chExt cx="609600" cy="304800"/>
          </a:xfrm>
        </p:grpSpPr>
        <p:cxnSp>
          <p:nvCxnSpPr>
            <p:cNvPr id="37" name="Straight Connector 36"/>
            <p:cNvCxnSpPr/>
            <p:nvPr/>
          </p:nvCxnSpPr>
          <p:spPr>
            <a:xfrm flipV="1">
              <a:off x="1981200" y="1828800"/>
              <a:ext cx="3048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981200" y="1981200"/>
              <a:ext cx="3048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676400" y="19812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981200" y="19812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Elbow Connector 41"/>
          <p:cNvCxnSpPr>
            <a:stCxn id="7" idx="3"/>
          </p:cNvCxnSpPr>
          <p:nvPr/>
        </p:nvCxnSpPr>
        <p:spPr>
          <a:xfrm flipH="1">
            <a:off x="3886200" y="2019300"/>
            <a:ext cx="1981200" cy="800100"/>
          </a:xfrm>
          <a:prstGeom prst="bentConnector3">
            <a:avLst>
              <a:gd name="adj1" fmla="val -1153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467100" y="32385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066800" y="3657600"/>
            <a:ext cx="457200" cy="304800"/>
            <a:chOff x="1676400" y="1828800"/>
            <a:chExt cx="609600" cy="304800"/>
          </a:xfrm>
        </p:grpSpPr>
        <p:cxnSp>
          <p:nvCxnSpPr>
            <p:cNvPr id="50" name="Straight Connector 49"/>
            <p:cNvCxnSpPr/>
            <p:nvPr/>
          </p:nvCxnSpPr>
          <p:spPr>
            <a:xfrm flipV="1">
              <a:off x="1981200" y="1828800"/>
              <a:ext cx="3048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981200" y="1981200"/>
              <a:ext cx="3048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676400" y="19812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981200" y="19812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762000" y="3276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to Many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3"/>
            <a:endCxn id="7" idx="1"/>
          </p:cNvCxnSpPr>
          <p:nvPr/>
        </p:nvCxnSpPr>
        <p:spPr>
          <a:xfrm>
            <a:off x="3810000" y="2019300"/>
            <a:ext cx="53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57600" y="1752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 to 1</a:t>
            </a:r>
            <a:endParaRPr lang="en-US" sz="1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Services 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Many TEI annotations allow you to put in identifiers to unique items in a reference database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persName</a:t>
            </a:r>
            <a:r>
              <a:rPr lang="en-US" dirty="0" smtClean="0"/>
              <a:t> </a:t>
            </a:r>
            <a:r>
              <a:rPr lang="en-US" dirty="0" err="1" smtClean="0"/>
              <a:t>corresp</a:t>
            </a:r>
            <a:r>
              <a:rPr lang="en-US" dirty="0" smtClean="0"/>
              <a:t>="NRM1"&gt;President Nixon&lt;/</a:t>
            </a:r>
            <a:r>
              <a:rPr lang="en-US" dirty="0" err="1" smtClean="0"/>
              <a:t>persName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&lt;term </a:t>
            </a:r>
            <a:r>
              <a:rPr lang="en-US" dirty="0" err="1" smtClean="0"/>
              <a:t>xml:id</a:t>
            </a:r>
            <a:r>
              <a:rPr lang="en-US" dirty="0" smtClean="0"/>
              <a:t>="ABC1"&gt;ABC&lt;/term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&lt;note </a:t>
            </a:r>
            <a:r>
              <a:rPr lang="en-US" dirty="0" err="1" smtClean="0"/>
              <a:t>xml:id</a:t>
            </a:r>
            <a:r>
              <a:rPr lang="en-US" dirty="0" smtClean="0"/>
              <a:t>="d3fn4" n="4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pb</a:t>
            </a:r>
            <a:r>
              <a:rPr lang="en-US" dirty="0" smtClean="0"/>
              <a:t> </a:t>
            </a:r>
            <a:r>
              <a:rPr lang="en-US" dirty="0" err="1" smtClean="0"/>
              <a:t>xml:id</a:t>
            </a:r>
            <a:r>
              <a:rPr lang="en-US" dirty="0" smtClean="0"/>
              <a:t>="</a:t>
            </a:r>
            <a:r>
              <a:rPr lang="en-US" dirty="0" err="1" smtClean="0"/>
              <a:t>pg_XXVI</a:t>
            </a:r>
            <a:r>
              <a:rPr lang="en-US" dirty="0" smtClean="0"/>
              <a:t>" n="XXVI</a:t>
            </a:r>
            <a:r>
              <a:rPr lang="en-US" dirty="0" smtClean="0"/>
              <a:t>" </a:t>
            </a:r>
            <a:r>
              <a:rPr lang="en-US" dirty="0" err="1" smtClean="0"/>
              <a:t>facs</a:t>
            </a:r>
            <a:r>
              <a:rPr lang="en-US" dirty="0" smtClean="0"/>
              <a:t>="page-134.jpg" /&gt;</a:t>
            </a:r>
          </a:p>
          <a:p>
            <a:pPr lvl="1"/>
            <a:r>
              <a:rPr lang="en-US" dirty="0" smtClean="0"/>
              <a:t>&lt;div type="section" </a:t>
            </a:r>
            <a:r>
              <a:rPr lang="en-US" dirty="0" err="1" smtClean="0"/>
              <a:t>xml:id</a:t>
            </a:r>
            <a:r>
              <a:rPr lang="en-US" dirty="0" smtClean="0"/>
              <a:t>="preface"&gt;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ID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/>
              <a:t>Each Annotator has an element to use to store a REST interface for a service.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76962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6"/>
                </a:solidFill>
              </a:rPr>
              <a:t>&lt;</a:t>
            </a:r>
            <a:r>
              <a:rPr lang="en-US" dirty="0" err="1" smtClean="0">
                <a:solidFill>
                  <a:srgbClr val="000096"/>
                </a:solidFill>
              </a:rPr>
              <a:t>AnnotatorIDServiceURI</a:t>
            </a:r>
            <a:r>
              <a:rPr lang="en-US" dirty="0" smtClean="0">
                <a:solidFill>
                  <a:srgbClr val="000096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smtClean="0">
                <a:solidFill>
                  <a:srgbClr val="000000"/>
                </a:solidFill>
              </a:rPr>
              <a:t>rest/db/</a:t>
            </a:r>
            <a:r>
              <a:rPr lang="en-US" dirty="0" err="1" smtClean="0">
                <a:solidFill>
                  <a:srgbClr val="000000"/>
                </a:solidFill>
              </a:rPr>
              <a:t>dma</a:t>
            </a:r>
            <a:r>
              <a:rPr lang="en-US" dirty="0" smtClean="0">
                <a:solidFill>
                  <a:srgbClr val="000000"/>
                </a:solidFill>
              </a:rPr>
              <a:t>/apps/</a:t>
            </a:r>
            <a:r>
              <a:rPr lang="en-US" dirty="0" err="1" smtClean="0">
                <a:solidFill>
                  <a:srgbClr val="000000"/>
                </a:solidFill>
              </a:rPr>
              <a:t>tei</a:t>
            </a:r>
            <a:r>
              <a:rPr lang="en-US" dirty="0" smtClean="0">
                <a:solidFill>
                  <a:srgbClr val="000000"/>
                </a:solidFill>
              </a:rPr>
              <a:t>-annotator/services/suggest-</a:t>
            </a:r>
            <a:r>
              <a:rPr lang="en-US" dirty="0" err="1" smtClean="0">
                <a:solidFill>
                  <a:srgbClr val="000000"/>
                </a:solidFill>
              </a:rPr>
              <a:t>person.xq?prefix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</a:p>
          <a:p>
            <a:r>
              <a:rPr lang="en-US" dirty="0" smtClean="0">
                <a:solidFill>
                  <a:srgbClr val="000096"/>
                </a:solidFill>
              </a:rPr>
              <a:t>&lt;/</a:t>
            </a:r>
            <a:r>
              <a:rPr lang="en-US" dirty="0" err="1" smtClean="0">
                <a:solidFill>
                  <a:srgbClr val="000096"/>
                </a:solidFill>
              </a:rPr>
              <a:t>AnnotatorIDServiceURI</a:t>
            </a:r>
            <a:r>
              <a:rPr lang="en-US" dirty="0" smtClean="0">
                <a:solidFill>
                  <a:srgbClr val="000096"/>
                </a:solidFill>
              </a:rPr>
              <a:t>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8100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service must return XML </a:t>
            </a:r>
            <a:r>
              <a:rPr lang="en-US" sz="3200" dirty="0" smtClean="0"/>
              <a:t>using standard XForms item label/item pairs.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029200"/>
            <a:ext cx="7696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6"/>
                </a:solidFill>
              </a:rPr>
              <a:t>&lt;item&gt;</a:t>
            </a:r>
          </a:p>
          <a:p>
            <a:r>
              <a:rPr lang="en-US" dirty="0" smtClean="0">
                <a:solidFill>
                  <a:srgbClr val="000096"/>
                </a:solidFill>
              </a:rPr>
              <a:t> </a:t>
            </a:r>
            <a:r>
              <a:rPr lang="en-US" dirty="0" smtClean="0">
                <a:solidFill>
                  <a:srgbClr val="000096"/>
                </a:solidFill>
              </a:rPr>
              <a:t>   &lt;label&gt;</a:t>
            </a:r>
            <a:r>
              <a:rPr lang="en-US" dirty="0" smtClean="0"/>
              <a:t>Display this Label</a:t>
            </a:r>
            <a:r>
              <a:rPr lang="en-US" dirty="0" smtClean="0">
                <a:solidFill>
                  <a:srgbClr val="000096"/>
                </a:solidFill>
              </a:rPr>
              <a:t>&lt;/label&gt;</a:t>
            </a:r>
            <a:endParaRPr lang="en-US" dirty="0" smtClean="0"/>
          </a:p>
          <a:p>
            <a:r>
              <a:rPr lang="en-US" dirty="0" smtClean="0">
                <a:solidFill>
                  <a:srgbClr val="000096"/>
                </a:solidFill>
              </a:rPr>
              <a:t>    &lt;value&gt;</a:t>
            </a:r>
            <a:r>
              <a:rPr lang="en-US" dirty="0" smtClean="0"/>
              <a:t>insert-this-value</a:t>
            </a:r>
            <a:r>
              <a:rPr lang="en-US" dirty="0" smtClean="0">
                <a:solidFill>
                  <a:srgbClr val="000096"/>
                </a:solidFill>
              </a:rPr>
              <a:t>&lt;/value&gt;</a:t>
            </a:r>
          </a:p>
          <a:p>
            <a:r>
              <a:rPr lang="en-US" dirty="0" smtClean="0">
                <a:solidFill>
                  <a:srgbClr val="000096"/>
                </a:solidFill>
              </a:rPr>
              <a:t>&lt;/ </a:t>
            </a:r>
            <a:r>
              <a:rPr lang="en-US" dirty="0" smtClean="0">
                <a:solidFill>
                  <a:srgbClr val="000096"/>
                </a:solidFill>
              </a:rPr>
              <a:t>item </a:t>
            </a:r>
            <a:r>
              <a:rPr lang="en-US" dirty="0" smtClean="0">
                <a:solidFill>
                  <a:srgbClr val="000096"/>
                </a:solidFill>
              </a:rPr>
              <a:t>&gt;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ID Service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20000" cy="5181600"/>
          </a:xfr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0096"/>
                </a:solidFill>
              </a:rPr>
              <a:t>&lt;results&gt;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</a:t>
            </a:r>
            <a:r>
              <a:rPr lang="en-US" sz="1600" dirty="0" smtClean="0">
                <a:solidFill>
                  <a:srgbClr val="000096"/>
                </a:solidFill>
              </a:rPr>
              <a:t>&lt;entity&gt;</a:t>
            </a:r>
            <a:r>
              <a:rPr lang="en-US" sz="1600" dirty="0" smtClean="0">
                <a:solidFill>
                  <a:srgbClr val="000000"/>
                </a:solidFill>
              </a:rPr>
              <a:t>person</a:t>
            </a:r>
            <a:r>
              <a:rPr lang="en-US" sz="1600" dirty="0" smtClean="0">
                <a:solidFill>
                  <a:srgbClr val="000096"/>
                </a:solidFill>
              </a:rPr>
              <a:t>&lt;/entity&gt;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</a:t>
            </a:r>
            <a:r>
              <a:rPr lang="en-US" sz="1600" dirty="0" smtClean="0">
                <a:solidFill>
                  <a:srgbClr val="000096"/>
                </a:solidFill>
              </a:rPr>
              <a:t>&lt;description&gt;</a:t>
            </a:r>
            <a:r>
              <a:rPr lang="en-US" sz="1600" dirty="0" smtClean="0">
                <a:solidFill>
                  <a:srgbClr val="000000"/>
                </a:solidFill>
              </a:rPr>
              <a:t>Case </a:t>
            </a:r>
            <a:r>
              <a:rPr lang="en-US" sz="1600" dirty="0" smtClean="0">
                <a:solidFill>
                  <a:srgbClr val="000000"/>
                </a:solidFill>
              </a:rPr>
              <a:t>insensitive </a:t>
            </a:r>
            <a:r>
              <a:rPr lang="en-US" sz="1600" dirty="0" smtClean="0">
                <a:solidFill>
                  <a:srgbClr val="000000"/>
                </a:solidFill>
              </a:rPr>
              <a:t>last name starts with query.</a:t>
            </a:r>
            <a:r>
              <a:rPr lang="en-US" sz="1600" dirty="0" smtClean="0">
                <a:solidFill>
                  <a:srgbClr val="000096"/>
                </a:solidFill>
              </a:rPr>
              <a:t>&lt;/description&gt;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</a:t>
            </a:r>
            <a:r>
              <a:rPr lang="en-US" sz="1600" dirty="0" smtClean="0">
                <a:solidFill>
                  <a:srgbClr val="000096"/>
                </a:solidFill>
              </a:rPr>
              <a:t>&lt;duration&gt;</a:t>
            </a:r>
            <a:r>
              <a:rPr lang="en-US" sz="1600" dirty="0" smtClean="0">
                <a:solidFill>
                  <a:srgbClr val="000000"/>
                </a:solidFill>
              </a:rPr>
              <a:t>-PT0.187S</a:t>
            </a:r>
            <a:r>
              <a:rPr lang="en-US" sz="1600" dirty="0" smtClean="0">
                <a:solidFill>
                  <a:srgbClr val="000096"/>
                </a:solidFill>
              </a:rPr>
              <a:t>&lt;/duration&gt;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</a:t>
            </a:r>
            <a:r>
              <a:rPr lang="en-US" sz="1600" dirty="0" smtClean="0">
                <a:solidFill>
                  <a:srgbClr val="000096"/>
                </a:solidFill>
              </a:rPr>
              <a:t>&lt;prefix&gt;</a:t>
            </a:r>
            <a:r>
              <a:rPr lang="en-US" sz="1600" dirty="0" smtClean="0">
                <a:solidFill>
                  <a:srgbClr val="000000"/>
                </a:solidFill>
              </a:rPr>
              <a:t>Abe</a:t>
            </a:r>
            <a:r>
              <a:rPr lang="en-US" sz="1600" dirty="0" smtClean="0">
                <a:solidFill>
                  <a:srgbClr val="000096"/>
                </a:solidFill>
              </a:rPr>
              <a:t>&lt;/prefix&gt;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</a:t>
            </a:r>
            <a:r>
              <a:rPr lang="en-US" sz="1600" dirty="0" smtClean="0">
                <a:solidFill>
                  <a:srgbClr val="000096"/>
                </a:solidFill>
              </a:rPr>
              <a:t>&lt;items&gt;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    </a:t>
            </a:r>
            <a:r>
              <a:rPr lang="en-US" sz="1600" dirty="0" smtClean="0">
                <a:solidFill>
                  <a:srgbClr val="000096"/>
                </a:solidFill>
              </a:rPr>
              <a:t>&lt;item&gt;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        </a:t>
            </a:r>
            <a:r>
              <a:rPr lang="en-US" sz="1600" dirty="0" smtClean="0">
                <a:solidFill>
                  <a:srgbClr val="000096"/>
                </a:solidFill>
              </a:rPr>
              <a:t>&lt;label&gt;</a:t>
            </a:r>
            <a:r>
              <a:rPr lang="en-US" sz="1600" dirty="0" smtClean="0">
                <a:solidFill>
                  <a:srgbClr val="000000"/>
                </a:solidFill>
              </a:rPr>
              <a:t>Abercrombie, Neil</a:t>
            </a:r>
            <a:r>
              <a:rPr lang="en-US" sz="1600" dirty="0" smtClean="0">
                <a:solidFill>
                  <a:srgbClr val="000096"/>
                </a:solidFill>
              </a:rPr>
              <a:t>&lt;/label&gt;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        </a:t>
            </a:r>
            <a:r>
              <a:rPr lang="en-US" sz="1600" dirty="0" smtClean="0">
                <a:solidFill>
                  <a:srgbClr val="000096"/>
                </a:solidFill>
              </a:rPr>
              <a:t>&lt;value&gt;</a:t>
            </a:r>
            <a:r>
              <a:rPr lang="en-US" sz="1600" dirty="0" smtClean="0">
                <a:solidFill>
                  <a:srgbClr val="000000"/>
                </a:solidFill>
              </a:rPr>
              <a:t>400001</a:t>
            </a:r>
            <a:r>
              <a:rPr lang="en-US" sz="1600" dirty="0" smtClean="0">
                <a:solidFill>
                  <a:srgbClr val="000096"/>
                </a:solidFill>
              </a:rPr>
              <a:t>&lt;/value&gt;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    </a:t>
            </a:r>
            <a:r>
              <a:rPr lang="en-US" sz="1600" dirty="0" smtClean="0">
                <a:solidFill>
                  <a:srgbClr val="000096"/>
                </a:solidFill>
              </a:rPr>
              <a:t>&lt;/item</a:t>
            </a:r>
            <a:r>
              <a:rPr lang="en-US" sz="1600" dirty="0" smtClean="0">
                <a:solidFill>
                  <a:srgbClr val="000096"/>
                </a:solidFill>
              </a:rPr>
              <a:t>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    </a:t>
            </a:r>
            <a:r>
              <a:rPr lang="en-US" sz="1600" dirty="0" smtClean="0">
                <a:solidFill>
                  <a:srgbClr val="000096"/>
                </a:solidFill>
              </a:rPr>
              <a:t>&lt;item&gt;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        </a:t>
            </a:r>
            <a:r>
              <a:rPr lang="en-US" sz="1600" dirty="0" smtClean="0">
                <a:solidFill>
                  <a:srgbClr val="000096"/>
                </a:solidFill>
              </a:rPr>
              <a:t>&lt;label&gt;</a:t>
            </a:r>
            <a:r>
              <a:rPr lang="en-US" sz="1600" dirty="0" smtClean="0">
                <a:solidFill>
                  <a:srgbClr val="000000"/>
                </a:solidFill>
              </a:rPr>
              <a:t>Abercrombie, James</a:t>
            </a:r>
            <a:r>
              <a:rPr lang="en-US" sz="1600" dirty="0" smtClean="0">
                <a:solidFill>
                  <a:srgbClr val="000096"/>
                </a:solidFill>
              </a:rPr>
              <a:t>&lt;/label&gt;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        </a:t>
            </a:r>
            <a:r>
              <a:rPr lang="en-US" sz="1600" dirty="0" smtClean="0">
                <a:solidFill>
                  <a:srgbClr val="000096"/>
                </a:solidFill>
              </a:rPr>
              <a:t>&lt;value&gt;</a:t>
            </a:r>
            <a:r>
              <a:rPr lang="en-US" sz="1600" dirty="0" smtClean="0">
                <a:solidFill>
                  <a:srgbClr val="000000"/>
                </a:solidFill>
              </a:rPr>
              <a:t>400675</a:t>
            </a:r>
            <a:r>
              <a:rPr lang="en-US" sz="1600" dirty="0" smtClean="0">
                <a:solidFill>
                  <a:srgbClr val="000096"/>
                </a:solidFill>
              </a:rPr>
              <a:t>&lt;/value&gt;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    </a:t>
            </a:r>
            <a:r>
              <a:rPr lang="en-US" sz="1600" dirty="0" smtClean="0">
                <a:solidFill>
                  <a:srgbClr val="000096"/>
                </a:solidFill>
              </a:rPr>
              <a:t>&lt;/item&gt;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    </a:t>
            </a:r>
            <a:r>
              <a:rPr lang="en-US" sz="1600" dirty="0" smtClean="0">
                <a:solidFill>
                  <a:srgbClr val="000096"/>
                </a:solidFill>
              </a:rPr>
              <a:t>&lt;item&gt;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        </a:t>
            </a:r>
            <a:r>
              <a:rPr lang="en-US" sz="1600" dirty="0" smtClean="0">
                <a:solidFill>
                  <a:srgbClr val="000096"/>
                </a:solidFill>
              </a:rPr>
              <a:t>&lt;label&gt;</a:t>
            </a:r>
            <a:r>
              <a:rPr lang="en-US" sz="1600" dirty="0" smtClean="0">
                <a:solidFill>
                  <a:srgbClr val="000000"/>
                </a:solidFill>
              </a:rPr>
              <a:t>Abercrombie, John</a:t>
            </a:r>
            <a:r>
              <a:rPr lang="en-US" sz="1600" dirty="0" smtClean="0">
                <a:solidFill>
                  <a:srgbClr val="000096"/>
                </a:solidFill>
              </a:rPr>
              <a:t>&lt;/label&gt;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        </a:t>
            </a:r>
            <a:r>
              <a:rPr lang="en-US" sz="1600" dirty="0" smtClean="0">
                <a:solidFill>
                  <a:srgbClr val="000096"/>
                </a:solidFill>
              </a:rPr>
              <a:t>&lt;value&gt;</a:t>
            </a:r>
            <a:r>
              <a:rPr lang="en-US" sz="1600" dirty="0" smtClean="0">
                <a:solidFill>
                  <a:srgbClr val="000000"/>
                </a:solidFill>
              </a:rPr>
              <a:t>400676</a:t>
            </a:r>
            <a:r>
              <a:rPr lang="en-US" sz="1600" dirty="0" smtClean="0">
                <a:solidFill>
                  <a:srgbClr val="000096"/>
                </a:solidFill>
              </a:rPr>
              <a:t>&lt;/value&gt;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    </a:t>
            </a:r>
            <a:r>
              <a:rPr lang="en-US" sz="1600" dirty="0" smtClean="0">
                <a:solidFill>
                  <a:srgbClr val="000096"/>
                </a:solidFill>
              </a:rPr>
              <a:t>&lt;/item&gt;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</a:t>
            </a:r>
            <a:r>
              <a:rPr lang="en-US" sz="1600" dirty="0" smtClean="0">
                <a:solidFill>
                  <a:srgbClr val="000096"/>
                </a:solidFill>
              </a:rPr>
              <a:t>&lt;/items&gt;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96"/>
                </a:solidFill>
              </a:rPr>
              <a:t>&lt;/results&gt;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TEI annotator framework that is </a:t>
            </a:r>
            <a:r>
              <a:rPr lang="en-US" b="1" dirty="0" smtClean="0"/>
              <a:t>easy</a:t>
            </a:r>
            <a:r>
              <a:rPr lang="en-US" dirty="0" smtClean="0"/>
              <a:t> for non-programmers (with about a day of training) to customize</a:t>
            </a:r>
          </a:p>
          <a:p>
            <a:r>
              <a:rPr lang="en-US" dirty="0" smtClean="0"/>
              <a:t>A single XML file specification file will configure the behavior of all TEI annotators</a:t>
            </a:r>
          </a:p>
          <a:p>
            <a:r>
              <a:rPr lang="en-US" dirty="0" smtClean="0"/>
              <a:t>Users should be able to customize simple annotators by just changing the XML file</a:t>
            </a:r>
          </a:p>
          <a:p>
            <a:r>
              <a:rPr lang="en-US" dirty="0" smtClean="0"/>
              <a:t>Complex dialog panels from a library of panels will also be configurable</a:t>
            </a:r>
          </a:p>
          <a:p>
            <a:r>
              <a:rPr lang="en-US" dirty="0" smtClean="0"/>
              <a:t>Make it easy to integrate with server-side ID services by just specifying the REST 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List of Search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501015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22098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This interface may use a scrolling list of items in the future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800600"/>
            <a:ext cx="8229600" cy="1828800"/>
          </a:xfrm>
        </p:spPr>
        <p:txBody>
          <a:bodyPr/>
          <a:lstStyle/>
          <a:p>
            <a:r>
              <a:rPr lang="en-US" dirty="0" smtClean="0"/>
              <a:t>You can verify that the correct person ID has been inserted by clicking on the "Source" button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505200"/>
            <a:ext cx="8799513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1447800" y="2895600"/>
            <a:ext cx="10668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27432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View Source 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5257800" y="3581400"/>
            <a:ext cx="10668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7400" y="3124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Person ID Inserted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8542337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the "Enter" (Carriage Return) key do?</a:t>
            </a:r>
          </a:p>
          <a:p>
            <a:pPr lvl="1"/>
            <a:r>
              <a:rPr lang="en-US" dirty="0" smtClean="0"/>
              <a:t>In traditional word processors it would add a new paragraph</a:t>
            </a:r>
          </a:p>
          <a:p>
            <a:pPr lvl="1"/>
            <a:r>
              <a:rPr lang="en-US" dirty="0" smtClean="0"/>
              <a:t>Annotators may not want this function</a:t>
            </a:r>
          </a:p>
          <a:p>
            <a:pPr lvl="1"/>
            <a:r>
              <a:rPr lang="en-US" dirty="0" smtClean="0"/>
              <a:t>Make sure your users understand what they intend to do and that your preferences are configured to do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Add Paragraph on 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43200"/>
            <a:ext cx="8229600" cy="3429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600" dirty="0" smtClean="0"/>
              <a:t>//overriding the current </a:t>
            </a:r>
            <a:r>
              <a:rPr lang="en-US" sz="2600" dirty="0" smtClean="0"/>
              <a:t>behavior </a:t>
            </a:r>
            <a:r>
              <a:rPr lang="en-US" sz="2600" dirty="0" smtClean="0"/>
              <a:t>of Enter key </a:t>
            </a:r>
          </a:p>
          <a:p>
            <a:pPr>
              <a:buNone/>
            </a:pPr>
            <a:r>
              <a:rPr lang="en-US" sz="2600" dirty="0" err="1" smtClean="0"/>
              <a:t>editor.on</a:t>
            </a:r>
            <a:r>
              <a:rPr lang="en-US" sz="2600" dirty="0" smtClean="0"/>
              <a:t>( 'key', function( </a:t>
            </a:r>
            <a:r>
              <a:rPr lang="en-US" sz="2600" dirty="0" err="1" smtClean="0"/>
              <a:t>ev</a:t>
            </a:r>
            <a:r>
              <a:rPr lang="en-US" sz="2600" dirty="0" smtClean="0"/>
              <a:t> ) { </a:t>
            </a:r>
          </a:p>
          <a:p>
            <a:pPr>
              <a:buNone/>
            </a:pPr>
            <a:r>
              <a:rPr lang="en-US" sz="2600" dirty="0" smtClean="0"/>
              <a:t>      </a:t>
            </a:r>
            <a:r>
              <a:rPr lang="en-US" sz="2600" dirty="0" err="1" smtClean="0"/>
              <a:t>var</a:t>
            </a:r>
            <a:r>
              <a:rPr lang="en-US" sz="2600" dirty="0" smtClean="0"/>
              <a:t> </a:t>
            </a:r>
            <a:r>
              <a:rPr lang="en-US" sz="2600" dirty="0" err="1" smtClean="0"/>
              <a:t>keyCode</a:t>
            </a:r>
            <a:r>
              <a:rPr lang="en-US" sz="2600" dirty="0" smtClean="0"/>
              <a:t> = </a:t>
            </a:r>
            <a:r>
              <a:rPr lang="en-US" sz="2600" dirty="0" err="1" smtClean="0"/>
              <a:t>ev.data.keyCode</a:t>
            </a:r>
            <a:r>
              <a:rPr lang="en-US" sz="2600" dirty="0" smtClean="0"/>
              <a:t>;//alert( ev.data.name ); </a:t>
            </a:r>
          </a:p>
          <a:p>
            <a:pPr>
              <a:buNone/>
            </a:pPr>
            <a:r>
              <a:rPr lang="en-US" sz="2600" dirty="0" smtClean="0"/>
              <a:t>      if </a:t>
            </a:r>
            <a:r>
              <a:rPr lang="en-US" sz="2600" dirty="0" smtClean="0"/>
              <a:t>( </a:t>
            </a:r>
            <a:r>
              <a:rPr lang="en-US" sz="2600" dirty="0" err="1" smtClean="0"/>
              <a:t>keyCode</a:t>
            </a:r>
            <a:r>
              <a:rPr lang="en-US" sz="2600" dirty="0" smtClean="0"/>
              <a:t> == 13 ) { </a:t>
            </a:r>
          </a:p>
          <a:p>
            <a:pPr>
              <a:buNone/>
            </a:pPr>
            <a:r>
              <a:rPr lang="en-US" sz="2600" dirty="0" smtClean="0"/>
              <a:t>          </a:t>
            </a:r>
            <a:r>
              <a:rPr lang="en-US" sz="2600" dirty="0" err="1" smtClean="0"/>
              <a:t>ev.cancel</a:t>
            </a:r>
            <a:r>
              <a:rPr lang="en-US" sz="2600" dirty="0" smtClean="0"/>
              <a:t>(); </a:t>
            </a:r>
          </a:p>
          <a:p>
            <a:pPr>
              <a:buNone/>
            </a:pPr>
            <a:r>
              <a:rPr lang="en-US" sz="2600" dirty="0" smtClean="0"/>
              <a:t>          </a:t>
            </a:r>
            <a:r>
              <a:rPr lang="en-US" sz="2600" dirty="0" err="1" smtClean="0"/>
              <a:t>editor.execCommand</a:t>
            </a:r>
            <a:r>
              <a:rPr lang="en-US" sz="2600" dirty="0" smtClean="0"/>
              <a:t>( '</a:t>
            </a:r>
            <a:r>
              <a:rPr lang="en-US" sz="2600" dirty="0" err="1" smtClean="0"/>
              <a:t>teiannParagraphBtn</a:t>
            </a:r>
            <a:r>
              <a:rPr lang="en-US" sz="2600" dirty="0" smtClean="0"/>
              <a:t>' ); </a:t>
            </a:r>
          </a:p>
          <a:p>
            <a:pPr>
              <a:buNone/>
            </a:pPr>
            <a:r>
              <a:rPr lang="en-US" sz="2600" dirty="0" smtClean="0"/>
              <a:t>      } </a:t>
            </a:r>
          </a:p>
          <a:p>
            <a:pPr>
              <a:buNone/>
            </a:pPr>
            <a:r>
              <a:rPr lang="en-US" sz="2600" dirty="0" smtClean="0"/>
              <a:t>});</a:t>
            </a:r>
            <a:endParaRPr lang="en-US" sz="2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plugin.js line 24…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380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CKEditor configuration file options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887" y="1828800"/>
            <a:ext cx="9028113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9200" y="5486400"/>
            <a:ext cx="714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we now know why </a:t>
            </a:r>
            <a:r>
              <a:rPr lang="en-US" dirty="0" err="1" smtClean="0"/>
              <a:t>Webkit</a:t>
            </a:r>
            <a:r>
              <a:rPr lang="en-US" dirty="0" smtClean="0"/>
              <a:t> (IE and Safari) were not passing tests.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To 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Testing and Debugging</a:t>
            </a:r>
          </a:p>
          <a:p>
            <a:r>
              <a:rPr lang="en-US" dirty="0" smtClean="0"/>
              <a:t>Documentation of configuration </a:t>
            </a:r>
            <a:r>
              <a:rPr lang="en-US" dirty="0" smtClean="0"/>
              <a:t>f</a:t>
            </a:r>
            <a:r>
              <a:rPr lang="en-US" dirty="0" smtClean="0"/>
              <a:t>ile </a:t>
            </a:r>
            <a:r>
              <a:rPr lang="en-US" dirty="0" smtClean="0"/>
              <a:t>o</a:t>
            </a:r>
            <a:r>
              <a:rPr lang="en-US" dirty="0" smtClean="0"/>
              <a:t>ptions</a:t>
            </a:r>
          </a:p>
          <a:p>
            <a:r>
              <a:rPr lang="en-US" dirty="0" smtClean="0"/>
              <a:t>Testing of Annotators on multiple browsers</a:t>
            </a:r>
          </a:p>
          <a:p>
            <a:r>
              <a:rPr lang="en-US" dirty="0" smtClean="0"/>
              <a:t>Development of custom annotators library</a:t>
            </a:r>
          </a:p>
          <a:p>
            <a:r>
              <a:rPr lang="en-US" dirty="0" smtClean="0"/>
              <a:t>Provide samples of complex annotators</a:t>
            </a:r>
          </a:p>
          <a:p>
            <a:r>
              <a:rPr lang="en-US" dirty="0" smtClean="0"/>
              <a:t>Integration with eXist role-based authentication and workflows for use in public "Crowd sourcing" of TEI documents</a:t>
            </a:r>
          </a:p>
          <a:p>
            <a:r>
              <a:rPr lang="en-US" dirty="0" smtClean="0"/>
              <a:t>Extend XForms editor for the Annotator Specification files to support multiple tabs in dialog panel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TEI Annotator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Inserters</a:t>
            </a:r>
            <a:r>
              <a:rPr lang="en-US" dirty="0" smtClean="0"/>
              <a:t> – inserts new TEI element at the cursor selection point</a:t>
            </a:r>
          </a:p>
          <a:p>
            <a:pPr lvl="1"/>
            <a:r>
              <a:rPr lang="en-US" dirty="0" smtClean="0"/>
              <a:t>Example: line break</a:t>
            </a:r>
          </a:p>
          <a:p>
            <a:r>
              <a:rPr lang="en-US" b="1" dirty="0" smtClean="0"/>
              <a:t>Simple Wrappers</a:t>
            </a:r>
            <a:r>
              <a:rPr lang="en-US" dirty="0" smtClean="0"/>
              <a:t> – wraps TEI content around the selected text but no parameters</a:t>
            </a:r>
          </a:p>
          <a:p>
            <a:pPr lvl="1"/>
            <a:r>
              <a:rPr lang="en-US" dirty="0" smtClean="0"/>
              <a:t>Examples: bold, italic, underline, strikethrough</a:t>
            </a:r>
          </a:p>
          <a:p>
            <a:r>
              <a:rPr lang="en-US" b="1" dirty="0" smtClean="0"/>
              <a:t>Dialog Wrappers </a:t>
            </a:r>
            <a:r>
              <a:rPr lang="en-US" dirty="0" smtClean="0"/>
              <a:t>– wraps TEI content around the selected text and then prompts users for parameters</a:t>
            </a:r>
          </a:p>
          <a:p>
            <a:pPr lvl="1"/>
            <a:r>
              <a:rPr lang="en-US" dirty="0" smtClean="0"/>
              <a:t>Example: dates </a:t>
            </a:r>
          </a:p>
          <a:p>
            <a:r>
              <a:rPr lang="en-US" b="1" dirty="0" smtClean="0"/>
              <a:t>Dialog Wrappers with Services </a:t>
            </a:r>
            <a:r>
              <a:rPr lang="en-US" dirty="0" smtClean="0"/>
              <a:t>– wraps that need to use an external web service to get an authoritative list of identifiers</a:t>
            </a:r>
          </a:p>
          <a:p>
            <a:pPr lvl="1"/>
            <a:r>
              <a:rPr lang="en-US" dirty="0" smtClean="0"/>
              <a:t>Examples: person, term, geo-location,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TEI Annotations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057400"/>
            <a:ext cx="8554018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990600"/>
            <a:ext cx="627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>
              <a:buFont typeface="Arial" pitchFamily="34" charset="0"/>
              <a:buChar char="•"/>
            </a:pPr>
            <a:r>
              <a:rPr lang="en-US" dirty="0" smtClean="0"/>
              <a:t>Inline annotations such as People</a:t>
            </a:r>
            <a:r>
              <a:rPr lang="en-US" dirty="0" smtClean="0"/>
              <a:t>, Dates, Places, Links, </a:t>
            </a:r>
            <a:r>
              <a:rPr lang="en-US" dirty="0" smtClean="0"/>
              <a:t>Terms</a:t>
            </a:r>
          </a:p>
          <a:p>
            <a:pPr marL="173038" indent="-173038">
              <a:buFont typeface="Arial" pitchFamily="34" charset="0"/>
              <a:buChar char="•"/>
            </a:pPr>
            <a:r>
              <a:rPr lang="en-US" dirty="0" smtClean="0"/>
              <a:t>Not just the fact that this text is </a:t>
            </a:r>
            <a:r>
              <a:rPr lang="en-US" b="1" dirty="0" smtClean="0"/>
              <a:t>a</a:t>
            </a:r>
            <a:r>
              <a:rPr lang="en-US" dirty="0" smtClean="0"/>
              <a:t> person…but a </a:t>
            </a:r>
            <a:r>
              <a:rPr lang="en-US" b="1" dirty="0" smtClean="0"/>
              <a:t>specific</a:t>
            </a:r>
            <a:r>
              <a:rPr lang="en-US" dirty="0" smtClean="0"/>
              <a:t> person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Mature Web-Based Editor: CKEditor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" y="2362200"/>
            <a:ext cx="888682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828800" y="1600200"/>
            <a:ext cx="529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>
              <a:buFont typeface="Arial" pitchFamily="34" charset="0"/>
              <a:buChar char="•"/>
            </a:pPr>
            <a:r>
              <a:rPr lang="en-US" dirty="0" smtClean="0"/>
              <a:t>Standard HTML editor within a web page.</a:t>
            </a:r>
          </a:p>
          <a:p>
            <a:pPr marL="173038" indent="-173038">
              <a:buFont typeface="Arial" pitchFamily="34" charset="0"/>
              <a:buChar char="•"/>
            </a:pPr>
            <a:r>
              <a:rPr lang="en-US" dirty="0" smtClean="0"/>
              <a:t>Uses &lt;div&gt; tags to edit HTML within and HTML page.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View of CKEditor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19238"/>
            <a:ext cx="88392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CKEditor Add-on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CKEditor already works within XSLTForms using eXSLTForms Rich Text Editor extensions (no JavaScript required!)</a:t>
            </a:r>
          </a:p>
          <a:p>
            <a:r>
              <a:rPr lang="en-US" dirty="0" smtClean="0"/>
              <a:t>Build a simple "plugin" extension of the existing CKEditor, a popular and well-maintained open source editor</a:t>
            </a:r>
          </a:p>
          <a:p>
            <a:r>
              <a:rPr lang="en-US" dirty="0" smtClean="0"/>
              <a:t>Code base is continually updated to support new browser features and extensions</a:t>
            </a:r>
          </a:p>
          <a:p>
            <a:r>
              <a:rPr lang="en-US" dirty="0" smtClean="0"/>
              <a:t>Features allow users to define custom &lt;div&gt;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1D1A-A14B-4D6D-B327-14EC38D8F48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15337</TotalTime>
  <Words>1551</Words>
  <Application>Microsoft Office PowerPoint</Application>
  <PresentationFormat>On-screen Show (4:3)</PresentationFormat>
  <Paragraphs>258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A TEI Web Annotator</vt:lpstr>
      <vt:lpstr>Introductions</vt:lpstr>
      <vt:lpstr>Project Scope</vt:lpstr>
      <vt:lpstr>Customization Goals</vt:lpstr>
      <vt:lpstr>Basic TEI Annotator Types</vt:lpstr>
      <vt:lpstr>TEI Annotations</vt:lpstr>
      <vt:lpstr>Example Mature Web-Based Editor: CKEditor</vt:lpstr>
      <vt:lpstr>Source View of CKEditor</vt:lpstr>
      <vt:lpstr>CKEditor Add-on Architecture</vt:lpstr>
      <vt:lpstr>TEI "Toolbar"</vt:lpstr>
      <vt:lpstr>Source View of TEI</vt:lpstr>
      <vt:lpstr>Sample List of TEI Test Paragraphs</vt:lpstr>
      <vt:lpstr>Sample CSS Coloring</vt:lpstr>
      <vt:lpstr>Sample Person ID for Test</vt:lpstr>
      <vt:lpstr>Highlight a Date</vt:lpstr>
      <vt:lpstr>Sample UI Mockup</vt:lpstr>
      <vt:lpstr>Sample Person Selector</vt:lpstr>
      <vt:lpstr>Selecting Geolocations</vt:lpstr>
      <vt:lpstr>Functions on Model Dialog Panels</vt:lpstr>
      <vt:lpstr>Entity ID Services</vt:lpstr>
      <vt:lpstr>Get Entities REST parameters</vt:lpstr>
      <vt:lpstr>Code Fragment from Server-Side</vt:lpstr>
      <vt:lpstr>Sample Results from Entity ID Service</vt:lpstr>
      <vt:lpstr>Transforms to and from CKEditor</vt:lpstr>
      <vt:lpstr>Slide 25</vt:lpstr>
      <vt:lpstr>Display in HTML Options</vt:lpstr>
      <vt:lpstr>Overview of Steps</vt:lpstr>
      <vt:lpstr>Sample User Interface Options</vt:lpstr>
      <vt:lpstr>Sample Annotator Configuration File</vt:lpstr>
      <vt:lpstr>Sample Annotators</vt:lpstr>
      <vt:lpstr>Type Report</vt:lpstr>
      <vt:lpstr>Annotator HTML Viewer</vt:lpstr>
      <vt:lpstr>Annotator Edit Form</vt:lpstr>
      <vt:lpstr>Annotator Panels</vt:lpstr>
      <vt:lpstr>Sample Date Selector Dialog</vt:lpstr>
      <vt:lpstr>Logical Model</vt:lpstr>
      <vt:lpstr>ID Services Dialogs</vt:lpstr>
      <vt:lpstr>Configuring ID Services</vt:lpstr>
      <vt:lpstr>Example of ID Service Response</vt:lpstr>
      <vt:lpstr>Selection List of Search Results</vt:lpstr>
      <vt:lpstr>Viewing Source</vt:lpstr>
      <vt:lpstr>Questions for Discussion</vt:lpstr>
      <vt:lpstr>Code to Add Paragraph on Enter</vt:lpstr>
      <vt:lpstr>Unit Testing Example</vt:lpstr>
      <vt:lpstr>Sample To Do List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McCreary</dc:creator>
  <cp:lastModifiedBy>Dan McCreary</cp:lastModifiedBy>
  <cp:revision>1427</cp:revision>
  <dcterms:created xsi:type="dcterms:W3CDTF">2010-07-10T14:13:01Z</dcterms:created>
  <dcterms:modified xsi:type="dcterms:W3CDTF">2011-01-03T13:26:27Z</dcterms:modified>
</cp:coreProperties>
</file>