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 Ligh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749b4a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c749b4af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749b4a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c749b4af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749b4a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c749b4af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749b4a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c749b4af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749b4af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c749b4af5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749b4a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c749b4af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749b4a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c749b4af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49b4a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c749b4af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749b4a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c749b4af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5" Type="http://schemas.openxmlformats.org/officeDocument/2006/relationships/image" Target="../media/image11.gif"/><Relationship Id="rId14" Type="http://schemas.openxmlformats.org/officeDocument/2006/relationships/image" Target="../media/image22.png"/><Relationship Id="rId17" Type="http://schemas.openxmlformats.org/officeDocument/2006/relationships/image" Target="../media/image1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5.png"/><Relationship Id="rId6" Type="http://schemas.openxmlformats.org/officeDocument/2006/relationships/image" Target="../media/image17.png"/><Relationship Id="rId18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-1156" r="77761" t="0"/>
          <a:stretch/>
        </p:blipFill>
        <p:spPr>
          <a:xfrm>
            <a:off x="4766063" y="-233281"/>
            <a:ext cx="4377936" cy="505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4288471" y="0"/>
            <a:ext cx="4855528" cy="5321899"/>
          </a:xfrm>
          <a:prstGeom prst="rect">
            <a:avLst/>
          </a:prstGeom>
          <a:solidFill>
            <a:srgbClr val="FFFFFF">
              <a:alpha val="91764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77888" y="4981806"/>
            <a:ext cx="7772400" cy="364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  <a:defRPr b="1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77888" y="5555181"/>
            <a:ext cx="7772400" cy="408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861" y="2810030"/>
            <a:ext cx="5253822" cy="141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3">
  <p:cSld name="Quote3">
    <p:bg>
      <p:bgPr>
        <a:solidFill>
          <a:srgbClr val="7F7F7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77283" t="0"/>
          <a:stretch/>
        </p:blipFill>
        <p:spPr>
          <a:xfrm>
            <a:off x="4359731" y="584127"/>
            <a:ext cx="4784268" cy="56897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1828800" y="317497"/>
            <a:ext cx="7315200" cy="5956365"/>
          </a:xfrm>
          <a:prstGeom prst="rect">
            <a:avLst/>
          </a:prstGeom>
          <a:solidFill>
            <a:srgbClr val="7F7F7F">
              <a:alpha val="93725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628650" y="2906328"/>
            <a:ext cx="7886700" cy="104534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nsolas"/>
              <a:buNone/>
              <a:defRPr i="1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842" y="1426866"/>
            <a:ext cx="3321324" cy="89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">
  <p:cSld name="Blanc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365129"/>
            <a:ext cx="8254096" cy="51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018906"/>
            <a:ext cx="8254096" cy="515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365129"/>
            <a:ext cx="535573" cy="510088"/>
          </a:xfrm>
          <a:prstGeom prst="rect">
            <a:avLst/>
          </a:prstGeom>
          <a:solidFill>
            <a:srgbClr val="B8EA0F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&lt;/&gt;</a:t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9408" y="6320652"/>
            <a:ext cx="1453338" cy="3926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0" y="-1033"/>
            <a:ext cx="9144000" cy="35999"/>
          </a:xfrm>
          <a:prstGeom prst="rect">
            <a:avLst/>
          </a:prstGeom>
          <a:solidFill>
            <a:srgbClr val="B8EA0F"/>
          </a:solidFill>
          <a:ln cap="flat" cmpd="sng" w="12700">
            <a:solidFill>
              <a:srgbClr val="86AC0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93322" y="10246707"/>
            <a:ext cx="2706242" cy="98199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Helvetica Neue Light"/>
              <a:buNone/>
            </a:pPr>
            <a:r>
              <a:rPr b="0" i="0" lang="es-ES" sz="35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2018 – www.devacademy.es</a:t>
            </a:r>
            <a:endParaRPr b="0" i="0" sz="35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viñetas y foto" showMasterSp="0">
  <p:cSld name="Título, viñetas y fo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01833" y="1583965"/>
            <a:ext cx="3571874" cy="468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algn="l">
              <a:lnSpc>
                <a:spcPct val="90000"/>
              </a:lnSpc>
              <a:spcBef>
                <a:spcPts val="2110"/>
              </a:spcBef>
              <a:spcAft>
                <a:spcPts val="0"/>
              </a:spcAft>
              <a:buClr>
                <a:srgbClr val="7F7F7F"/>
              </a:buClr>
              <a:buSzPts val="25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688" y="210235"/>
            <a:ext cx="2406164" cy="65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uote1">
  <p:cSld name="2_Quote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264629"/>
            <a:ext cx="9143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&lt;/ Sobre                           &gt;</a:t>
            </a:r>
            <a:endParaRPr b="0" i="0" sz="2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3607518" y="1544358"/>
            <a:ext cx="1225712" cy="1037209"/>
          </a:xfrm>
          <a:prstGeom prst="rect">
            <a:avLst/>
          </a:prstGeom>
          <a:solidFill>
            <a:srgbClr val="FFFFFF">
              <a:alpha val="91764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498051" y="5501178"/>
            <a:ext cx="6768916" cy="102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Devacademy ha sido seleccionada como proyecto innovador en el programa de emprendedores Yuzz patrocinado por el Banco Santander. </a:t>
            </a:r>
            <a:endParaRPr/>
          </a:p>
        </p:txBody>
      </p:sp>
      <p:pic>
        <p:nvPicPr>
          <p:cNvPr descr="&lt;span&gt;¿Qué piensan los chicos sobre YUZZ?&lt;/span&gt;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4868" y="5090906"/>
            <a:ext cx="1125515" cy="1125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ec-conference.com/EEC15/media/logo-banco-santander-350x350.png" id="32" name="Google Shape;32;p5"/>
          <p:cNvPicPr preferRelativeResize="0"/>
          <p:nvPr/>
        </p:nvPicPr>
        <p:blipFill rotWithShape="1">
          <a:blip r:embed="rId3">
            <a:alphaModFix/>
          </a:blip>
          <a:srcRect b="37509" l="0" r="0" t="36947"/>
          <a:stretch/>
        </p:blipFill>
        <p:spPr>
          <a:xfrm>
            <a:off x="539771" y="5027713"/>
            <a:ext cx="1853490" cy="4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603786" y="1185989"/>
            <a:ext cx="2461847" cy="48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comunidad de entusiastas de DevAcademy está formada por </a:t>
            </a:r>
            <a:r>
              <a:rPr b="1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más de 40 profesionales </a:t>
            </a: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lo largo de 4 áreas: Big Data, Data Science, DevOps y Fintech. </a:t>
            </a:r>
            <a:endParaRPr/>
          </a:p>
        </p:txBody>
      </p:sp>
      <p:pic>
        <p:nvPicPr>
          <p:cNvPr descr="https://d30y9cdsu7xlg0.cloudfront.net/png/2554-200.png"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09" y="1185989"/>
            <a:ext cx="864577" cy="864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adityajyoteyehospital.org/images/Graduation.png"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593" y="3524496"/>
            <a:ext cx="1009549" cy="10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1584056" y="3524496"/>
            <a:ext cx="2912011" cy="6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Más de 50 cursos innovadores </a:t>
            </a: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 tecnologías específicas: Hadoop, Spark, Blockchain, Jenkins, Puppet, Mongodb, Python, etc.</a:t>
            </a:r>
            <a:endParaRPr/>
          </a:p>
        </p:txBody>
      </p:sp>
      <p:pic>
        <p:nvPicPr>
          <p:cNvPr descr="logobbva" id="37" name="Google Shape;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0297" y="1786414"/>
            <a:ext cx="740995" cy="325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sol" id="38" name="Google Shape;3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2849" y="2029343"/>
            <a:ext cx="869168" cy="3815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ergicparts" id="39" name="Google Shape;3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0291" y="2110203"/>
            <a:ext cx="976879" cy="428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ra" id="40" name="Google Shape;4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25444" y="2055577"/>
            <a:ext cx="1229704" cy="539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pralogo" id="41" name="Google Shape;4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23652" y="2432960"/>
            <a:ext cx="1072768" cy="470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gtconsulting" id="42" name="Google Shape;4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08351" y="1847248"/>
            <a:ext cx="893222" cy="392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stminutelogo" id="43" name="Google Shape;43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01143" y="1679136"/>
            <a:ext cx="1229704" cy="539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ek" id="44" name="Google Shape;44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91507" y="2812659"/>
            <a:ext cx="933256" cy="40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4624090" y="1225714"/>
            <a:ext cx="4519909" cy="49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Formación abierta y formación in-Company.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Algunos de los que confían en nosotros:</a:t>
            </a:r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62345" y="299140"/>
            <a:ext cx="1453338" cy="392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ourdesdiezfajardo.com/wp-content/uploads/2015/02/Loterias-y-Apuestas.gif" id="47" name="Google Shape;47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41022" y="2660158"/>
            <a:ext cx="987014" cy="5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/>
        </p:nvSpPr>
        <p:spPr>
          <a:xfrm>
            <a:off x="5968862" y="3524496"/>
            <a:ext cx="2912011" cy="6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Más de 350 profesionales formados en 2018 </a:t>
            </a:r>
            <a:r>
              <a:rPr b="0" i="0" lang="es-E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por diferentes especialistas en tecnologías innovadoras</a:t>
            </a:r>
            <a:endParaRPr/>
          </a:p>
        </p:txBody>
      </p:sp>
      <p:pic>
        <p:nvPicPr>
          <p:cNvPr descr="https://d30y9cdsu7xlg0.cloudfront.net/png/126068-200.png" id="49" name="Google Shape;49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66272" y="2962027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/>
          <p:nvPr/>
        </p:nvSpPr>
        <p:spPr>
          <a:xfrm>
            <a:off x="324593" y="4970899"/>
            <a:ext cx="8556280" cy="14601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29240" y="2834814"/>
            <a:ext cx="670673" cy="670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accenture" id="52" name="Google Shape;52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354227" y="2441305"/>
            <a:ext cx="1014284" cy="26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188701" y="2386872"/>
            <a:ext cx="709257" cy="70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uote1">
  <p:cSld name="1_Quote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-1156" r="77761" t="0"/>
          <a:stretch/>
        </p:blipFill>
        <p:spPr>
          <a:xfrm>
            <a:off x="4766063" y="1023369"/>
            <a:ext cx="4377936" cy="50557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4288471" y="890305"/>
            <a:ext cx="4855528" cy="5321899"/>
          </a:xfrm>
          <a:prstGeom prst="rect">
            <a:avLst/>
          </a:prstGeom>
          <a:solidFill>
            <a:srgbClr val="FFFFFF">
              <a:alpha val="91764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628650" y="2906328"/>
            <a:ext cx="7886700" cy="104534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onsolas"/>
              <a:buNone/>
              <a:defRPr i="1" sz="4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842" y="1426866"/>
            <a:ext cx="3321324" cy="89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rma">
  <p:cSld name="Firm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8253" y="1719712"/>
            <a:ext cx="4027493" cy="10880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869274" y="3293741"/>
            <a:ext cx="7772400" cy="92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>
            <a:off x="4854476" y="5159922"/>
            <a:ext cx="3349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687374918</a:t>
            </a:r>
            <a:endParaRPr/>
          </a:p>
        </p:txBody>
      </p:sp>
      <p:pic>
        <p:nvPicPr>
          <p:cNvPr descr="https://cdn3.iconfinder.com/data/icons/picons-social/57/43-twitter-512.png"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683" y="5853751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uelosteide.com/images/desktop/phone.png" id="66" name="Google Shape;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675" y="5276499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tatic.wixstatic.com/media/5133be_b24ab82685b14e20bf20378c8f4742da.png" id="67" name="Google Shape;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3683" y="4722793"/>
            <a:ext cx="359999" cy="3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4854476" y="4582671"/>
            <a:ext cx="329306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info@devacademy.es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4798368" y="5690530"/>
            <a:ext cx="3349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b="0" i="0" lang="es-E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@DevAcademyES</a:t>
            </a:r>
            <a:endParaRPr b="0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ido">
  <p:cSld name="1_Contenid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28650" y="365129"/>
            <a:ext cx="8254096" cy="51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>
            <a:off x="0" y="365129"/>
            <a:ext cx="535573" cy="510088"/>
          </a:xfrm>
          <a:prstGeom prst="rect">
            <a:avLst/>
          </a:prstGeom>
          <a:solidFill>
            <a:srgbClr val="B8EA0F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&lt;/&gt;</a:t>
            </a:r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9408" y="6320652"/>
            <a:ext cx="1453338" cy="3926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0" y="-1033"/>
            <a:ext cx="9144000" cy="35999"/>
          </a:xfrm>
          <a:prstGeom prst="rect">
            <a:avLst/>
          </a:prstGeom>
          <a:solidFill>
            <a:srgbClr val="B8EA0F"/>
          </a:solidFill>
          <a:ln cap="flat" cmpd="sng" w="12700">
            <a:solidFill>
              <a:srgbClr val="86AC0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628650" y="1018906"/>
            <a:ext cx="8254096" cy="515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1">
  <p:cSld name="Quote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628650" y="2906328"/>
            <a:ext cx="7886700" cy="104534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onsolas"/>
              <a:buNone/>
              <a:defRPr i="1" sz="40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842" y="1426866"/>
            <a:ext cx="3321324" cy="89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2">
  <p:cSld name="Quote2">
    <p:bg>
      <p:bgPr>
        <a:solidFill>
          <a:srgbClr val="B8EA0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77283" t="0"/>
          <a:stretch/>
        </p:blipFill>
        <p:spPr>
          <a:xfrm>
            <a:off x="4359731" y="584127"/>
            <a:ext cx="4784268" cy="568973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/>
        </p:nvSpPr>
        <p:spPr>
          <a:xfrm>
            <a:off x="1828800" y="317497"/>
            <a:ext cx="7315200" cy="5956365"/>
          </a:xfrm>
          <a:prstGeom prst="rect">
            <a:avLst/>
          </a:prstGeom>
          <a:solidFill>
            <a:srgbClr val="B8EA0F">
              <a:alpha val="85882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628650" y="2906328"/>
            <a:ext cx="7886700" cy="104534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nsolas"/>
              <a:buNone/>
              <a:defRPr i="1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0" y="6578559"/>
            <a:ext cx="9144000" cy="279440"/>
          </a:xfrm>
          <a:prstGeom prst="rect">
            <a:avLst/>
          </a:prstGeom>
          <a:noFill/>
          <a:ln>
            <a:noFill/>
          </a:ln>
        </p:spPr>
        <p:txBody>
          <a:bodyPr anchorCtr="1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 2019 – www.devacademy.es</a:t>
            </a:r>
            <a:endParaRPr b="0" i="0" sz="1400" u="sng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842" y="1426866"/>
            <a:ext cx="3321324" cy="89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9"/>
            <a:ext cx="7886700" cy="51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B8EA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018906"/>
            <a:ext cx="7886700" cy="515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jdiegosierra/" TargetMode="External"/><Relationship Id="rId4" Type="http://schemas.openxmlformats.org/officeDocument/2006/relationships/hyperlink" Target="https://github.com/jdiegosierr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877888" y="4981806"/>
            <a:ext cx="7772400" cy="364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s-ES"/>
              <a:t>BigchainDB</a:t>
            </a:r>
            <a:endParaRPr/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877888" y="5555181"/>
            <a:ext cx="7772400" cy="408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s-ES"/>
              <a:t>Aplicado a las cadenas de suministro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Activos digitales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375" y="1018650"/>
            <a:ext cx="6100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Activos digitales en una cadena de suministro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" y="1225375"/>
            <a:ext cx="7793199" cy="4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Activos digitales en una cadena de suministro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37446"/>
            <a:ext cx="8089550" cy="49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2379450" y="4030425"/>
            <a:ext cx="438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rPr>
              <a:t>Demo time</a:t>
            </a:r>
            <a:endParaRPr b="1" sz="360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72" name="Google Shape;172;p25"/>
          <p:cNvGrpSpPr/>
          <p:nvPr/>
        </p:nvGrpSpPr>
        <p:grpSpPr>
          <a:xfrm>
            <a:off x="3907134" y="2560702"/>
            <a:ext cx="1469762" cy="1469730"/>
            <a:chOff x="6643075" y="3664250"/>
            <a:chExt cx="407950" cy="407975"/>
          </a:xfrm>
        </p:grpSpPr>
        <p:sp>
          <p:nvSpPr>
            <p:cNvPr id="173" name="Google Shape;173;p2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5"/>
          <p:cNvGrpSpPr/>
          <p:nvPr/>
        </p:nvGrpSpPr>
        <p:grpSpPr>
          <a:xfrm rot="-587338">
            <a:off x="3255891" y="3126888"/>
            <a:ext cx="604273" cy="604239"/>
            <a:chOff x="576250" y="4319400"/>
            <a:chExt cx="442075" cy="442050"/>
          </a:xfrm>
        </p:grpSpPr>
        <p:sp>
          <p:nvSpPr>
            <p:cNvPr id="176" name="Google Shape;176;p2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3827914" y="2461247"/>
            <a:ext cx="229724" cy="21934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 rot="2697369">
            <a:off x="5069246" y="4023082"/>
            <a:ext cx="348744" cy="332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 flipH="1">
            <a:off x="4823755" y="2286200"/>
            <a:ext cx="178645" cy="1750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 rot="1280130">
            <a:off x="3582682" y="2782223"/>
            <a:ext cx="139667" cy="1334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3072000" y="2898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rPr>
              <a:t>¿Preguntas?</a:t>
            </a:r>
            <a:endParaRPr b="1" sz="300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4294967295" type="subTitle"/>
          </p:nvPr>
        </p:nvSpPr>
        <p:spPr>
          <a:xfrm>
            <a:off x="869274" y="3293741"/>
            <a:ext cx="7772400" cy="9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s-ES"/>
              <a:t>Juan Diego Sierra Fernández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Email de contacto: </a:t>
            </a:r>
            <a:r>
              <a:rPr i="1" lang="es-ES"/>
              <a:t>jdiego.sierra</a:t>
            </a:r>
            <a:r>
              <a:rPr b="0" i="1" lang="es-E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i="1" lang="es-ES"/>
              <a:t>hotmail</a:t>
            </a:r>
            <a:r>
              <a:rPr b="0" i="1" lang="es-ES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628650" y="365129"/>
            <a:ext cx="8254096" cy="51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628650" y="1018906"/>
            <a:ext cx="8254096" cy="515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HOLA</a:t>
            </a:r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Linkedin</a:t>
            </a:r>
            <a:r>
              <a:rPr lang="es-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</a:t>
            </a:r>
            <a:r>
              <a:rPr lang="es-ES" sz="2400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inkedin.com/in/jdiegosierra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Github: </a:t>
            </a:r>
            <a:r>
              <a:rPr lang="es-ES" sz="2400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github.com/jdiegosierra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b="1"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jdiego.sierra@hotmail.com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628650" y="365129"/>
            <a:ext cx="8254096" cy="51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628650" y="1018906"/>
            <a:ext cx="8254096" cy="515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s-ES"/>
              <a:t>¿Qué es BigchainDB?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s-ES"/>
              <a:t>Estado actual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s-ES"/>
              <a:t>Arquitectura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s-ES"/>
              <a:t>Características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Activos digitales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s-ES"/>
              <a:t>Cadenas de suministro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Activos digitales en una cadena de suministro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s-ES"/>
              <a:t>Demo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28650" y="2906328"/>
            <a:ext cx="7886700" cy="104534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es BigchainDB?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¿Qué es BigchainDB?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860825" y="1348650"/>
            <a:ext cx="73890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BigchainDB is a blockchain database that allows people to issue and control their assets, with fast and flexible querying.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18650" y="3027275"/>
            <a:ext cx="72312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ES" sz="2400"/>
              <a:t>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ES" sz="2400"/>
              <a:t>v2.0.0b9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ES" sz="2400">
                <a:solidFill>
                  <a:srgbClr val="24292E"/>
                </a:solidFill>
              </a:rPr>
              <a:t>Apache License 2.0</a:t>
            </a:r>
            <a:endParaRPr sz="2400">
              <a:solidFill>
                <a:srgbClr val="24292E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-"/>
            </a:pPr>
            <a:r>
              <a:rPr lang="es-ES" sz="2400">
                <a:solidFill>
                  <a:srgbClr val="24292E"/>
                </a:solidFill>
              </a:rPr>
              <a:t>IPDB Foundation</a:t>
            </a:r>
            <a:endParaRPr sz="2400"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28650" y="365129"/>
            <a:ext cx="8254096" cy="51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¿Qué es BigchainDB?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12" y="1192650"/>
            <a:ext cx="8158776" cy="45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Arquitectura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56600"/>
            <a:ext cx="8132149" cy="4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Arquitectura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961275" y="1033000"/>
            <a:ext cx="6858000" cy="4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¿Descentralizada? Si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¿Inmutable? Si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¿Baja latencia? Si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¿Escalable? Si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¿Activos Digitales? Si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¿Role-Based Access Control? Si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¿Permisionada? No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¿Diversidad de nodos? No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¿Privacidad de datos? No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¿Smart Contracts? No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s-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¿Token nativo? No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28650" y="365129"/>
            <a:ext cx="8254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EA0F"/>
              </a:buClr>
              <a:buSzPts val="2800"/>
              <a:buFont typeface="Calibri"/>
              <a:buNone/>
            </a:pPr>
            <a:r>
              <a:rPr lang="es-ES"/>
              <a:t>Activos digitales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775" y="986375"/>
            <a:ext cx="6223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