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3" r:id="rId9"/>
    <p:sldId id="305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4" r:id="rId20"/>
    <p:sldId id="272" r:id="rId21"/>
    <p:sldId id="279" r:id="rId22"/>
    <p:sldId id="280" r:id="rId23"/>
    <p:sldId id="281" r:id="rId24"/>
    <p:sldId id="269" r:id="rId25"/>
    <p:sldId id="275" r:id="rId26"/>
    <p:sldId id="276" r:id="rId27"/>
    <p:sldId id="277" r:id="rId28"/>
    <p:sldId id="284" r:id="rId29"/>
    <p:sldId id="283" r:id="rId30"/>
    <p:sldId id="285" r:id="rId31"/>
    <p:sldId id="286" r:id="rId32"/>
    <p:sldId id="287" r:id="rId33"/>
    <p:sldId id="290" r:id="rId34"/>
    <p:sldId id="291" r:id="rId35"/>
    <p:sldId id="288" r:id="rId36"/>
    <p:sldId id="289" r:id="rId37"/>
    <p:sldId id="294" r:id="rId38"/>
    <p:sldId id="295" r:id="rId39"/>
    <p:sldId id="299" r:id="rId40"/>
    <p:sldId id="292" r:id="rId41"/>
    <p:sldId id="293" r:id="rId42"/>
    <p:sldId id="296" r:id="rId43"/>
    <p:sldId id="297" r:id="rId44"/>
    <p:sldId id="298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90213-006E-4325-963A-1164372CF8B1}" type="datetimeFigureOut">
              <a:rPr lang="en-US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A6BA0-F68B-4729-A2CB-FBB5A0D477C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9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6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2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61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20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69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7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7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5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1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8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64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6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8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9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6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7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7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5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6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7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5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7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4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66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75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7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6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14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1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92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3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3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6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3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6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8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9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/>
              <a:t>Java 8 </a:t>
            </a:r>
            <a:br>
              <a:rPr lang="en-US" dirty="0"/>
            </a:br>
            <a:r>
              <a:rPr lang="en-US" sz="5400"/>
              <a:t>Lambda Expressions and the Stream API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Joe DiFebo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Stream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charset="0"/>
              </a:rPr>
              <a:t>[A stream is a] sequence of elements supporting sequential and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parallel aggregate operations.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                                                                        - Stream JavaDoc</a:t>
            </a:r>
          </a:p>
          <a:p>
            <a:r>
              <a:rPr lang="en-US" dirty="0">
                <a:latin typeface="Calibri" charset="0"/>
              </a:rPr>
              <a:t>A stream is not a data structure, similar to iterators</a:t>
            </a:r>
          </a:p>
          <a:p>
            <a:r>
              <a:rPr lang="en-US" dirty="0">
                <a:latin typeface="Calibri" charset="0"/>
              </a:rPr>
              <a:t>A "sequence of elements" can include</a:t>
            </a:r>
          </a:p>
          <a:p>
            <a:pPr lvl="1"/>
            <a:r>
              <a:rPr lang="en-US" dirty="0">
                <a:latin typeface="Calibri" charset="0"/>
              </a:rPr>
              <a:t>Collections (</a:t>
            </a:r>
            <a:r>
              <a:rPr lang="en-US" dirty="0">
                <a:latin typeface="Courier New"/>
              </a:rPr>
              <a:t>List</a:t>
            </a:r>
            <a:r>
              <a:rPr lang="en-US" dirty="0">
                <a:latin typeface="Calibri" charset="0"/>
              </a:rPr>
              <a:t> and </a:t>
            </a:r>
            <a:r>
              <a:rPr lang="en-US" dirty="0">
                <a:latin typeface="Courier New"/>
              </a:rPr>
              <a:t>Set</a:t>
            </a:r>
            <a:r>
              <a:rPr lang="en-US" dirty="0">
                <a:latin typeface="Calibri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</a:rPr>
              <a:t>Objects from a database</a:t>
            </a:r>
          </a:p>
          <a:p>
            <a:pPr lvl="1"/>
            <a:r>
              <a:rPr lang="en-US" dirty="0">
                <a:latin typeface="Calibri" charset="0"/>
              </a:rPr>
              <a:t>Lines from a file (via </a:t>
            </a:r>
            <a:r>
              <a:rPr lang="en-US" dirty="0">
                <a:latin typeface="Courier New"/>
              </a:rPr>
              <a:t>BufferedReader</a:t>
            </a:r>
            <a:r>
              <a:rPr lang="en-US" dirty="0">
                <a:latin typeface="Calibri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</a:rPr>
              <a:t>Arbitrary mathematical sequences like the Fibonacci sequence</a:t>
            </a:r>
          </a:p>
          <a:p>
            <a:pPr lvl="2"/>
            <a:r>
              <a:rPr lang="en-US" dirty="0">
                <a:latin typeface="Calibri" charset="0"/>
              </a:rPr>
              <a:t>Can be infinite!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anyMatch()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Returns </a:t>
            </a:r>
            <a:r>
              <a:rPr lang="en-US">
                <a:latin typeface="Courier New"/>
              </a:rPr>
              <a:t>true</a:t>
            </a:r>
            <a:r>
              <a:rPr lang="en-US"/>
              <a:t> if any element in the stream matches the given condition</a:t>
            </a:r>
            <a:endParaRPr lang="en-US" dirty="0"/>
          </a:p>
          <a:p>
            <a:r>
              <a:rPr lang="en-US"/>
              <a:t>Input is a function that has one parameter and returns a boolean</a:t>
            </a:r>
            <a:endParaRPr lang="en-US" dirty="0"/>
          </a:p>
          <a:p>
            <a:pPr lvl="1"/>
            <a:r>
              <a:rPr lang="en-US"/>
              <a:t>We can use a lambda expression!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9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anyMatch()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</a:t>
            </a:r>
            <a:r>
              <a:rPr lang="en-US" dirty="0">
                <a:latin typeface="Courier New"/>
              </a:rPr>
              <a:t>String name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any employee in the list has that name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93874244"/>
              </p:ext>
            </p:extLst>
          </p:nvPr>
        </p:nvGraphicFramePr>
        <p:xfrm>
          <a:off x="1076973" y="3144281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boolean containsName(List&lt;Employee&gt; employees, String name)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for (Employee employee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if (employee.getName().equals(name)){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return true;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false;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anyMatch()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</a:t>
            </a:r>
            <a:r>
              <a:rPr lang="en-US" dirty="0">
                <a:latin typeface="Courier New"/>
              </a:rPr>
              <a:t>String name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any employee in the list has that name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52476985"/>
              </p:ext>
            </p:extLst>
          </p:nvPr>
        </p:nvGraphicFramePr>
        <p:xfrm>
          <a:off x="1076973" y="3144281"/>
          <a:ext cx="1018387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boolean containsName(List&lt;Employee&gt; employees, String name)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employees.stream()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.anyMatch(employee -&gt; employee.getName().equals(name));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4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allMatch() and noneMatch()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Methods work exactly the same as </a:t>
            </a:r>
            <a:r>
              <a:rPr lang="en-US">
                <a:latin typeface="Courier New"/>
              </a:rPr>
              <a:t>anyMatch()</a:t>
            </a:r>
            <a:endParaRPr lang="en-US" dirty="0">
              <a:latin typeface="Courier New"/>
            </a:endParaRPr>
          </a:p>
          <a:p>
            <a:r>
              <a:rPr lang="en-US" dirty="0">
                <a:latin typeface="Courier New" charset="0"/>
              </a:rPr>
              <a:t>allMatch()</a:t>
            </a:r>
            <a:r>
              <a:rPr lang="en-US" dirty="0">
                <a:latin typeface="Calibri" charset="0"/>
              </a:rPr>
              <a:t> returns true if all elements in the stream satisfy the given function</a:t>
            </a:r>
          </a:p>
          <a:p>
            <a:r>
              <a:rPr lang="en-US" dirty="0">
                <a:latin typeface="Courier New" charset="0"/>
              </a:rPr>
              <a:t>noneMatch()</a:t>
            </a:r>
            <a:r>
              <a:rPr lang="en-US" dirty="0">
                <a:latin typeface="Calibri" charset="0"/>
              </a:rPr>
              <a:t> returns true if no elements in the stream satisfy the given function</a:t>
            </a:r>
          </a:p>
        </p:txBody>
      </p:sp>
    </p:spTree>
    <p:extLst>
      <p:ext uri="{BB962C8B-B14F-4D97-AF65-F5344CB8AC3E}">
        <p14:creationId xmlns:p14="http://schemas.microsoft.com/office/powerpoint/2010/main" val="161864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Aside: The Optional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 </a:t>
            </a:r>
            <a:r>
              <a:rPr lang="en-US">
                <a:latin typeface="Courier New"/>
              </a:rPr>
              <a:t>Optional&lt;T&gt;</a:t>
            </a:r>
            <a:r>
              <a:rPr lang="en-US"/>
              <a:t> defined in java.util</a:t>
            </a:r>
            <a:endParaRPr lang="en-US" dirty="0"/>
          </a:p>
          <a:p>
            <a:r>
              <a:rPr lang="en-US"/>
              <a:t>Useful when a method might not return a value</a:t>
            </a:r>
            <a:endParaRPr lang="en-US" dirty="0"/>
          </a:p>
          <a:p>
            <a:r>
              <a:rPr lang="en-US"/>
              <a:t>Better than returning </a:t>
            </a:r>
            <a:r>
              <a:rPr lang="en-US">
                <a:latin typeface="Courier New"/>
              </a:rPr>
              <a:t>null</a:t>
            </a:r>
            <a:r>
              <a:rPr lang="en-US"/>
              <a:t> since it informs the user that they must check if the value is present</a:t>
            </a:r>
            <a:endParaRPr lang="en-US" dirty="0"/>
          </a:p>
          <a:p>
            <a:r>
              <a:rPr lang="en-US" dirty="0"/>
              <a:t>Contains methods like </a:t>
            </a:r>
            <a:r>
              <a:rPr lang="en-US" dirty="0">
                <a:latin typeface="Courier New"/>
              </a:rPr>
              <a:t>isPresent()</a:t>
            </a:r>
            <a:r>
              <a:rPr lang="en-US" dirty="0"/>
              <a:t>, </a:t>
            </a:r>
            <a:r>
              <a:rPr lang="en-US" dirty="0">
                <a:latin typeface="Courier New"/>
              </a:rPr>
              <a:t>get()</a:t>
            </a:r>
            <a:r>
              <a:rPr lang="en-US" dirty="0"/>
              <a:t>, and </a:t>
            </a:r>
            <a:r>
              <a:rPr lang="en-US" dirty="0">
                <a:latin typeface="Courier New"/>
              </a:rPr>
              <a:t>orElse()</a:t>
            </a:r>
          </a:p>
        </p:txBody>
      </p:sp>
    </p:spTree>
    <p:extLst>
      <p:ext uri="{BB962C8B-B14F-4D97-AF65-F5344CB8AC3E}">
        <p14:creationId xmlns:p14="http://schemas.microsoft.com/office/powerpoint/2010/main" val="317517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Suppose that </a:t>
            </a:r>
            <a:r>
              <a:rPr lang="en-US" dirty="0">
                <a:latin typeface="Courier New"/>
              </a:rPr>
              <a:t>getName()</a:t>
            </a:r>
            <a:r>
              <a:rPr lang="en-US" dirty="0"/>
              <a:t> returns </a:t>
            </a:r>
            <a:r>
              <a:rPr lang="en-US" dirty="0">
                <a:latin typeface="Courier New"/>
              </a:rPr>
              <a:t>Optional&lt;String&gt;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73878163"/>
              </p:ext>
            </p:extLst>
          </p:nvPr>
        </p:nvGraphicFramePr>
        <p:xfrm>
          <a:off x="821733" y="2346517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Sample 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Optional&lt;String&gt; name = getName();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if (name.isPresent()){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System.out.println(name.get());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else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System.out.println("No name was found!");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0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Suppose that </a:t>
            </a:r>
            <a:r>
              <a:rPr lang="en-US" dirty="0">
                <a:latin typeface="Courier New"/>
              </a:rPr>
              <a:t>getName()</a:t>
            </a:r>
            <a:r>
              <a:rPr lang="en-US" dirty="0"/>
              <a:t> returns </a:t>
            </a:r>
            <a:r>
              <a:rPr lang="en-US" dirty="0">
                <a:latin typeface="Courier New"/>
              </a:rPr>
              <a:t>Optional&lt;String&gt;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51877417"/>
              </p:ext>
            </p:extLst>
          </p:nvPr>
        </p:nvGraphicFramePr>
        <p:xfrm>
          <a:off x="821733" y="2346517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Provide a 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Optional&lt;String&gt; name = getName();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System.out.println(name.orElse("No name was found!"));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620770600"/>
              </p:ext>
            </p:extLst>
          </p:nvPr>
        </p:nvGraphicFramePr>
        <p:xfrm>
          <a:off x="821809" y="3610729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Throw an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Optional&lt;String&gt; name = </a:t>
                      </a:r>
                      <a:r>
                        <a:rPr lang="en-US" dirty="0" err="1">
                          <a:latin typeface="Courier New" charset="0"/>
                        </a:rPr>
                        <a:t>getName</a:t>
                      </a:r>
                      <a:r>
                        <a:rPr lang="en-US" dirty="0">
                          <a:latin typeface="Courier New" charset="0"/>
                        </a:rPr>
                        <a:t>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 err="1">
                          <a:latin typeface="Courier New" charset="0"/>
                        </a:rPr>
                        <a:t>System.out.println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name.orElseThrow</a:t>
                      </a:r>
                      <a:r>
                        <a:rPr lang="en-US" dirty="0">
                          <a:latin typeface="Courier New" charset="0"/>
                        </a:rPr>
                        <a:t>(() -&gt; new Exception()));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779838227"/>
              </p:ext>
            </p:extLst>
          </p:nvPr>
        </p:nvGraphicFramePr>
        <p:xfrm>
          <a:off x="836187" y="4857246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Throw an exception with a method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Optional&lt;String&gt; name = </a:t>
                      </a:r>
                      <a:r>
                        <a:rPr lang="en-US" dirty="0" err="1">
                          <a:latin typeface="Courier New" charset="0"/>
                        </a:rPr>
                        <a:t>getName</a:t>
                      </a:r>
                      <a:r>
                        <a:rPr lang="en-US" dirty="0">
                          <a:latin typeface="Courier New" charset="0"/>
                        </a:rPr>
                        <a:t>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 err="1">
                          <a:latin typeface="Courier New" charset="0"/>
                        </a:rPr>
                        <a:t>System.out.println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name.orElseThrow</a:t>
                      </a:r>
                      <a:r>
                        <a:rPr lang="en-US" dirty="0">
                          <a:latin typeface="Courier New" charset="0"/>
                        </a:rPr>
                        <a:t>(Exception::new));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8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Suppose that </a:t>
            </a:r>
            <a:r>
              <a:rPr lang="en-US" dirty="0">
                <a:latin typeface="Courier New"/>
              </a:rPr>
              <a:t>getEmployee()</a:t>
            </a:r>
            <a:r>
              <a:rPr lang="en-US" dirty="0"/>
              <a:t> returns </a:t>
            </a:r>
            <a:r>
              <a:rPr lang="en-US" dirty="0">
                <a:latin typeface="Courier New"/>
              </a:rPr>
              <a:t>Optional&lt;Employee&gt;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892165447"/>
              </p:ext>
            </p:extLst>
          </p:nvPr>
        </p:nvGraphicFramePr>
        <p:xfrm>
          <a:off x="821733" y="2346517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Sample 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Optional&lt;Employee&gt; employee = getEmployee();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if (employee.isPresent()){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System.out.println(employee.get().getName());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else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System.out.println("No employee was found!");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Suppose that </a:t>
            </a:r>
            <a:r>
              <a:rPr lang="en-US" dirty="0">
                <a:latin typeface="Courier New"/>
              </a:rPr>
              <a:t>getEmployee()</a:t>
            </a:r>
            <a:r>
              <a:rPr lang="en-US" dirty="0"/>
              <a:t> returns </a:t>
            </a:r>
            <a:r>
              <a:rPr lang="en-US" dirty="0">
                <a:latin typeface="Courier New"/>
              </a:rPr>
              <a:t>Optional&lt;Employee&gt;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641093039"/>
              </p:ext>
            </p:extLst>
          </p:nvPr>
        </p:nvGraphicFramePr>
        <p:xfrm>
          <a:off x="821733" y="2346517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Better Sample 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Optional&lt;Employee&gt; employee = getEmployee();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System.out.println(employee.map(emp -&gt; emp.getName())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.orElse("No employee was found!"));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1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new in Java 8?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Lambda Expressions</a:t>
            </a:r>
            <a:endParaRPr lang="en-US" dirty="0"/>
          </a:p>
          <a:p>
            <a:r>
              <a:rPr lang="en-US"/>
              <a:t>Stream API</a:t>
            </a:r>
            <a:endParaRPr lang="en-US" dirty="0"/>
          </a:p>
          <a:p>
            <a:r>
              <a:rPr lang="en-US"/>
              <a:t>The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data type</a:t>
            </a:r>
            <a:endParaRPr lang="en-US" dirty="0"/>
          </a:p>
          <a:p>
            <a:r>
              <a:rPr lang="en-US"/>
              <a:t>Security Enhancements</a:t>
            </a:r>
            <a:endParaRPr lang="en-US" dirty="0"/>
          </a:p>
          <a:p>
            <a:r>
              <a:rPr lang="en-US"/>
              <a:t>JavaFX Improvements</a:t>
            </a:r>
            <a:endParaRPr lang="en-US" dirty="0"/>
          </a:p>
          <a:p>
            <a:r>
              <a:rPr lang="en-US"/>
              <a:t>New and Improved Tools</a:t>
            </a:r>
            <a:endParaRPr lang="en-US" dirty="0"/>
          </a:p>
          <a:p>
            <a:r>
              <a:rPr lang="en-US"/>
              <a:t>… and much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1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just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</a:rPr>
              <a:t> </a:t>
            </a:r>
            <a:r>
              <a:rPr lang="en-US" dirty="0">
                <a:latin typeface="Courier New" charset="0"/>
              </a:rPr>
              <a:t>employee.map()</a:t>
            </a:r>
            <a:r>
              <a:rPr lang="en-US">
                <a:latin typeface="Calibri"/>
              </a:rPr>
              <a:t>returns a new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/>
              </a:rPr>
              <a:t> of a different type</a:t>
            </a:r>
            <a:endParaRPr lang="en-US" dirty="0">
              <a:latin typeface="Calibri"/>
            </a:endParaRPr>
          </a:p>
          <a:p>
            <a:pPr lvl="1"/>
            <a:r>
              <a:rPr lang="en-US" dirty="0">
                <a:latin typeface="Courier New" charset="0"/>
              </a:rPr>
              <a:t>emp -&gt; emp.getName()</a:t>
            </a:r>
            <a:r>
              <a:rPr lang="en-US">
                <a:latin typeface="Calibri"/>
              </a:rPr>
              <a:t> means the new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/>
              </a:rPr>
              <a:t> will be of type </a:t>
            </a:r>
            <a:r>
              <a:rPr lang="en-US">
                <a:latin typeface="Courier New"/>
              </a:rPr>
              <a:t>String</a:t>
            </a:r>
            <a:r>
              <a:rPr lang="en-US" dirty="0">
                <a:latin typeface="Calibri" charset="0"/>
              </a:rPr>
              <a:t> since </a:t>
            </a:r>
            <a:r>
              <a:rPr lang="en-US" dirty="0">
                <a:latin typeface="Courier New" charset="0"/>
              </a:rPr>
              <a:t>emp.getName()</a:t>
            </a:r>
            <a:r>
              <a:rPr lang="en-US" dirty="0">
                <a:latin typeface="Calibri" charset="0"/>
              </a:rPr>
              <a:t> returns a </a:t>
            </a:r>
            <a:r>
              <a:rPr lang="en-US" dirty="0">
                <a:latin typeface="Courier New" charset="0"/>
              </a:rPr>
              <a:t>String</a:t>
            </a:r>
          </a:p>
          <a:p>
            <a:r>
              <a:rPr lang="en-US" dirty="0">
                <a:latin typeface="Calibri"/>
              </a:rPr>
              <a:t>Now that we have an </a:t>
            </a:r>
            <a:r>
              <a:rPr lang="en-US" dirty="0">
                <a:latin typeface="Courier New" charset="0"/>
              </a:rPr>
              <a:t>Optional&lt;String&gt;</a:t>
            </a:r>
            <a:r>
              <a:rPr lang="en-US" dirty="0">
                <a:latin typeface="Calibri"/>
              </a:rPr>
              <a:t> again, we can use </a:t>
            </a:r>
            <a:r>
              <a:rPr lang="en-US" dirty="0">
                <a:latin typeface="Courier New" charset="0"/>
              </a:rPr>
              <a:t>.orElse("No employee was found!")</a:t>
            </a:r>
            <a:r>
              <a:rPr lang="en-US" dirty="0">
                <a:latin typeface="Calibri"/>
              </a:rPr>
              <a:t> to provide a default </a:t>
            </a:r>
            <a:r>
              <a:rPr lang="en-US" dirty="0">
                <a:latin typeface="Courier New"/>
              </a:rPr>
              <a:t>String</a:t>
            </a:r>
            <a:r>
              <a:rPr lang="en-US" dirty="0">
                <a:latin typeface="Calibri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68010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max()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Returns an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containing the maximum element of a stream</a:t>
            </a:r>
            <a:endParaRPr lang="en-US" dirty="0"/>
          </a:p>
          <a:p>
            <a:pPr lvl="1"/>
            <a:r>
              <a:rPr lang="en-US"/>
              <a:t>Will return an empty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if the stream is empty</a:t>
            </a:r>
            <a:endParaRPr lang="en-US" dirty="0"/>
          </a:p>
          <a:p>
            <a:r>
              <a:rPr lang="en-US"/>
              <a:t>Takes 1 parameter, a </a:t>
            </a:r>
            <a:r>
              <a:rPr lang="en-US">
                <a:latin typeface="Courier New"/>
              </a:rPr>
              <a:t>Comparator</a:t>
            </a:r>
            <a:r>
              <a:rPr lang="en-US"/>
              <a:t> function</a:t>
            </a:r>
            <a:endParaRPr lang="en-US" dirty="0"/>
          </a:p>
          <a:p>
            <a:r>
              <a:rPr lang="en-US"/>
              <a:t>There is also a </a:t>
            </a:r>
            <a:r>
              <a:rPr lang="en-US">
                <a:latin typeface="Courier New"/>
              </a:rPr>
              <a:t>min()</a:t>
            </a:r>
            <a:r>
              <a:rPr lang="en-US"/>
              <a:t> function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alibri" charset="0"/>
              </a:rPr>
              <a:t>Goal: Write a method that finds the employee with the highest salary in a list and return an </a:t>
            </a:r>
            <a:r>
              <a:rPr lang="en-US" dirty="0">
                <a:latin typeface="Courier New"/>
              </a:rPr>
              <a:t>Optional&lt;Employee&gt;</a:t>
            </a:r>
            <a:r>
              <a:rPr lang="en-US" dirty="0">
                <a:latin typeface="Calibri" charset="0"/>
              </a:rPr>
              <a:t> of that employee 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/>
              </a:rPr>
              <a:t>Optional</a:t>
            </a:r>
            <a:r>
              <a:rPr lang="en-US" dirty="0">
                <a:latin typeface="Calibri" charset="0"/>
              </a:rPr>
              <a:t> if the list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8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max()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7483805"/>
              </p:ext>
            </p:extLst>
          </p:nvPr>
        </p:nvGraphicFramePr>
        <p:xfrm>
          <a:off x="909164" y="1442749"/>
          <a:ext cx="10183878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findHighestPaidEmployee(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                  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if (employees.size() == 0 ){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return Optional.empty();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else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Employee highestEmployee = employees.get(0);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for (Employee employee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if (employee.getSalary() &gt; highestEmployee.getSalary()){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highestEmployee = employee;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return Optional.of(highestEmployee);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2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max()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employee with the highest salary in a list and return an </a:t>
            </a:r>
            <a:r>
              <a:rPr lang="en-US" dirty="0">
                <a:latin typeface="Courier New" charset="0"/>
              </a:rPr>
              <a:t>Optional&lt;Employee&gt;</a:t>
            </a:r>
            <a:r>
              <a:rPr lang="en-US" dirty="0">
                <a:latin typeface="Calibri" charset="0"/>
              </a:rPr>
              <a:t> of that employee  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charset="0"/>
              </a:rPr>
              <a:t>Optional</a:t>
            </a:r>
            <a:r>
              <a:rPr lang="en-US" dirty="0">
                <a:latin typeface="Calibri" charset="0"/>
              </a:rPr>
              <a:t> if the list is empty</a:t>
            </a:r>
            <a:endParaRPr lang="en-US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964538265"/>
              </p:ext>
            </p:extLst>
          </p:nvPr>
        </p:nvGraphicFramePr>
        <p:xfrm>
          <a:off x="978325" y="3093017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findHighestPaidEmployee(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                  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employees.stream()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.max((e1, e2) -&gt; Integer.compare(e1.getSalary(), e2.getSalary()));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84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Terminal vs Intermediate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Terminal operations return a useful value</a:t>
            </a:r>
            <a:endParaRPr lang="en-US" dirty="0"/>
          </a:p>
          <a:p>
            <a:pPr lvl="1"/>
            <a:r>
              <a:rPr lang="en-US">
                <a:latin typeface="Courier New"/>
              </a:rPr>
              <a:t>anyMatch()</a:t>
            </a:r>
            <a:r>
              <a:rPr lang="en-US"/>
              <a:t> returns a </a:t>
            </a:r>
            <a:r>
              <a:rPr lang="en-US">
                <a:latin typeface="Courier New"/>
              </a:rPr>
              <a:t>boolean</a:t>
            </a:r>
            <a:endParaRPr lang="en-US" dirty="0">
              <a:latin typeface="Courier New"/>
            </a:endParaRPr>
          </a:p>
          <a:p>
            <a:pPr lvl="1"/>
            <a:r>
              <a:rPr lang="en-US">
                <a:latin typeface="Courier New"/>
              </a:rPr>
              <a:t>max()</a:t>
            </a:r>
            <a:r>
              <a:rPr lang="en-US"/>
              <a:t> returns an </a:t>
            </a:r>
            <a:r>
              <a:rPr lang="en-US">
                <a:latin typeface="Courier New"/>
              </a:rPr>
              <a:t>Optional</a:t>
            </a:r>
            <a:endParaRPr lang="en-US" dirty="0">
              <a:latin typeface="Courier New"/>
            </a:endParaRPr>
          </a:p>
          <a:p>
            <a:r>
              <a:rPr lang="en-US"/>
              <a:t>Intermediate operations return a new stream as a result</a:t>
            </a:r>
            <a:endParaRPr lang="en-US" dirty="0"/>
          </a:p>
          <a:p>
            <a:pPr lvl="1"/>
            <a:r>
              <a:rPr lang="en-US"/>
              <a:t>Does not modify the source of the stream (the underlying list for example)</a:t>
            </a:r>
            <a:endParaRPr lang="en-US" dirty="0"/>
          </a:p>
          <a:p>
            <a:pPr lvl="1"/>
            <a:r>
              <a:rPr lang="en-US"/>
              <a:t>Can be chained together into a pipeline to perform several operations</a:t>
            </a:r>
            <a:endParaRPr lang="en-US" dirty="0"/>
          </a:p>
          <a:p>
            <a:pPr lvl="1"/>
            <a:r>
              <a:rPr lang="en-US"/>
              <a:t>Use lazy evaluation; no work will be done until a terminal operation is called</a:t>
            </a:r>
            <a:endParaRPr lang="en-US" dirty="0"/>
          </a:p>
          <a:p>
            <a:pPr lvl="1"/>
            <a:r>
              <a:rPr lang="en-US"/>
              <a:t>Examples include </a:t>
            </a:r>
            <a:r>
              <a:rPr lang="en-US">
                <a:latin typeface="Courier New"/>
              </a:rPr>
              <a:t>filter()</a:t>
            </a:r>
            <a:r>
              <a:rPr lang="en-US"/>
              <a:t>, </a:t>
            </a:r>
            <a:r>
              <a:rPr lang="en-US">
                <a:latin typeface="Courier New"/>
              </a:rPr>
              <a:t>map()</a:t>
            </a:r>
            <a:r>
              <a:rPr lang="en-US"/>
              <a:t>, </a:t>
            </a:r>
            <a:r>
              <a:rPr lang="en-US">
                <a:latin typeface="Courier New"/>
              </a:rPr>
              <a:t>sorted()</a:t>
            </a:r>
            <a:r>
              <a:rPr lang="en-US"/>
              <a:t>, </a:t>
            </a:r>
            <a:r>
              <a:rPr lang="en-US">
                <a:latin typeface="Courier New"/>
              </a:rPr>
              <a:t>limit()</a:t>
            </a:r>
            <a:r>
              <a:rPr lang="en-US"/>
              <a:t>, </a:t>
            </a:r>
            <a:r>
              <a:rPr lang="en-US">
                <a:latin typeface="Courier New"/>
              </a:rPr>
              <a:t>distinct()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3868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map()</a:t>
            </a:r>
            <a:r>
              <a:rPr lang="en-US"/>
              <a:t> creates a new stream by applying a function to each element of an existing stream</a:t>
            </a:r>
            <a:endParaRPr lang="en-US" dirty="0"/>
          </a:p>
          <a:p>
            <a:r>
              <a:rPr lang="en-US">
                <a:latin typeface="Courier New"/>
              </a:rPr>
              <a:t>collect()</a:t>
            </a:r>
            <a:r>
              <a:rPr lang="en-US"/>
              <a:t> "combines" elements of a stream in some way</a:t>
            </a:r>
            <a:endParaRPr lang="en-US" dirty="0"/>
          </a:p>
          <a:p>
            <a:pPr lvl="1"/>
            <a:r>
              <a:rPr lang="en-US"/>
              <a:t>Usually used for putting elements into a new collection</a:t>
            </a:r>
            <a:endParaRPr lang="en-US" dirty="0"/>
          </a:p>
          <a:p>
            <a:pPr lvl="2"/>
            <a:r>
              <a:rPr lang="en-US"/>
              <a:t>Convenience classes can be used via the </a:t>
            </a:r>
            <a:r>
              <a:rPr lang="en-US" dirty="0">
                <a:latin typeface="Courier New"/>
              </a:rPr>
              <a:t>Collectors</a:t>
            </a:r>
            <a:r>
              <a:rPr lang="en-US" dirty="0">
                <a:latin typeface="Calibri" charset="0"/>
              </a:rPr>
              <a:t> class</a:t>
            </a:r>
          </a:p>
          <a:p>
            <a:pPr lvl="2"/>
            <a:r>
              <a:rPr lang="en-US" dirty="0">
                <a:latin typeface="Calibri" charset="0"/>
              </a:rPr>
              <a:t>i.e. </a:t>
            </a:r>
            <a:r>
              <a:rPr lang="en-US" dirty="0">
                <a:latin typeface="Courier New" charset="0"/>
              </a:rPr>
              <a:t>.collect(Collectors.toList())</a:t>
            </a:r>
          </a:p>
          <a:p>
            <a:pPr lvl="2"/>
            <a:r>
              <a:rPr lang="en-US" dirty="0">
                <a:latin typeface="Calibri" charset="0"/>
              </a:rPr>
              <a:t>Alternatively can specify your own functions for more precise behavior</a:t>
            </a:r>
          </a:p>
          <a:p>
            <a:pPr lvl="1"/>
            <a:r>
              <a:rPr lang="en-US"/>
              <a:t>This is a terminal operation since it returns a useful object and not 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82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List&lt;String&gt;</a:t>
            </a:r>
            <a:r>
              <a:rPr lang="en-US" dirty="0">
                <a:latin typeface="Calibri" charset="0"/>
              </a:rPr>
              <a:t> of the employees' names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40943052"/>
              </p:ext>
            </p:extLst>
          </p:nvPr>
        </p:nvGraphicFramePr>
        <p:xfrm>
          <a:off x="1106613" y="2778653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List&lt;String&gt; extractNames(List&lt;Employee&gt;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List&lt;String&gt; names = new ArrayList&lt;String&gt;(employees.size());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for (Employee employee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names.add(employee.getName());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names;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34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List&lt;String&gt;</a:t>
            </a:r>
            <a:r>
              <a:rPr lang="en-US" dirty="0">
                <a:latin typeface="Calibri" charset="0"/>
              </a:rPr>
              <a:t> of the employees' names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557434427"/>
              </p:ext>
            </p:extLst>
          </p:nvPr>
        </p:nvGraphicFramePr>
        <p:xfrm>
          <a:off x="1106613" y="2778653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public List&lt;String&gt; extractNames(List&lt;Employee&gt;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employees.stream()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.map(emp -&gt; emp.getName())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.collect(Collectors.toList());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12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charset="0"/>
              </a:rPr>
              <a:t>filter()</a:t>
            </a:r>
            <a:r>
              <a:rPr lang="en-US" dirty="0">
                <a:latin typeface="Calibri" charset="0"/>
              </a:rPr>
              <a:t> creates a new stream by removing some elements from the original stream</a:t>
            </a:r>
          </a:p>
          <a:p>
            <a:pPr lvl="1"/>
            <a:r>
              <a:rPr lang="en-US" dirty="0">
                <a:latin typeface="Calibri" charset="0"/>
              </a:rPr>
              <a:t>Takes a function that returns a boolean, just like </a:t>
            </a:r>
            <a:r>
              <a:rPr lang="en-US" dirty="0">
                <a:latin typeface="Courier New" charset="0"/>
              </a:rPr>
              <a:t>anyMatch()</a:t>
            </a:r>
          </a:p>
          <a:p>
            <a:r>
              <a:rPr lang="en-US" dirty="0">
                <a:latin typeface="Courier New" charset="0"/>
              </a:rPr>
              <a:t>count()</a:t>
            </a:r>
            <a:r>
              <a:rPr lang="en-US" dirty="0">
                <a:latin typeface="Calibri" charset="0"/>
              </a:rPr>
              <a:t> simply returns the number of elements in the stream</a:t>
            </a:r>
          </a:p>
          <a:p>
            <a:pPr lvl="1"/>
            <a:r>
              <a:rPr lang="en-US" dirty="0">
                <a:latin typeface="Calibri" charset="0"/>
              </a:rPr>
              <a:t>Returns a </a:t>
            </a:r>
            <a:r>
              <a:rPr lang="en-US" dirty="0">
                <a:latin typeface="Courier New" charset="0"/>
              </a:rPr>
              <a:t>long</a:t>
            </a:r>
            <a:r>
              <a:rPr lang="en-US" dirty="0">
                <a:latin typeface="Calibri" charset="0"/>
              </a:rPr>
              <a:t>, just in case the stream is huge!</a:t>
            </a:r>
          </a:p>
        </p:txBody>
      </p:sp>
    </p:spTree>
    <p:extLst>
      <p:ext uri="{BB962C8B-B14F-4D97-AF65-F5344CB8AC3E}">
        <p14:creationId xmlns:p14="http://schemas.microsoft.com/office/powerpoint/2010/main" val="357904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returns the number of employees whose office is equal to "Ann Arbor"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772916271"/>
              </p:ext>
            </p:extLst>
          </p:nvPr>
        </p:nvGraphicFramePr>
        <p:xfrm>
          <a:off x="1106613" y="3138898"/>
          <a:ext cx="1018387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countAnnArbor(List&lt;Employee&gt;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long count = 0;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for (Employee employee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if (employee.getOffice().equals("Ann Arbor")){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count++;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count;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7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Lambda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lambda expression is an anonymous function that is typically passed as a parameter to other functions.  </a:t>
            </a:r>
          </a:p>
          <a:p>
            <a:r>
              <a:rPr lang="en-US" dirty="0">
                <a:latin typeface="Calibri" charset="0"/>
              </a:rPr>
              <a:t>While Lambda Expressions are new to Java, they have been around for decades in other languages.</a:t>
            </a:r>
            <a:br>
              <a:rPr lang="en-US" dirty="0"/>
            </a:br>
            <a:endParaRPr lang="en-US" dirty="0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001948148"/>
              </p:ext>
            </p:extLst>
          </p:nvPr>
        </p:nvGraphicFramePr>
        <p:xfrm>
          <a:off x="1111122" y="3617756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Javascript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function(x){return x * 2} </a:t>
                      </a:r>
                      <a:r>
                        <a:rPr lang="en-US" b="0" dirty="0">
                          <a:latin typeface="+mn-lt"/>
                        </a:rPr>
                        <a:t>or</a:t>
                      </a:r>
                      <a:r>
                        <a:rPr lang="en-US" dirty="0">
                          <a:latin typeface="Courier New" charset="0"/>
                        </a:rPr>
                        <a:t> x =&gt; x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838640998"/>
              </p:ext>
            </p:extLst>
          </p:nvPr>
        </p:nvGraphicFramePr>
        <p:xfrm>
          <a:off x="1106793" y="4427066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Ruby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{|x| x *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1532676496"/>
              </p:ext>
            </p:extLst>
          </p:nvPr>
        </p:nvGraphicFramePr>
        <p:xfrm>
          <a:off x="1106819" y="5237377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x -&gt; x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54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returns the number of employees whose office is equal to "Ann Arbor"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558514560"/>
              </p:ext>
            </p:extLst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countAnnArbor(List&lt;Employee&gt;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employees.stream()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.filter(emp -&gt; emp.getOffice().equals("Ann Arbor"))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.count();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2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charset="0"/>
              </a:rPr>
              <a:t>distinct()</a:t>
            </a:r>
            <a:r>
              <a:rPr lang="en-US" dirty="0">
                <a:latin typeface="Calibri" charset="0"/>
              </a:rPr>
              <a:t> creates a new stream by removing duplicate elements from the original stream</a:t>
            </a:r>
          </a:p>
          <a:p>
            <a:pPr lvl="1"/>
            <a:r>
              <a:rPr lang="en-US" dirty="0">
                <a:latin typeface="Calibri" charset="0"/>
              </a:rPr>
              <a:t>Takes no parameters</a:t>
            </a:r>
          </a:p>
          <a:p>
            <a:pPr lvl="1"/>
            <a:r>
              <a:rPr lang="en-US" dirty="0">
                <a:latin typeface="Calibri"/>
              </a:rPr>
              <a:t>Uses </a:t>
            </a:r>
            <a:r>
              <a:rPr lang="en-US" dirty="0">
                <a:latin typeface="Courier New"/>
              </a:rPr>
              <a:t>.equals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Calibri" charset="0"/>
              </a:rPr>
              <a:t> to check for equality</a:t>
            </a:r>
          </a:p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returns the number of different offices there are among the employees</a:t>
            </a:r>
          </a:p>
          <a:p>
            <a:pPr lvl="1"/>
            <a:r>
              <a:rPr lang="en-US" dirty="0">
                <a:latin typeface="Calibri" charset="0"/>
              </a:rPr>
              <a:t>Hint: Use </a:t>
            </a:r>
            <a:r>
              <a:rPr lang="en-US" dirty="0">
                <a:latin typeface="Courier New" charset="0"/>
              </a:rPr>
              <a:t>map()</a:t>
            </a:r>
            <a:r>
              <a:rPr lang="en-US" dirty="0">
                <a:latin typeface="Calibri" charset="0"/>
              </a:rPr>
              <a:t> and </a:t>
            </a:r>
            <a:r>
              <a:rPr lang="en-US" dirty="0">
                <a:latin typeface="Courier New" charset="0"/>
              </a:rPr>
              <a:t>count()</a:t>
            </a:r>
            <a:r>
              <a:rPr lang="en-US" dirty="0">
                <a:latin typeface="Calibri" charset="0"/>
              </a:rPr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103985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returns the number of different offices there are among the employees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169381074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countNumberOfOffices(List&lt;Employee&gt;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employees.stream()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.map(emp -&gt; emp.getOffice())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.distinct()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.count();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270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findFirst() and findAny()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charset="0"/>
              </a:rPr>
              <a:t>findFirst()</a:t>
            </a:r>
            <a:r>
              <a:rPr lang="en-US" dirty="0">
                <a:latin typeface="Calibri" charset="0"/>
              </a:rPr>
              <a:t> returns an </a:t>
            </a:r>
            <a:r>
              <a:rPr lang="en-US" dirty="0">
                <a:latin typeface="Courier New"/>
              </a:rPr>
              <a:t>Optional</a:t>
            </a:r>
            <a:r>
              <a:rPr lang="en-US" dirty="0">
                <a:latin typeface="Calibri" charset="0"/>
              </a:rPr>
              <a:t> containing the first element in the stream</a:t>
            </a:r>
          </a:p>
          <a:p>
            <a:pPr lvl="1"/>
            <a:r>
              <a:rPr lang="en-US" dirty="0">
                <a:latin typeface="Calibri" charset="0"/>
              </a:rPr>
              <a:t>Returns an empty Optional if the stream has no elements</a:t>
            </a:r>
          </a:p>
          <a:p>
            <a:r>
              <a:rPr lang="en-US" dirty="0">
                <a:latin typeface="Courier New" charset="0"/>
              </a:rPr>
              <a:t>findAny()</a:t>
            </a:r>
            <a:r>
              <a:rPr lang="en-US" dirty="0">
                <a:latin typeface="Calibri" charset="0"/>
              </a:rPr>
              <a:t> returns an </a:t>
            </a:r>
            <a:r>
              <a:rPr lang="en-US" dirty="0">
                <a:latin typeface="Courier New" charset="0"/>
              </a:rPr>
              <a:t>Optional</a:t>
            </a:r>
            <a:r>
              <a:rPr lang="en-US" dirty="0">
                <a:latin typeface="Calibri" charset="0"/>
              </a:rPr>
              <a:t> containing an element in the stream</a:t>
            </a:r>
          </a:p>
          <a:p>
            <a:pPr lvl="1"/>
            <a:r>
              <a:rPr lang="en-US" dirty="0">
                <a:latin typeface="Calibri" charset="0"/>
              </a:rPr>
              <a:t>Not guaranteed to be the first element</a:t>
            </a:r>
          </a:p>
          <a:p>
            <a:pPr lvl="1"/>
            <a:r>
              <a:rPr lang="en-US" dirty="0">
                <a:latin typeface="Calibri" charset="0"/>
              </a:rPr>
              <a:t>Might be faster when processing streams in parallel</a:t>
            </a:r>
          </a:p>
          <a:p>
            <a:r>
              <a:rPr lang="en-US" dirty="0">
                <a:latin typeface="Calibri" charset="0"/>
              </a:rPr>
              <a:t>Usually want to perform a </a:t>
            </a:r>
            <a:r>
              <a:rPr lang="en-US" dirty="0">
                <a:latin typeface="Courier New"/>
              </a:rPr>
              <a:t>filter()</a:t>
            </a:r>
            <a:r>
              <a:rPr lang="en-US" dirty="0">
                <a:latin typeface="Calibri" charset="0"/>
              </a:rPr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39343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findAny()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</a:t>
            </a:r>
            <a:r>
              <a:rPr lang="en-US" dirty="0">
                <a:latin typeface="Courier New"/>
              </a:rPr>
              <a:t>String email</a:t>
            </a:r>
            <a:r>
              <a:rPr lang="en-US" dirty="0">
                <a:latin typeface="Calibri" charset="0"/>
              </a:rPr>
              <a:t> and returns an </a:t>
            </a:r>
            <a:r>
              <a:rPr lang="en-US" dirty="0">
                <a:latin typeface="Courier New"/>
              </a:rPr>
              <a:t>Optional</a:t>
            </a:r>
            <a:r>
              <a:rPr lang="en-US" dirty="0">
                <a:latin typeface="Calibri" charset="0"/>
              </a:rPr>
              <a:t> of that employee</a:t>
            </a:r>
          </a:p>
          <a:p>
            <a:pPr lvl="1"/>
            <a:r>
              <a:rPr lang="en-US" dirty="0">
                <a:latin typeface="Calibri" charset="0"/>
              </a:rPr>
              <a:t>We can assume that each employee has a unique email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6766946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findByEmail(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           List&lt;Employee&gt; employees, String email)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employees.stream()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.filter(emp -&gt; emp.getEmail().equals(email))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.findAny();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sorted() and 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charset="0"/>
              </a:rPr>
              <a:t>sorted()</a:t>
            </a:r>
            <a:r>
              <a:rPr lang="en-US" dirty="0">
                <a:latin typeface="Calibri" charset="0"/>
              </a:rPr>
              <a:t> creates a new stream by sorting the original stream</a:t>
            </a:r>
          </a:p>
          <a:p>
            <a:pPr lvl="1"/>
            <a:r>
              <a:rPr lang="en-US" dirty="0">
                <a:latin typeface="Calibri" charset="0"/>
              </a:rPr>
              <a:t>One version takes no parameters, uses natural ordering</a:t>
            </a:r>
          </a:p>
          <a:p>
            <a:pPr lvl="1"/>
            <a:r>
              <a:rPr lang="en-US" dirty="0">
                <a:latin typeface="Calibri" charset="0"/>
              </a:rPr>
              <a:t>Second version takes a </a:t>
            </a:r>
            <a:r>
              <a:rPr lang="en-US" dirty="0">
                <a:latin typeface="Courier New"/>
              </a:rPr>
              <a:t>Comparator</a:t>
            </a:r>
            <a:r>
              <a:rPr lang="en-US" dirty="0">
                <a:latin typeface="Calibri" charset="0"/>
              </a:rPr>
              <a:t> just like </a:t>
            </a:r>
            <a:r>
              <a:rPr lang="en-US" dirty="0">
                <a:latin typeface="Courier New"/>
              </a:rPr>
              <a:t>max()</a:t>
            </a:r>
          </a:p>
          <a:p>
            <a:r>
              <a:rPr lang="en-US" dirty="0">
                <a:latin typeface="Courier New"/>
              </a:rPr>
              <a:t>limit()</a:t>
            </a:r>
            <a:r>
              <a:rPr lang="en-US" dirty="0">
                <a:latin typeface="Calibri" charset="0"/>
              </a:rPr>
              <a:t> truncates the stream to be no longer than a given size</a:t>
            </a:r>
          </a:p>
          <a:p>
            <a:pPr lvl="1"/>
            <a:r>
              <a:rPr lang="en-US" dirty="0">
                <a:latin typeface="Calibri" charset="0"/>
              </a:rPr>
              <a:t>Takes a </a:t>
            </a:r>
            <a:r>
              <a:rPr lang="en-US" dirty="0">
                <a:latin typeface="Courier New" charset="0"/>
              </a:rPr>
              <a:t>long</a:t>
            </a:r>
            <a:r>
              <a:rPr lang="en-US" dirty="0">
                <a:latin typeface="Calibri" charset="0"/>
              </a:rPr>
              <a:t> as a parameter</a:t>
            </a:r>
          </a:p>
          <a:p>
            <a:pPr lvl="1"/>
            <a:r>
              <a:rPr lang="en-US" dirty="0">
                <a:latin typeface="Calibri" charset="0"/>
              </a:rPr>
              <a:t>If the stream isn't that long, the entire stream is returned</a:t>
            </a:r>
          </a:p>
        </p:txBody>
      </p:sp>
    </p:spTree>
    <p:extLst>
      <p:ext uri="{BB962C8B-B14F-4D97-AF65-F5344CB8AC3E}">
        <p14:creationId xmlns:p14="http://schemas.microsoft.com/office/powerpoint/2010/main" val="4227549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sorted() and 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10 highest paid employees in Ann Arbor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848092296"/>
              </p:ext>
            </p:extLst>
          </p:nvPr>
        </p:nvGraphicFramePr>
        <p:xfrm>
          <a:off x="933741" y="3135466"/>
          <a:ext cx="1045038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List&lt;Employee&gt; tenHighestPaidAnnArbor(List&lt;Employee&gt;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employees.stream()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.filter(emp -&gt; emp.getOffice().equals("Ann Arbor"))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it-IT" dirty="0">
                          <a:latin typeface="Courier New" charset="0"/>
                        </a:rPr>
                        <a:t>      .sorted((e1, e2) -&gt; Integer.compare(e2.getSalary(), e1.getSalary()))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.limit(10)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.collect(Collectors.toList());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050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mapToInt()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mapToInt()</a:t>
            </a:r>
            <a:r>
              <a:rPr lang="en-US"/>
              <a:t> returns an </a:t>
            </a:r>
            <a:r>
              <a:rPr lang="en-US">
                <a:latin typeface="Courier New"/>
              </a:rPr>
              <a:t>IntStream</a:t>
            </a:r>
            <a:r>
              <a:rPr lang="en-US"/>
              <a:t>, a special type of stream to deal with </a:t>
            </a:r>
            <a:r>
              <a:rPr lang="en-US">
                <a:latin typeface="Courier New"/>
              </a:rPr>
              <a:t>int</a:t>
            </a:r>
            <a:r>
              <a:rPr lang="en-US"/>
              <a:t> primitives</a:t>
            </a:r>
            <a:endParaRPr lang="en-US" dirty="0"/>
          </a:p>
          <a:p>
            <a:pPr lvl="1"/>
            <a:r>
              <a:rPr lang="en-US"/>
              <a:t>Takes a function that maps to an </a:t>
            </a:r>
            <a:r>
              <a:rPr lang="en-US">
                <a:latin typeface="Courier New"/>
              </a:rPr>
              <a:t>int</a:t>
            </a:r>
            <a:r>
              <a:rPr lang="en-US"/>
              <a:t>, e.g. </a:t>
            </a:r>
            <a:r>
              <a:rPr lang="en-US">
                <a:latin typeface="Courier New"/>
              </a:rPr>
              <a:t>emp -&gt; emp.getSalary()</a:t>
            </a:r>
            <a:endParaRPr lang="en-US" dirty="0">
              <a:latin typeface="Courier New"/>
            </a:endParaRPr>
          </a:p>
          <a:p>
            <a:pPr lvl="1"/>
            <a:r>
              <a:rPr lang="en-US" dirty="0">
                <a:latin typeface="Calibri" charset="0"/>
              </a:rPr>
              <a:t>Has </a:t>
            </a:r>
            <a:r>
              <a:rPr lang="en-US" dirty="0">
                <a:latin typeface="Courier New" charset="0"/>
              </a:rPr>
              <a:t>average()</a:t>
            </a:r>
            <a:r>
              <a:rPr lang="en-US" dirty="0">
                <a:latin typeface="Calibri" charset="0"/>
              </a:rPr>
              <a:t> and </a:t>
            </a:r>
            <a:r>
              <a:rPr lang="en-US" dirty="0">
                <a:latin typeface="Courier New" charset="0"/>
              </a:rPr>
              <a:t>sum()</a:t>
            </a:r>
            <a:r>
              <a:rPr lang="en-US" dirty="0">
                <a:latin typeface="Calibri" charset="0"/>
              </a:rPr>
              <a:t> convenience methods that don't work on arbitrary objects</a:t>
            </a:r>
          </a:p>
          <a:p>
            <a:r>
              <a:rPr lang="en-US" dirty="0">
                <a:latin typeface="Courier New"/>
              </a:rPr>
              <a:t>mapToDouble()</a:t>
            </a:r>
            <a:r>
              <a:rPr lang="en-US" dirty="0">
                <a:latin typeface="Calibri" charset="0"/>
              </a:rPr>
              <a:t> and </a:t>
            </a:r>
            <a:r>
              <a:rPr lang="en-US" dirty="0">
                <a:latin typeface="Courier New"/>
              </a:rPr>
              <a:t>mapToLong()</a:t>
            </a:r>
            <a:r>
              <a:rPr lang="en-US" dirty="0">
                <a:latin typeface="Calibri" charset="0"/>
              </a:rPr>
              <a:t> also exist for those primitives</a:t>
            </a:r>
          </a:p>
        </p:txBody>
      </p:sp>
    </p:spTree>
    <p:extLst>
      <p:ext uri="{BB962C8B-B14F-4D97-AF65-F5344CB8AC3E}">
        <p14:creationId xmlns:p14="http://schemas.microsoft.com/office/powerpoint/2010/main" val="623762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mapToInt()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average employee salary</a:t>
            </a:r>
          </a:p>
          <a:p>
            <a:pPr lvl="1"/>
            <a:r>
              <a:rPr lang="en-US" dirty="0">
                <a:latin typeface="Calibri" charset="0"/>
              </a:rPr>
              <a:t>Return 0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09768371"/>
              </p:ext>
            </p:extLst>
          </p:nvPr>
        </p:nvGraphicFramePr>
        <p:xfrm>
          <a:off x="893714" y="2761878"/>
          <a:ext cx="1045038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double findAverageSalary(List&lt;Employee&gt;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employees.stream()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.mapToInt(emp -&gt; emp.getSalary())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.average()  // this returns an OptionalDouble!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.orElse(0);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877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Notes and 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preserve correct behavior, two rules must be followed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Streams must be non-interfering (they do not modify the stream source)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Must be stateless (results should not depend on any state that might change during execution)</a:t>
            </a:r>
            <a:endParaRPr lang="en-US" dirty="0"/>
          </a:p>
          <a:p>
            <a:r>
              <a:rPr lang="en-US"/>
              <a:t>Streams cannot be reused after a terminal operation is invoked</a:t>
            </a:r>
            <a:endParaRPr lang="en-US" dirty="0"/>
          </a:p>
          <a:p>
            <a:pPr lvl="1"/>
            <a:r>
              <a:rPr lang="en-US"/>
              <a:t>Remember, no work is done until a terminal operation is used</a:t>
            </a:r>
            <a:endParaRPr lang="en-US" dirty="0"/>
          </a:p>
          <a:p>
            <a:r>
              <a:rPr lang="en-US"/>
              <a:t>In some cases, streams can be infinite</a:t>
            </a:r>
            <a:endParaRPr lang="en-US" dirty="0"/>
          </a:p>
          <a:p>
            <a:pPr lvl="1"/>
            <a:r>
              <a:rPr lang="en-US"/>
              <a:t>Many methods will never return for infinite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3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Several existing interfaces have been modified to allow using Lambda Expressions</a:t>
            </a:r>
            <a:endParaRPr lang="en-US" dirty="0"/>
          </a:p>
          <a:p>
            <a:pPr lvl="1"/>
            <a:r>
              <a:rPr lang="en-US"/>
              <a:t>Now marked with </a:t>
            </a:r>
            <a:r>
              <a:rPr lang="en-US">
                <a:latin typeface="Courier New"/>
              </a:rPr>
              <a:t>@FunctionalInterface</a:t>
            </a:r>
            <a:r>
              <a:rPr lang="en-US"/>
              <a:t> annotation</a:t>
            </a:r>
            <a:endParaRPr lang="en-US" dirty="0"/>
          </a:p>
          <a:p>
            <a:pPr lvl="1"/>
            <a:r>
              <a:rPr lang="en-US" dirty="0">
                <a:latin typeface="Calibri" charset="0"/>
              </a:rPr>
              <a:t>Functional interfaces have exactly one abstract method</a:t>
            </a:r>
          </a:p>
          <a:p>
            <a:pPr lvl="1"/>
            <a:r>
              <a:rPr lang="en-US" dirty="0">
                <a:latin typeface="Calibri" charset="0"/>
              </a:rPr>
              <a:t>Examples include </a:t>
            </a:r>
            <a:r>
              <a:rPr lang="en-US" dirty="0">
                <a:latin typeface="Courier New" charset="0"/>
              </a:rPr>
              <a:t>Comparator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ourier New" charset="0"/>
              </a:rPr>
              <a:t>Runnable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ourier New" charset="0"/>
              </a:rPr>
              <a:t>ActionListener</a:t>
            </a:r>
          </a:p>
          <a:p>
            <a:r>
              <a:rPr lang="en-US" dirty="0">
                <a:latin typeface="Calibri" charset="0"/>
              </a:rPr>
              <a:t>New interfaces created specifically for lambda expressions and streams</a:t>
            </a:r>
          </a:p>
        </p:txBody>
      </p:sp>
    </p:spTree>
    <p:extLst>
      <p:ext uri="{BB962C8B-B14F-4D97-AF65-F5344CB8AC3E}">
        <p14:creationId xmlns:p14="http://schemas.microsoft.com/office/powerpoint/2010/main" val="2307988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of Stream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Intermediate Operations</a:t>
            </a:r>
            <a:endParaRPr lang="en-US" dirty="0"/>
          </a:p>
          <a:p>
            <a:pPr lvl="1"/>
            <a:r>
              <a:rPr lang="en-US">
                <a:latin typeface="Courier New"/>
              </a:rPr>
              <a:t>map()</a:t>
            </a:r>
            <a:endParaRPr lang="en-US" dirty="0">
              <a:latin typeface="Courier New"/>
            </a:endParaRPr>
          </a:p>
          <a:p>
            <a:pPr lvl="1"/>
            <a:r>
              <a:rPr lang="en-US">
                <a:latin typeface="Courier New"/>
              </a:rPr>
              <a:t>filter()</a:t>
            </a:r>
            <a:endParaRPr lang="en-US" dirty="0">
              <a:latin typeface="Courier New"/>
            </a:endParaRPr>
          </a:p>
          <a:p>
            <a:pPr lvl="1"/>
            <a:r>
              <a:rPr lang="en-US">
                <a:latin typeface="Courier New"/>
              </a:rPr>
              <a:t>distinct()</a:t>
            </a:r>
            <a:endParaRPr lang="en-US" dirty="0">
              <a:latin typeface="Courier New"/>
            </a:endParaRPr>
          </a:p>
          <a:p>
            <a:pPr lvl="1"/>
            <a:r>
              <a:rPr lang="en-US">
                <a:latin typeface="Courier New"/>
              </a:rPr>
              <a:t>sorted()</a:t>
            </a:r>
            <a:endParaRPr lang="en-US" dirty="0">
              <a:latin typeface="Courier New"/>
            </a:endParaRPr>
          </a:p>
          <a:p>
            <a:pPr lvl="1"/>
            <a:r>
              <a:rPr lang="en-US">
                <a:latin typeface="Courier New"/>
              </a:rPr>
              <a:t>limit()</a:t>
            </a:r>
            <a:endParaRPr lang="en-US" dirty="0">
              <a:latin typeface="Courier New"/>
            </a:endParaRPr>
          </a:p>
          <a:p>
            <a:pPr lvl="1"/>
            <a:r>
              <a:rPr lang="en-US">
                <a:latin typeface="Courier New"/>
              </a:rPr>
              <a:t>mapToInt(), mapToDouble(), mapToLong()</a:t>
            </a:r>
            <a:endParaRPr lang="en-US" dirty="0">
              <a:latin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Terminal Operations</a:t>
            </a:r>
            <a:endParaRPr lang="en-US" dirty="0"/>
          </a:p>
          <a:p>
            <a:pPr lvl="1"/>
            <a:r>
              <a:rPr lang="en-US">
                <a:latin typeface="Courier New"/>
              </a:rPr>
              <a:t>anyMatch(), allMatch(), noneMatch()</a:t>
            </a:r>
            <a:endParaRPr lang="en-US" dirty="0">
              <a:latin typeface="Courier New"/>
            </a:endParaRPr>
          </a:p>
          <a:p>
            <a:pPr lvl="1"/>
            <a:r>
              <a:rPr lang="en-US">
                <a:latin typeface="Courier New"/>
              </a:rPr>
              <a:t>max(), min()</a:t>
            </a:r>
            <a:endParaRPr lang="en-US" dirty="0">
              <a:latin typeface="Courier New"/>
            </a:endParaRPr>
          </a:p>
          <a:p>
            <a:pPr lvl="1"/>
            <a:r>
              <a:rPr lang="en-US">
                <a:latin typeface="Courier New"/>
              </a:rPr>
              <a:t>collect()</a:t>
            </a:r>
            <a:endParaRPr lang="en-US" dirty="0">
              <a:latin typeface="Courier New"/>
            </a:endParaRPr>
          </a:p>
          <a:p>
            <a:pPr lvl="1"/>
            <a:r>
              <a:rPr lang="en-US">
                <a:latin typeface="Courier New"/>
              </a:rPr>
              <a:t>count()</a:t>
            </a:r>
            <a:endParaRPr lang="en-US" dirty="0">
              <a:latin typeface="Courier New"/>
            </a:endParaRPr>
          </a:p>
          <a:p>
            <a:pPr lvl="1"/>
            <a:r>
              <a:rPr lang="en-US">
                <a:latin typeface="Courier New"/>
              </a:rPr>
              <a:t>findAny()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3454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Methods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reduce()</a:t>
            </a:r>
            <a:endParaRPr lang="en-US" dirty="0">
              <a:latin typeface="Courier New"/>
            </a:endParaRPr>
          </a:p>
          <a:p>
            <a:pPr lvl="1"/>
            <a:r>
              <a:rPr lang="en-US"/>
              <a:t>Extremely flexible, can be used to implement several terminal operations</a:t>
            </a:r>
            <a:endParaRPr lang="en-US" dirty="0"/>
          </a:p>
          <a:p>
            <a:pPr lvl="1"/>
            <a:r>
              <a:rPr lang="en-US"/>
              <a:t>Rarely needed in practice</a:t>
            </a:r>
            <a:endParaRPr lang="en-US" dirty="0"/>
          </a:p>
          <a:p>
            <a:r>
              <a:rPr lang="en-US">
                <a:latin typeface="Courier New"/>
              </a:rPr>
              <a:t>collect() </a:t>
            </a:r>
            <a:r>
              <a:rPr lang="en-US">
                <a:latin typeface="Calibri"/>
              </a:rPr>
              <a:t>(the other method signature)</a:t>
            </a:r>
            <a:endParaRPr lang="en-US" dirty="0">
              <a:latin typeface="Calibri"/>
            </a:endParaRPr>
          </a:p>
          <a:p>
            <a:pPr lvl="1"/>
            <a:r>
              <a:rPr lang="en-US">
                <a:latin typeface="Calibri"/>
              </a:rPr>
              <a:t>Useful for loading data into arbitrary data structures</a:t>
            </a:r>
            <a:endParaRPr lang="en-US" dirty="0">
              <a:latin typeface="Calibri" charset="0"/>
            </a:endParaRPr>
          </a:p>
          <a:p>
            <a:pPr lvl="1"/>
            <a:r>
              <a:rPr lang="en-US">
                <a:latin typeface="Calibri" charset="0"/>
              </a:rPr>
              <a:t>Most use cases are already covered by the </a:t>
            </a:r>
            <a:r>
              <a:rPr lang="en-US">
                <a:latin typeface="Courier New"/>
              </a:rPr>
              <a:t>Collectors</a:t>
            </a:r>
            <a:r>
              <a:rPr lang="en-US">
                <a:latin typeface="Calibri" charset="0"/>
              </a:rPr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58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Methods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toArray()</a:t>
            </a:r>
            <a:endParaRPr lang="en-US" dirty="0">
              <a:latin typeface="Courier New"/>
            </a:endParaRPr>
          </a:p>
          <a:p>
            <a:pPr lvl="1"/>
            <a:r>
              <a:rPr lang="en-US"/>
              <a:t>Excellent if legacy code expects an array and not a list, use it if you need to</a:t>
            </a:r>
            <a:endParaRPr lang="en-US" dirty="0"/>
          </a:p>
          <a:p>
            <a:r>
              <a:rPr lang="en-US" dirty="0">
                <a:latin typeface="Courier New" charset="0"/>
              </a:rPr>
              <a:t>forEach() </a:t>
            </a:r>
          </a:p>
          <a:p>
            <a:pPr lvl="1"/>
            <a:r>
              <a:rPr lang="en-US" dirty="0">
                <a:latin typeface="Calibri" charset="0"/>
              </a:rPr>
              <a:t>Also extremely flexible, lets the programmer execute arbitrary code for each element in a stream </a:t>
            </a:r>
          </a:p>
          <a:p>
            <a:pPr lvl="1"/>
            <a:r>
              <a:rPr lang="en-US" dirty="0">
                <a:latin typeface="Calibri" charset="0"/>
              </a:rPr>
              <a:t>Very easy to violate stream contract and potentially get unexpected behavior </a:t>
            </a:r>
          </a:p>
          <a:p>
            <a:pPr lvl="1"/>
            <a:r>
              <a:rPr lang="en-US" dirty="0">
                <a:latin typeface="Calibri" charset="0"/>
              </a:rPr>
              <a:t>Can just write a for loop instead</a:t>
            </a:r>
          </a:p>
        </p:txBody>
      </p:sp>
    </p:spTree>
    <p:extLst>
      <p:ext uri="{BB962C8B-B14F-4D97-AF65-F5344CB8AC3E}">
        <p14:creationId xmlns:p14="http://schemas.microsoft.com/office/powerpoint/2010/main" val="1889568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Many streams implement the </a:t>
            </a:r>
            <a:r>
              <a:rPr lang="en-US">
                <a:latin typeface="Courier New"/>
              </a:rPr>
              <a:t>.parallel()</a:t>
            </a:r>
            <a:r>
              <a:rPr lang="en-US"/>
              <a:t> method</a:t>
            </a:r>
            <a:endParaRPr lang="en-US" dirty="0"/>
          </a:p>
          <a:p>
            <a:r>
              <a:rPr lang="en-US"/>
              <a:t>Automatically enables parallel processing of the stream</a:t>
            </a:r>
            <a:endParaRPr lang="en-US" dirty="0"/>
          </a:p>
          <a:p>
            <a:pPr lvl="1"/>
            <a:r>
              <a:rPr lang="en-US"/>
              <a:t>Work is divided between multiple threads</a:t>
            </a:r>
            <a:endParaRPr lang="en-US" dirty="0"/>
          </a:p>
          <a:p>
            <a:pPr lvl="1"/>
            <a:r>
              <a:rPr lang="en-US"/>
              <a:t>After threads complete, end result is then merged together</a:t>
            </a:r>
            <a:endParaRPr lang="en-US" dirty="0"/>
          </a:p>
          <a:p>
            <a:r>
              <a:rPr lang="en-US"/>
              <a:t>Can actually be less efficient for small streams with simple operations</a:t>
            </a:r>
            <a:endParaRPr lang="en-US" dirty="0"/>
          </a:p>
          <a:p>
            <a:pPr lvl="1"/>
            <a:r>
              <a:rPr lang="en-US"/>
              <a:t>Millions of elements is still "small".</a:t>
            </a:r>
            <a:endParaRPr lang="en-US" dirty="0"/>
          </a:p>
          <a:p>
            <a:r>
              <a:rPr lang="en-US"/>
              <a:t>Can potentially be much faster for very large streams or when the operations involved are time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18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 with all parallel processing, side-effects must be carefully accounted for</a:t>
            </a:r>
            <a:endParaRPr lang="en-US" dirty="0"/>
          </a:p>
          <a:p>
            <a:pPr lvl="1"/>
            <a:r>
              <a:rPr lang="en-US"/>
              <a:t>Two threads modifying the same variable at the same time will cause errors</a:t>
            </a:r>
            <a:endParaRPr lang="en-US" dirty="0"/>
          </a:p>
          <a:p>
            <a:r>
              <a:rPr lang="en-US"/>
              <a:t>Side-effects are highly discouraged even for sequential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06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 Gone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the output of the following code?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100000, 47270, 46942, 65382, or 40942?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57315624"/>
              </p:ext>
            </p:extLst>
          </p:nvPr>
        </p:nvGraphicFramePr>
        <p:xfrm>
          <a:off x="855630" y="2927345"/>
          <a:ext cx="10450381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Bad Parallel Processing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static int n = 0;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public static void main(String[] args)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IntStream.range(0, 100000).parallel().forEach(i -&gt; n++);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System.out.println(n);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48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Streams can perform useful operations on collections</a:t>
            </a:r>
            <a:endParaRPr lang="en-US" dirty="0"/>
          </a:p>
          <a:p>
            <a:r>
              <a:rPr lang="en-US"/>
              <a:t>Intermediate operations return new streams based on modifying the elements of the previous stream</a:t>
            </a:r>
            <a:endParaRPr lang="en-US" dirty="0"/>
          </a:p>
          <a:p>
            <a:r>
              <a:rPr lang="en-US"/>
              <a:t>Terminal operations return useful values</a:t>
            </a:r>
            <a:endParaRPr lang="en-US" dirty="0"/>
          </a:p>
          <a:p>
            <a:r>
              <a:rPr lang="en-US"/>
              <a:t>Stream operations can take lambda expressions to shorten code</a:t>
            </a:r>
            <a:endParaRPr lang="en-US" dirty="0"/>
          </a:p>
          <a:p>
            <a:r>
              <a:rPr lang="en-US" dirty="0"/>
              <a:t>Many streams support parallel execution</a:t>
            </a:r>
          </a:p>
          <a:p>
            <a:pPr lvl="1"/>
            <a:r>
              <a:rPr lang="en-US" dirty="0"/>
              <a:t>Must be extra careful to ensure correct behavior</a:t>
            </a:r>
          </a:p>
        </p:txBody>
      </p:sp>
    </p:spTree>
    <p:extLst>
      <p:ext uri="{BB962C8B-B14F-4D97-AF65-F5344CB8AC3E}">
        <p14:creationId xmlns:p14="http://schemas.microsoft.com/office/powerpoint/2010/main" val="15748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1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sorts the list based on the </a:t>
            </a:r>
            <a:r>
              <a:rPr lang="en-US" dirty="0">
                <a:latin typeface="Courier New"/>
              </a:rPr>
              <a:t>name</a:t>
            </a:r>
            <a:r>
              <a:rPr lang="en-US" dirty="0">
                <a:latin typeface="Calibri" charset="0"/>
              </a:rPr>
              <a:t> attribute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276078869"/>
              </p:ext>
            </p:extLst>
          </p:nvPr>
        </p:nvGraphicFramePr>
        <p:xfrm>
          <a:off x="1029446" y="2792407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void sortEmployeesByName(List&lt;Employee&gt;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employees.sort(new Comparator&lt;Employee&gt;(){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@Override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public int compare(Employee e1, Employee e2)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return e1.getName().compareTo(e2.getName());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49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sorts the list based on the </a:t>
            </a:r>
            <a:r>
              <a:rPr lang="en-US" dirty="0">
                <a:latin typeface="Courier New" charset="0"/>
              </a:rPr>
              <a:t>name</a:t>
            </a:r>
            <a:r>
              <a:rPr lang="en-US" dirty="0">
                <a:latin typeface="Calibri" charset="0"/>
              </a:rPr>
              <a:t> attribute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043189196"/>
              </p:ext>
            </p:extLst>
          </p:nvPr>
        </p:nvGraphicFramePr>
        <p:xfrm>
          <a:off x="1029446" y="2792407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void sortEmployeesByName(List&lt;Employee&gt;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employees.sort((e1, e2) -&gt; e1.getName().compareTo(e2.getName()));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98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02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</a:rPr>
              <a:t>(e1, e2) -&gt; e1.getName().compareTo(e2.getName())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ourier New" charset="0"/>
              </a:rPr>
              <a:t>(e1, e2)</a:t>
            </a:r>
            <a:r>
              <a:rPr lang="en-US" dirty="0">
                <a:latin typeface="Calibri" charset="0"/>
              </a:rPr>
              <a:t>are the parameters, both of type </a:t>
            </a:r>
            <a:r>
              <a:rPr lang="en-US" dirty="0">
                <a:latin typeface="Courier New"/>
              </a:rPr>
              <a:t>Employee</a:t>
            </a:r>
          </a:p>
          <a:p>
            <a:pPr lvl="1"/>
            <a:r>
              <a:rPr lang="en-US" dirty="0">
                <a:latin typeface="Calibri" charset="0"/>
              </a:rPr>
              <a:t>We can pick whatever names we want, I could choose </a:t>
            </a:r>
            <a:r>
              <a:rPr lang="en-US" dirty="0">
                <a:latin typeface="Courier New"/>
              </a:rPr>
              <a:t>(x, y)</a:t>
            </a:r>
            <a:r>
              <a:rPr lang="en-US" dirty="0">
                <a:latin typeface="Calibri" charset="0"/>
              </a:rPr>
              <a:t> if I wanted to</a:t>
            </a:r>
          </a:p>
          <a:p>
            <a:pPr lvl="1"/>
            <a:r>
              <a:rPr lang="en-US" dirty="0">
                <a:latin typeface="Calibri" charset="0"/>
              </a:rPr>
              <a:t>Type Inference is used to figure out the type that these should be, so we don't need to specify that they are of type </a:t>
            </a:r>
            <a:r>
              <a:rPr lang="en-US" dirty="0">
                <a:latin typeface="Courier New"/>
              </a:rPr>
              <a:t>Employee</a:t>
            </a:r>
          </a:p>
          <a:p>
            <a:pPr lvl="1"/>
            <a:r>
              <a:rPr lang="en-US" dirty="0">
                <a:latin typeface="Calibri" charset="0"/>
              </a:rPr>
              <a:t>Still strongly typed, will throw compile-time errors for mistakes</a:t>
            </a:r>
          </a:p>
          <a:p>
            <a:r>
              <a:rPr lang="en-US" dirty="0">
                <a:latin typeface="Courier New" charset="0"/>
              </a:rPr>
              <a:t>e1.getName().compareTo(e2.getName())</a:t>
            </a:r>
            <a:r>
              <a:rPr lang="en-US" dirty="0">
                <a:latin typeface="Calibri" charset="0"/>
              </a:rPr>
              <a:t>is the method body</a:t>
            </a:r>
          </a:p>
          <a:p>
            <a:pPr lvl="1"/>
            <a:r>
              <a:rPr lang="en-US" dirty="0">
                <a:latin typeface="Calibri" charset="0"/>
              </a:rPr>
              <a:t>No return statement needed for one-line methods</a:t>
            </a:r>
          </a:p>
        </p:txBody>
      </p:sp>
    </p:spTree>
    <p:extLst>
      <p:ext uri="{BB962C8B-B14F-4D97-AF65-F5344CB8AC3E}">
        <p14:creationId xmlns:p14="http://schemas.microsoft.com/office/powerpoint/2010/main" val="42377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Provides easy-to-read lambda expressions for methods that already have a name</a:t>
            </a:r>
          </a:p>
          <a:p>
            <a:r>
              <a:rPr lang="en-US" dirty="0">
                <a:latin typeface="Calibri" charset="0"/>
              </a:rPr>
              <a:t>Can be used anywhere that a lambda expression can be used</a:t>
            </a:r>
          </a:p>
          <a:p>
            <a:r>
              <a:rPr lang="en-US" dirty="0">
                <a:latin typeface="Calibri" charset="0"/>
              </a:rPr>
              <a:t>Refer to a static method using </a:t>
            </a:r>
            <a:r>
              <a:rPr lang="en-US" dirty="0">
                <a:latin typeface="Courier New"/>
              </a:rPr>
              <a:t>ClassName::methodName</a:t>
            </a:r>
          </a:p>
          <a:p>
            <a:r>
              <a:rPr lang="en-US" dirty="0">
                <a:latin typeface="Calibri" charset="0"/>
              </a:rPr>
              <a:t>Refer to an object's methods with </a:t>
            </a:r>
            <a:r>
              <a:rPr lang="en-US" dirty="0">
                <a:latin typeface="Courier New" charset="0"/>
              </a:rPr>
              <a:t>objectName::methodName</a:t>
            </a:r>
          </a:p>
        </p:txBody>
      </p:sp>
    </p:spTree>
    <p:extLst>
      <p:ext uri="{BB962C8B-B14F-4D97-AF65-F5344CB8AC3E}">
        <p14:creationId xmlns:p14="http://schemas.microsoft.com/office/powerpoint/2010/main" val="412741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Goal: Use a method reference to sort a list of employees</a:t>
            </a:r>
            <a:endParaRPr lang="en-US" dirty="0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20648448"/>
              </p:ext>
            </p:extLst>
          </p:nvPr>
        </p:nvGraphicFramePr>
        <p:xfrm>
          <a:off x="1014809" y="2382478"/>
          <a:ext cx="1018387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 Method References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class LambdaExpressionExample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/* other methods up here*/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public void sortEmployeesByName(List&lt;Employee&gt;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employees.sort(LambdaExpressionExample::compareEmployeesByName);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 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private static int compareEmployeesByName(Employee e1,Employee e2)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return e1.getName().compareTo(e2.getName());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56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2348</Words>
  <Application>Microsoft Office PowerPoint</Application>
  <PresentationFormat>Widescreen</PresentationFormat>
  <Paragraphs>331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Java 8  Lambda Expressions and the Stream API</vt:lpstr>
      <vt:lpstr>What's new in Java 8?</vt:lpstr>
      <vt:lpstr>What are Lambda Expressions?</vt:lpstr>
      <vt:lpstr>Lambda Expressions in Java 8</vt:lpstr>
      <vt:lpstr>Sorting a List of Employees</vt:lpstr>
      <vt:lpstr>Sorting a List of Employees</vt:lpstr>
      <vt:lpstr>Lambda Expression Details</vt:lpstr>
      <vt:lpstr>Method References</vt:lpstr>
      <vt:lpstr>Sorting a List of Employees</vt:lpstr>
      <vt:lpstr>What is the Stream API?</vt:lpstr>
      <vt:lpstr>Stream API: anyMatch()</vt:lpstr>
      <vt:lpstr>Stream API: anyMatch()</vt:lpstr>
      <vt:lpstr>Stream API: anyMatch()</vt:lpstr>
      <vt:lpstr>Stream API: allMatch() and noneMatch()</vt:lpstr>
      <vt:lpstr>Aside: The Optional Class</vt:lpstr>
      <vt:lpstr>Optional: Sample Usage</vt:lpstr>
      <vt:lpstr>Optional: Sample Usage</vt:lpstr>
      <vt:lpstr>Optional: Sample Usage</vt:lpstr>
      <vt:lpstr>Optional: Sample Usage</vt:lpstr>
      <vt:lpstr>What just happened?</vt:lpstr>
      <vt:lpstr>Stream API: max()</vt:lpstr>
      <vt:lpstr>Stream API: max()</vt:lpstr>
      <vt:lpstr>Stream API: max()</vt:lpstr>
      <vt:lpstr>Terminal vs Intermediate Operations</vt:lpstr>
      <vt:lpstr>Stream API: map() and collect()</vt:lpstr>
      <vt:lpstr>Stream API: map() and collect()</vt:lpstr>
      <vt:lpstr>Stream API: map() and collect()</vt:lpstr>
      <vt:lpstr>Stream API: filter() and count()</vt:lpstr>
      <vt:lpstr>Stream API: filter() and count()</vt:lpstr>
      <vt:lpstr>Stream API: filter() and count()</vt:lpstr>
      <vt:lpstr>Stream API: distinct()</vt:lpstr>
      <vt:lpstr>Stream API: distinct()</vt:lpstr>
      <vt:lpstr>Stream API: findFirst() and findAny()</vt:lpstr>
      <vt:lpstr>Stream API: findAny()</vt:lpstr>
      <vt:lpstr>Stream API: sorted() and limit()</vt:lpstr>
      <vt:lpstr>Stream API: sorted() and limit()</vt:lpstr>
      <vt:lpstr>Stream API: mapToInt()</vt:lpstr>
      <vt:lpstr>Stream API: mapToInt()</vt:lpstr>
      <vt:lpstr>Important Notes and Fun Facts</vt:lpstr>
      <vt:lpstr>Recap of Stream Methods</vt:lpstr>
      <vt:lpstr>Other Important Methods</vt:lpstr>
      <vt:lpstr>Other Important Methods</vt:lpstr>
      <vt:lpstr>Parallel Processing</vt:lpstr>
      <vt:lpstr>Parallel Processing</vt:lpstr>
      <vt:lpstr>Parallel Processing Gone Wrong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Joseph DiFebo</cp:lastModifiedBy>
  <cp:revision>15</cp:revision>
  <dcterms:created xsi:type="dcterms:W3CDTF">2013-07-15T20:24:02Z</dcterms:created>
  <dcterms:modified xsi:type="dcterms:W3CDTF">2017-09-22T02:55:35Z</dcterms:modified>
</cp:coreProperties>
</file>