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4" r:id="rId1"/>
  </p:sldMasterIdLst>
  <p:notesMasterIdLst>
    <p:notesMasterId r:id="rId67"/>
  </p:notesMasterIdLst>
  <p:sldIdLst>
    <p:sldId id="256" r:id="rId2"/>
    <p:sldId id="257" r:id="rId3"/>
    <p:sldId id="324" r:id="rId4"/>
    <p:sldId id="306" r:id="rId5"/>
    <p:sldId id="258" r:id="rId6"/>
    <p:sldId id="259" r:id="rId7"/>
    <p:sldId id="260" r:id="rId8"/>
    <p:sldId id="261" r:id="rId9"/>
    <p:sldId id="262" r:id="rId10"/>
    <p:sldId id="308" r:id="rId11"/>
    <p:sldId id="303" r:id="rId12"/>
    <p:sldId id="305" r:id="rId13"/>
    <p:sldId id="263" r:id="rId14"/>
    <p:sldId id="264" r:id="rId15"/>
    <p:sldId id="265" r:id="rId16"/>
    <p:sldId id="266" r:id="rId17"/>
    <p:sldId id="267" r:id="rId18"/>
    <p:sldId id="309" r:id="rId19"/>
    <p:sldId id="310" r:id="rId20"/>
    <p:sldId id="311" r:id="rId21"/>
    <p:sldId id="268" r:id="rId22"/>
    <p:sldId id="270" r:id="rId23"/>
    <p:sldId id="271" r:id="rId24"/>
    <p:sldId id="279" r:id="rId25"/>
    <p:sldId id="280" r:id="rId26"/>
    <p:sldId id="281" r:id="rId27"/>
    <p:sldId id="312" r:id="rId28"/>
    <p:sldId id="273" r:id="rId29"/>
    <p:sldId id="274" r:id="rId30"/>
    <p:sldId id="272" r:id="rId31"/>
    <p:sldId id="313" r:id="rId32"/>
    <p:sldId id="314" r:id="rId33"/>
    <p:sldId id="269" r:id="rId34"/>
    <p:sldId id="275" r:id="rId35"/>
    <p:sldId id="276" r:id="rId36"/>
    <p:sldId id="277" r:id="rId37"/>
    <p:sldId id="284" r:id="rId38"/>
    <p:sldId id="283" r:id="rId39"/>
    <p:sldId id="285" r:id="rId40"/>
    <p:sldId id="315" r:id="rId41"/>
    <p:sldId id="286" r:id="rId42"/>
    <p:sldId id="287" r:id="rId43"/>
    <p:sldId id="316" r:id="rId44"/>
    <p:sldId id="317" r:id="rId45"/>
    <p:sldId id="318" r:id="rId46"/>
    <p:sldId id="290" r:id="rId47"/>
    <p:sldId id="291" r:id="rId48"/>
    <p:sldId id="319" r:id="rId49"/>
    <p:sldId id="288" r:id="rId50"/>
    <p:sldId id="325" r:id="rId51"/>
    <p:sldId id="320" r:id="rId52"/>
    <p:sldId id="321" r:id="rId53"/>
    <p:sldId id="294" r:id="rId54"/>
    <p:sldId id="295" r:id="rId55"/>
    <p:sldId id="322" r:id="rId56"/>
    <p:sldId id="323" r:id="rId57"/>
    <p:sldId id="299" r:id="rId58"/>
    <p:sldId id="292" r:id="rId59"/>
    <p:sldId id="293" r:id="rId60"/>
    <p:sldId id="296" r:id="rId61"/>
    <p:sldId id="297" r:id="rId62"/>
    <p:sldId id="298" r:id="rId63"/>
    <p:sldId id="300" r:id="rId64"/>
    <p:sldId id="301" r:id="rId65"/>
    <p:sldId id="302" r:id="rId6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A90213-006E-4325-963A-1164372CF8B1}" type="datetimeFigureOut">
              <a:rPr lang="en-US"/>
              <a:t>2/6/2017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EA6BA0-F68B-4729-A2CB-FBB5A0D477CE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A6BA0-F68B-4729-A2CB-FBB5A0D477CE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6980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A6BA0-F68B-4729-A2CB-FBB5A0D477CE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6712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A6BA0-F68B-4729-A2CB-FBB5A0D477CE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0483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A6BA0-F68B-4729-A2CB-FBB5A0D477CE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7897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A6BA0-F68B-4729-A2CB-FBB5A0D477CE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7962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A6BA0-F68B-4729-A2CB-FBB5A0D477CE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5695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A6BA0-F68B-4729-A2CB-FBB5A0D477CE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7453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A6BA0-F68B-4729-A2CB-FBB5A0D477CE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1420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A6BA0-F68B-4729-A2CB-FBB5A0D477CE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9619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A6BA0-F68B-4729-A2CB-FBB5A0D477CE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2226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A6BA0-F68B-4729-A2CB-FBB5A0D477CE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5955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A6BA0-F68B-4729-A2CB-FBB5A0D477CE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3874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A6BA0-F68B-4729-A2CB-FBB5A0D477CE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003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A6BA0-F68B-4729-A2CB-FBB5A0D477CE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4209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A6BA0-F68B-4729-A2CB-FBB5A0D477CE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980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A6BA0-F68B-4729-A2CB-FBB5A0D477CE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8698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A6BA0-F68B-4729-A2CB-FBB5A0D477CE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70551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A6BA0-F68B-4729-A2CB-FBB5A0D477CE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60174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A6BA0-F68B-4729-A2CB-FBB5A0D477CE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16897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A6BA0-F68B-4729-A2CB-FBB5A0D477CE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18975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A6BA0-F68B-4729-A2CB-FBB5A0D477CE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69611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A6BA0-F68B-4729-A2CB-FBB5A0D477CE}" type="slidenum">
              <a:rPr lang="en-US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1615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A6BA0-F68B-4729-A2CB-FBB5A0D477CE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9863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A6BA0-F68B-4729-A2CB-FBB5A0D477CE}" type="slidenum">
              <a:rPr lang="en-US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37758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A6BA0-F68B-4729-A2CB-FBB5A0D477CE}" type="slidenum">
              <a:rPr lang="en-US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5653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A6BA0-F68B-4729-A2CB-FBB5A0D477CE}" type="slidenum">
              <a:rPr lang="en-US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61346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A6BA0-F68B-4729-A2CB-FBB5A0D477CE}" type="slidenum">
              <a:rPr lang="en-US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57139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A6BA0-F68B-4729-A2CB-FBB5A0D477CE}" type="slidenum">
              <a:rPr lang="en-US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16406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A6BA0-F68B-4729-A2CB-FBB5A0D477CE}" type="slidenum">
              <a:rPr lang="en-US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8640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A6BA0-F68B-4729-A2CB-FBB5A0D477CE}" type="slidenum">
              <a:rPr lang="en-US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78867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A6BA0-F68B-4729-A2CB-FBB5A0D477CE}" type="slidenum">
              <a:rPr lang="en-US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28992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A6BA0-F68B-4729-A2CB-FBB5A0D477CE}" type="slidenum">
              <a:rPr lang="en-US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12123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A6BA0-F68B-4729-A2CB-FBB5A0D477CE}" type="slidenum">
              <a:rPr lang="en-US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8679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A6BA0-F68B-4729-A2CB-FBB5A0D477CE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80304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A6BA0-F68B-4729-A2CB-FBB5A0D477CE}" type="slidenum">
              <a:rPr lang="en-US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68587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A6BA0-F68B-4729-A2CB-FBB5A0D477CE}" type="slidenum">
              <a:rPr lang="en-US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79750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A6BA0-F68B-4729-A2CB-FBB5A0D477CE}" type="slidenum">
              <a:rPr lang="en-US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00590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A6BA0-F68B-4729-A2CB-FBB5A0D477CE}" type="slidenum">
              <a:rPr lang="en-US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68566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A6BA0-F68B-4729-A2CB-FBB5A0D477CE}" type="slidenum">
              <a:rPr lang="en-US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88237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A6BA0-F68B-4729-A2CB-FBB5A0D477CE}" type="slidenum">
              <a:rPr lang="en-US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67894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A6BA0-F68B-4729-A2CB-FBB5A0D477CE}" type="slidenum">
              <a:rPr lang="en-US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21635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A6BA0-F68B-4729-A2CB-FBB5A0D477CE}" type="slidenum">
              <a:rPr lang="en-US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76723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A6BA0-F68B-4729-A2CB-FBB5A0D477CE}" type="slidenum">
              <a:rPr lang="en-US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38335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A6BA0-F68B-4729-A2CB-FBB5A0D477CE}" type="slidenum">
              <a:rPr lang="en-US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530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A6BA0-F68B-4729-A2CB-FBB5A0D477CE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32699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A6BA0-F68B-4729-A2CB-FBB5A0D477CE}" type="slidenum">
              <a:rPr lang="en-US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14772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A6BA0-F68B-4729-A2CB-FBB5A0D477CE}" type="slidenum">
              <a:rPr lang="en-US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22574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A6BA0-F68B-4729-A2CB-FBB5A0D477CE}" type="slidenum">
              <a:rPr lang="en-US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98751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A6BA0-F68B-4729-A2CB-FBB5A0D477CE}" type="slidenum">
              <a:rPr lang="en-US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2745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A6BA0-F68B-4729-A2CB-FBB5A0D477CE}" type="slidenum">
              <a:rPr lang="en-US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18443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A6BA0-F68B-4729-A2CB-FBB5A0D477CE}" type="slidenum">
              <a:rPr lang="en-US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61848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A6BA0-F68B-4729-A2CB-FBB5A0D477CE}" type="slidenum">
              <a:rPr lang="en-US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18742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A6BA0-F68B-4729-A2CB-FBB5A0D477CE}" type="slidenum">
              <a:rPr lang="en-US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49756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A6BA0-F68B-4729-A2CB-FBB5A0D477CE}" type="slidenum">
              <a:rPr lang="en-US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16750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A6BA0-F68B-4729-A2CB-FBB5A0D477CE}" type="slidenum">
              <a:rPr lang="en-US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30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A6BA0-F68B-4729-A2CB-FBB5A0D477CE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13665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A6BA0-F68B-4729-A2CB-FBB5A0D477CE}" type="slidenum">
              <a:rPr lang="en-US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116048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A6BA0-F68B-4729-A2CB-FBB5A0D477CE}" type="slidenum">
              <a:rPr lang="en-US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791488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A6BA0-F68B-4729-A2CB-FBB5A0D477CE}" type="slidenum">
              <a:rPr lang="en-US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68194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A6BA0-F68B-4729-A2CB-FBB5A0D477CE}" type="slidenum">
              <a:rPr lang="en-US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059293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A6BA0-F68B-4729-A2CB-FBB5A0D477CE}" type="slidenum">
              <a:rPr lang="en-US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6422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A6BA0-F68B-4729-A2CB-FBB5A0D477CE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4866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A6BA0-F68B-4729-A2CB-FBB5A0D477CE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9772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A6BA0-F68B-4729-A2CB-FBB5A0D477CE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463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131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684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141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266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930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573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162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74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388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415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495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925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difebo/java8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8/docs/api/java/util/Comparator.html" TargetMode="Externa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/>
              <a:t>Java 8 Workshop </a:t>
            </a:r>
            <a:br>
              <a:rPr lang="en-US"/>
            </a:br>
            <a:r>
              <a:rPr lang="en-US" sz="5400"/>
              <a:t>Lambda Expressions and the Stream API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l">
              <a:lnSpc>
                <a:spcPct val="100000"/>
              </a:lnSpc>
            </a:pPr>
            <a:r>
              <a:rPr lang="en-US" dirty="0"/>
              <a:t>Joe DiFebo</a:t>
            </a:r>
          </a:p>
          <a:p>
            <a:pPr algn="l">
              <a:lnSpc>
                <a:spcPct val="100000"/>
              </a:lnSpc>
            </a:pPr>
            <a:r>
              <a:rPr lang="en-US" dirty="0"/>
              <a:t>2/6/2017</a:t>
            </a:r>
          </a:p>
        </p:txBody>
      </p:sp>
    </p:spTree>
    <p:extLst>
      <p:ext uri="{BB962C8B-B14F-4D97-AF65-F5344CB8AC3E}">
        <p14:creationId xmlns:p14="http://schemas.microsoft.com/office/powerpoint/2010/main" val="29792234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Lambda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Goal: Implement the </a:t>
            </a:r>
            <a:r>
              <a:rPr lang="en-US" dirty="0" err="1"/>
              <a:t>sortEmployeesByName</a:t>
            </a:r>
            <a:r>
              <a:rPr lang="en-US" dirty="0"/>
              <a:t> method in EmployeeManager.java</a:t>
            </a:r>
          </a:p>
          <a:p>
            <a:r>
              <a:rPr lang="en-US" dirty="0">
                <a:latin typeface="Calibri" charset="0"/>
              </a:rPr>
              <a:t>First unit test should pass!</a:t>
            </a:r>
          </a:p>
        </p:txBody>
      </p:sp>
      <p:graphicFrame>
        <p:nvGraphicFramePr>
          <p:cNvPr id="4" name="Table 3"/>
          <p:cNvGraphicFramePr/>
          <p:nvPr>
            <p:extLst>
              <p:ext uri="{D42A27DB-BD31-4B8C-83A1-F6EECF244321}">
                <p14:modId xmlns:p14="http://schemas.microsoft.com/office/powerpoint/2010/main" val="203082486"/>
              </p:ext>
            </p:extLst>
          </p:nvPr>
        </p:nvGraphicFramePr>
        <p:xfrm>
          <a:off x="1004061" y="3358674"/>
          <a:ext cx="10183878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83878">
                  <a:extLst>
                    <a:ext uri="{9D8B030D-6E8A-4147-A177-3AD203B41FA5}">
                      <a16:colId xmlns:a16="http://schemas.microsoft.com/office/drawing/2014/main" val="31498158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With Java 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440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</a:rPr>
                        <a:t>public static void </a:t>
                      </a:r>
                      <a:r>
                        <a:rPr lang="en-US" dirty="0" err="1">
                          <a:latin typeface="Courier New" charset="0"/>
                        </a:rPr>
                        <a:t>sortEmployeesByName</a:t>
                      </a:r>
                      <a:r>
                        <a:rPr lang="en-US" dirty="0">
                          <a:latin typeface="Courier New" charset="0"/>
                        </a:rPr>
                        <a:t>(List&lt;Employee&gt; employees) {</a:t>
                      </a:r>
                      <a:br>
                        <a:rPr lang="en-US" dirty="0">
                          <a:latin typeface="Courier New" charset="0"/>
                        </a:rPr>
                      </a:br>
                      <a:r>
                        <a:rPr lang="en-US" dirty="0">
                          <a:latin typeface="Courier New" charset="0"/>
                        </a:rPr>
                        <a:t>    </a:t>
                      </a:r>
                      <a:r>
                        <a:rPr lang="en-US" dirty="0" err="1">
                          <a:latin typeface="Courier New" charset="0"/>
                        </a:rPr>
                        <a:t>employees.sort</a:t>
                      </a:r>
                      <a:r>
                        <a:rPr lang="en-US" dirty="0">
                          <a:latin typeface="Courier New" charset="0"/>
                        </a:rPr>
                        <a:t>((e1, e2) -&gt; e1.getName().</a:t>
                      </a:r>
                      <a:r>
                        <a:rPr lang="en-US" dirty="0" err="1">
                          <a:latin typeface="Courier New" charset="0"/>
                        </a:rPr>
                        <a:t>compareTo</a:t>
                      </a:r>
                      <a:r>
                        <a:rPr lang="en-US" dirty="0">
                          <a:latin typeface="Courier New" charset="0"/>
                        </a:rPr>
                        <a:t>(e2.getName()));</a:t>
                      </a:r>
                      <a:br>
                        <a:rPr lang="en-US" dirty="0">
                          <a:latin typeface="Courier New" charset="0"/>
                        </a:rPr>
                      </a:br>
                      <a:r>
                        <a:rPr lang="en-US" dirty="0">
                          <a:latin typeface="Courier New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0607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76030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Method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Calibri" charset="0"/>
              </a:rPr>
              <a:t>Provides easy-to-read lambda expressions for methods that already have a name</a:t>
            </a:r>
          </a:p>
          <a:p>
            <a:r>
              <a:rPr lang="en-US">
                <a:latin typeface="Calibri" charset="0"/>
              </a:rPr>
              <a:t>Can be used anywhere that a lambda expression can be used</a:t>
            </a:r>
          </a:p>
          <a:p>
            <a:r>
              <a:rPr lang="en-US">
                <a:latin typeface="Calibri" charset="0"/>
              </a:rPr>
              <a:t>Refer to a static method using </a:t>
            </a:r>
            <a:r>
              <a:rPr lang="en-US">
                <a:latin typeface="Courier New"/>
              </a:rPr>
              <a:t>ClassName::methodName</a:t>
            </a:r>
          </a:p>
          <a:p>
            <a:r>
              <a:rPr lang="en-US">
                <a:latin typeface="Calibri" charset="0"/>
              </a:rPr>
              <a:t>Refer to an object's methods with </a:t>
            </a:r>
            <a:r>
              <a:rPr lang="en-US">
                <a:latin typeface="Courier New" charset="0"/>
              </a:rPr>
              <a:t>objectName::methodName</a:t>
            </a:r>
          </a:p>
        </p:txBody>
      </p:sp>
    </p:spTree>
    <p:extLst>
      <p:ext uri="{BB962C8B-B14F-4D97-AF65-F5344CB8AC3E}">
        <p14:creationId xmlns:p14="http://schemas.microsoft.com/office/powerpoint/2010/main" val="41274142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Sorting a List of Employees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Goal: Use a method reference to sort a list of employees</a:t>
            </a:r>
            <a:endParaRPr lang="en-US">
              <a:latin typeface="Calibri" charset="0"/>
            </a:endParaRPr>
          </a:p>
        </p:txBody>
      </p:sp>
      <p:graphicFrame>
        <p:nvGraphicFramePr>
          <p:cNvPr id="4" name="Table 3"/>
          <p:cNvGraphicFramePr/>
          <p:nvPr>
            <p:extLst>
              <p:ext uri="{D42A27DB-BD31-4B8C-83A1-F6EECF244321}">
                <p14:modId xmlns:p14="http://schemas.microsoft.com/office/powerpoint/2010/main" val="1320648448"/>
              </p:ext>
            </p:extLst>
          </p:nvPr>
        </p:nvGraphicFramePr>
        <p:xfrm>
          <a:off x="1014809" y="2382478"/>
          <a:ext cx="10183878" cy="347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83878">
                  <a:extLst>
                    <a:ext uri="{9D8B030D-6E8A-4147-A177-3AD203B41FA5}">
                      <a16:colId xmlns:a16="http://schemas.microsoft.com/office/drawing/2014/main" val="31498158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With Java 8 Method References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440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latin typeface="Courier New" charset="0"/>
                        </a:rPr>
                        <a:t>public class LambdaExpressionExample {</a:t>
                      </a:r>
                    </a:p>
                    <a:p>
                      <a:r>
                        <a:rPr lang="en-US">
                          <a:latin typeface="Courier New" charset="0"/>
                        </a:rPr>
                        <a:t>    /* other methods up here*/</a:t>
                      </a:r>
                      <a:br>
                        <a:rPr lang="en-US">
                          <a:latin typeface="Courier New" charset="0"/>
                        </a:rPr>
                      </a:br>
                      <a:br>
                        <a:rPr lang="en-US">
                          <a:latin typeface="Courier New" charset="0"/>
                        </a:rPr>
                      </a:br>
                      <a:r>
                        <a:rPr lang="en-US">
                          <a:latin typeface="Courier New" charset="0"/>
                        </a:rPr>
                        <a:t>    public void sortEmployeesByName(List&lt;Employee&gt; employees) {</a:t>
                      </a:r>
                      <a:br>
                        <a:rPr lang="en-US">
                          <a:latin typeface="Courier New" charset="0"/>
                        </a:rPr>
                      </a:br>
                      <a:r>
                        <a:rPr lang="en-US">
                          <a:latin typeface="Courier New" charset="0"/>
                        </a:rPr>
                        <a:t>        employees.sort(LambdaExpressionExample::compareEmployeesByName);</a:t>
                      </a:r>
                      <a:br>
                        <a:rPr lang="en-US">
                          <a:latin typeface="Courier New" charset="0"/>
                        </a:rPr>
                      </a:br>
                      <a:r>
                        <a:rPr lang="en-US">
                          <a:latin typeface="Courier New" charset="0"/>
                        </a:rPr>
                        <a:t>    } </a:t>
                      </a:r>
                      <a:br>
                        <a:rPr lang="en-US">
                          <a:latin typeface="Courier New" charset="0"/>
                        </a:rPr>
                      </a:br>
                      <a:r>
                        <a:rPr lang="en-US">
                          <a:latin typeface="Courier New" charset="0"/>
                        </a:rPr>
                        <a:t>    </a:t>
                      </a:r>
                      <a:br>
                        <a:rPr lang="en-US">
                          <a:latin typeface="Courier New" charset="0"/>
                        </a:rPr>
                      </a:br>
                      <a:r>
                        <a:rPr lang="en-US">
                          <a:latin typeface="Courier New" charset="0"/>
                        </a:rPr>
                        <a:t>    private static int compareEmployeesByName(Employee e1,Employee e2) {</a:t>
                      </a:r>
                      <a:br>
                        <a:rPr lang="en-US">
                          <a:latin typeface="Courier New" charset="0"/>
                        </a:rPr>
                      </a:br>
                      <a:r>
                        <a:rPr lang="en-US">
                          <a:latin typeface="Courier New" charset="0"/>
                        </a:rPr>
                        <a:t>        return e1.getName().compareTo(e2.getName());</a:t>
                      </a:r>
                      <a:br>
                        <a:rPr lang="en-US">
                          <a:latin typeface="Courier New" charset="0"/>
                        </a:rPr>
                      </a:br>
                      <a:r>
                        <a:rPr lang="en-US">
                          <a:latin typeface="Courier New" charset="0"/>
                        </a:rPr>
                        <a:t>    }</a:t>
                      </a:r>
                      <a:br>
                        <a:rPr lang="en-US">
                          <a:latin typeface="Courier New" charset="0"/>
                        </a:rPr>
                      </a:br>
                      <a:r>
                        <a:rPr lang="en-US">
                          <a:latin typeface="Courier New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0607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85625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the Stream API?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latin typeface="Calibri" charset="0"/>
              </a:rPr>
              <a:t>[A stream is a] sequence of elements supporting sequential and</a:t>
            </a:r>
            <a:br>
              <a:rPr lang="en-US">
                <a:latin typeface="Calibri" charset="0"/>
              </a:rPr>
            </a:br>
            <a:r>
              <a:rPr lang="en-US">
                <a:latin typeface="Calibri" charset="0"/>
              </a:rPr>
              <a:t>parallel aggregate operations.</a:t>
            </a:r>
          </a:p>
          <a:p>
            <a:pPr marL="0" indent="0">
              <a:buNone/>
            </a:pPr>
            <a:r>
              <a:rPr lang="en-US">
                <a:latin typeface="Calibri" charset="0"/>
              </a:rPr>
              <a:t>                                                                        - Stream JavaDoc</a:t>
            </a:r>
          </a:p>
          <a:p>
            <a:r>
              <a:rPr lang="en-US">
                <a:latin typeface="Calibri" charset="0"/>
              </a:rPr>
              <a:t>A stream is not a data structure, similar to iterators</a:t>
            </a:r>
          </a:p>
          <a:p>
            <a:r>
              <a:rPr lang="en-US">
                <a:latin typeface="Calibri" charset="0"/>
              </a:rPr>
              <a:t>A "sequence of elements" can include</a:t>
            </a:r>
          </a:p>
          <a:p>
            <a:pPr lvl="1"/>
            <a:r>
              <a:rPr lang="en-US">
                <a:latin typeface="Calibri" charset="0"/>
              </a:rPr>
              <a:t>Collections (</a:t>
            </a:r>
            <a:r>
              <a:rPr lang="en-US">
                <a:latin typeface="Courier New"/>
              </a:rPr>
              <a:t>List</a:t>
            </a:r>
            <a:r>
              <a:rPr lang="en-US">
                <a:latin typeface="Calibri" charset="0"/>
              </a:rPr>
              <a:t> and </a:t>
            </a:r>
            <a:r>
              <a:rPr lang="en-US">
                <a:latin typeface="Courier New"/>
              </a:rPr>
              <a:t>Set</a:t>
            </a:r>
            <a:r>
              <a:rPr lang="en-US">
                <a:latin typeface="Calibri" charset="0"/>
              </a:rPr>
              <a:t>)</a:t>
            </a:r>
          </a:p>
          <a:p>
            <a:pPr lvl="1"/>
            <a:r>
              <a:rPr lang="en-US">
                <a:latin typeface="Calibri" charset="0"/>
              </a:rPr>
              <a:t>Objects from a database</a:t>
            </a:r>
          </a:p>
          <a:p>
            <a:pPr lvl="1"/>
            <a:r>
              <a:rPr lang="en-US">
                <a:latin typeface="Calibri" charset="0"/>
              </a:rPr>
              <a:t>Lines from a file (via </a:t>
            </a:r>
            <a:r>
              <a:rPr lang="en-US">
                <a:latin typeface="Courier New"/>
              </a:rPr>
              <a:t>BufferedReader</a:t>
            </a:r>
            <a:r>
              <a:rPr lang="en-US">
                <a:latin typeface="Calibri" charset="0"/>
              </a:rPr>
              <a:t>)</a:t>
            </a:r>
          </a:p>
          <a:p>
            <a:pPr lvl="1"/>
            <a:r>
              <a:rPr lang="en-US">
                <a:latin typeface="Calibri" charset="0"/>
              </a:rPr>
              <a:t>Arbitrary mathematical sequences like the Fibonacci sequence</a:t>
            </a:r>
          </a:p>
          <a:p>
            <a:pPr lvl="2"/>
            <a:r>
              <a:rPr lang="en-US">
                <a:latin typeface="Calibri" charset="0"/>
              </a:rPr>
              <a:t>Can be infinite!</a:t>
            </a:r>
          </a:p>
          <a:p>
            <a:pPr marL="0" indent="0">
              <a:buNone/>
            </a:pPr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63828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Stream API: anyMatch()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Returns </a:t>
            </a:r>
            <a:r>
              <a:rPr lang="en-US">
                <a:latin typeface="Courier New"/>
              </a:rPr>
              <a:t>true</a:t>
            </a:r>
            <a:r>
              <a:rPr lang="en-US"/>
              <a:t> if any element in the stream matches the given condition</a:t>
            </a:r>
          </a:p>
          <a:p>
            <a:r>
              <a:rPr lang="en-US"/>
              <a:t>Input is a function that has one parameter and returns a boolean</a:t>
            </a:r>
          </a:p>
          <a:p>
            <a:pPr lvl="1"/>
            <a:r>
              <a:rPr lang="en-US"/>
              <a:t>We can use a lambda expression!</a:t>
            </a:r>
          </a:p>
        </p:txBody>
      </p:sp>
    </p:spTree>
    <p:extLst>
      <p:ext uri="{BB962C8B-B14F-4D97-AF65-F5344CB8AC3E}">
        <p14:creationId xmlns:p14="http://schemas.microsoft.com/office/powerpoint/2010/main" val="27326928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 Light" charset="0"/>
              </a:rPr>
              <a:t>Stream API: anyMatch()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Calibri" charset="0"/>
              </a:rPr>
              <a:t>Goal: Write a method that takes a </a:t>
            </a:r>
            <a:r>
              <a:rPr lang="en-US" dirty="0">
                <a:latin typeface="Courier New"/>
              </a:rPr>
              <a:t>String office</a:t>
            </a:r>
            <a:r>
              <a:rPr lang="en-US" dirty="0">
                <a:latin typeface="Calibri" charset="0"/>
              </a:rPr>
              <a:t> and returns </a:t>
            </a:r>
            <a:r>
              <a:rPr lang="en-US" dirty="0">
                <a:latin typeface="Courier New"/>
              </a:rPr>
              <a:t>true</a:t>
            </a:r>
            <a:r>
              <a:rPr lang="en-US" dirty="0">
                <a:latin typeface="Calibri" charset="0"/>
              </a:rPr>
              <a:t> if any employee in the list has that office</a:t>
            </a:r>
          </a:p>
        </p:txBody>
      </p:sp>
      <p:graphicFrame>
        <p:nvGraphicFramePr>
          <p:cNvPr id="4" name="Table 3"/>
          <p:cNvGraphicFramePr/>
          <p:nvPr>
            <p:extLst>
              <p:ext uri="{D42A27DB-BD31-4B8C-83A1-F6EECF244321}">
                <p14:modId xmlns:p14="http://schemas.microsoft.com/office/powerpoint/2010/main" val="2877202732"/>
              </p:ext>
            </p:extLst>
          </p:nvPr>
        </p:nvGraphicFramePr>
        <p:xfrm>
          <a:off x="1076973" y="3144281"/>
          <a:ext cx="10183878" cy="2656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83878">
                  <a:extLst>
                    <a:ext uri="{9D8B030D-6E8A-4147-A177-3AD203B41FA5}">
                      <a16:colId xmlns:a16="http://schemas.microsoft.com/office/drawing/2014/main" val="31498158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Without Java 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440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</a:rPr>
                        <a:t>public </a:t>
                      </a:r>
                      <a:r>
                        <a:rPr lang="en-US" dirty="0" err="1">
                          <a:latin typeface="Courier New" charset="0"/>
                        </a:rPr>
                        <a:t>boolean</a:t>
                      </a:r>
                      <a:r>
                        <a:rPr lang="en-US" dirty="0">
                          <a:latin typeface="Courier New" charset="0"/>
                        </a:rPr>
                        <a:t> </a:t>
                      </a:r>
                      <a:r>
                        <a:rPr lang="en-US" dirty="0" err="1">
                          <a:latin typeface="Courier New" charset="0"/>
                        </a:rPr>
                        <a:t>existsEmployeeAtOffice</a:t>
                      </a:r>
                      <a:r>
                        <a:rPr lang="en-US" dirty="0">
                          <a:latin typeface="Courier New" charset="0"/>
                        </a:rPr>
                        <a:t>(String office){</a:t>
                      </a:r>
                    </a:p>
                    <a:p>
                      <a:r>
                        <a:rPr lang="en-US" dirty="0">
                          <a:latin typeface="Courier New" charset="0"/>
                        </a:rPr>
                        <a:t>	for (Employee </a:t>
                      </a:r>
                      <a:r>
                        <a:rPr lang="en-US" dirty="0" err="1">
                          <a:latin typeface="Courier New" charset="0"/>
                        </a:rPr>
                        <a:t>employee</a:t>
                      </a:r>
                      <a:r>
                        <a:rPr lang="en-US" dirty="0">
                          <a:latin typeface="Courier New" charset="0"/>
                        </a:rPr>
                        <a:t> : employees){</a:t>
                      </a:r>
                    </a:p>
                    <a:p>
                      <a:r>
                        <a:rPr lang="en-US" dirty="0">
                          <a:latin typeface="Courier New" charset="0"/>
                        </a:rPr>
                        <a:t>		if (</a:t>
                      </a:r>
                      <a:r>
                        <a:rPr lang="en-US" dirty="0" err="1">
                          <a:latin typeface="Courier New" charset="0"/>
                        </a:rPr>
                        <a:t>employee.getOffice</a:t>
                      </a:r>
                      <a:r>
                        <a:rPr lang="en-US" dirty="0">
                          <a:latin typeface="Courier New" charset="0"/>
                        </a:rPr>
                        <a:t>().equals(office)){</a:t>
                      </a:r>
                    </a:p>
                    <a:p>
                      <a:r>
                        <a:rPr lang="en-US" dirty="0">
                          <a:latin typeface="Courier New" charset="0"/>
                        </a:rPr>
                        <a:t>			return true;</a:t>
                      </a:r>
                    </a:p>
                    <a:p>
                      <a:r>
                        <a:rPr lang="en-US" dirty="0">
                          <a:latin typeface="Courier New" charset="0"/>
                        </a:rPr>
                        <a:t>		}</a:t>
                      </a:r>
                    </a:p>
                    <a:p>
                      <a:r>
                        <a:rPr lang="en-US" dirty="0">
                          <a:latin typeface="Courier New" charset="0"/>
                        </a:rPr>
                        <a:t>	}</a:t>
                      </a:r>
                    </a:p>
                    <a:p>
                      <a:r>
                        <a:rPr lang="en-US" dirty="0">
                          <a:latin typeface="Courier New" charset="0"/>
                        </a:rPr>
                        <a:t>	return false;</a:t>
                      </a:r>
                    </a:p>
                    <a:p>
                      <a:r>
                        <a:rPr lang="en-US" dirty="0">
                          <a:latin typeface="Courier New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0607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46497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Light" charset="0"/>
              </a:rPr>
              <a:t>Example: </a:t>
            </a:r>
            <a:r>
              <a:rPr lang="en-US" dirty="0" err="1">
                <a:latin typeface="Calibri Light" charset="0"/>
              </a:rPr>
              <a:t>anyMatch</a:t>
            </a:r>
            <a:r>
              <a:rPr lang="en-US" dirty="0">
                <a:latin typeface="Calibri Light" charset="0"/>
              </a:rPr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1303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Calibri" charset="0"/>
              </a:rPr>
              <a:t>Goal: Write a method that takes a </a:t>
            </a:r>
            <a:r>
              <a:rPr lang="en-US" dirty="0">
                <a:latin typeface="Courier New"/>
              </a:rPr>
              <a:t>String office</a:t>
            </a:r>
            <a:r>
              <a:rPr lang="en-US" dirty="0">
                <a:latin typeface="Calibri" charset="0"/>
              </a:rPr>
              <a:t> and returns </a:t>
            </a:r>
            <a:r>
              <a:rPr lang="en-US" dirty="0">
                <a:latin typeface="Courier New"/>
              </a:rPr>
              <a:t>true</a:t>
            </a:r>
            <a:r>
              <a:rPr lang="en-US" dirty="0">
                <a:latin typeface="Calibri" charset="0"/>
              </a:rPr>
              <a:t> if any employee in the list has that office</a:t>
            </a:r>
          </a:p>
          <a:p>
            <a:endParaRPr lang="en-US" dirty="0">
              <a:latin typeface="Calibri" charset="0"/>
            </a:endParaRPr>
          </a:p>
          <a:p>
            <a:pPr marL="0" indent="0">
              <a:buNone/>
            </a:pPr>
            <a:endParaRPr lang="en-US" dirty="0">
              <a:latin typeface="Calibri" charset="0"/>
            </a:endParaRPr>
          </a:p>
          <a:p>
            <a:pPr marL="0" indent="0">
              <a:buNone/>
            </a:pPr>
            <a:endParaRPr lang="en-US" dirty="0">
              <a:latin typeface="Calibri" charset="0"/>
            </a:endParaRPr>
          </a:p>
          <a:p>
            <a:pPr marL="0" indent="0">
              <a:buNone/>
            </a:pPr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Exercise: Implement this one too!</a:t>
            </a:r>
          </a:p>
        </p:txBody>
      </p:sp>
      <p:graphicFrame>
        <p:nvGraphicFramePr>
          <p:cNvPr id="5" name="Table 4"/>
          <p:cNvGraphicFramePr/>
          <p:nvPr>
            <p:extLst>
              <p:ext uri="{D42A27DB-BD31-4B8C-83A1-F6EECF244321}">
                <p14:modId xmlns:p14="http://schemas.microsoft.com/office/powerpoint/2010/main" val="2054768350"/>
              </p:ext>
            </p:extLst>
          </p:nvPr>
        </p:nvGraphicFramePr>
        <p:xfrm>
          <a:off x="1004061" y="2753664"/>
          <a:ext cx="10183878" cy="155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83878">
                  <a:extLst>
                    <a:ext uri="{9D8B030D-6E8A-4147-A177-3AD203B41FA5}">
                      <a16:colId xmlns:a16="http://schemas.microsoft.com/office/drawing/2014/main" val="31498158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With Java 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440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</a:rPr>
                        <a:t>public </a:t>
                      </a:r>
                      <a:r>
                        <a:rPr lang="en-US" dirty="0" err="1">
                          <a:latin typeface="Courier New" charset="0"/>
                        </a:rPr>
                        <a:t>boolean</a:t>
                      </a:r>
                      <a:r>
                        <a:rPr lang="en-US" dirty="0">
                          <a:latin typeface="Courier New" charset="0"/>
                        </a:rPr>
                        <a:t> </a:t>
                      </a:r>
                      <a:r>
                        <a:rPr lang="en-US" dirty="0" err="1">
                          <a:latin typeface="Courier New" charset="0"/>
                        </a:rPr>
                        <a:t>existsEmployeeAtOffice</a:t>
                      </a:r>
                      <a:r>
                        <a:rPr lang="en-US" dirty="0">
                          <a:latin typeface="Courier New" charset="0"/>
                        </a:rPr>
                        <a:t>(String office){</a:t>
                      </a:r>
                    </a:p>
                    <a:p>
                      <a:r>
                        <a:rPr lang="en-US" dirty="0">
                          <a:latin typeface="Courier New" charset="0"/>
                        </a:rPr>
                        <a:t>return </a:t>
                      </a:r>
                      <a:r>
                        <a:rPr lang="en-US" dirty="0" err="1">
                          <a:latin typeface="Courier New" charset="0"/>
                        </a:rPr>
                        <a:t>employees.stream</a:t>
                      </a:r>
                      <a:r>
                        <a:rPr lang="en-US" dirty="0">
                          <a:latin typeface="Courier New" charset="0"/>
                        </a:rPr>
                        <a:t>()</a:t>
                      </a:r>
                    </a:p>
                    <a:p>
                      <a:r>
                        <a:rPr lang="en-US" dirty="0">
                          <a:latin typeface="Courier New" charset="0"/>
                        </a:rPr>
                        <a:t>            .</a:t>
                      </a:r>
                      <a:r>
                        <a:rPr lang="en-US" dirty="0" err="1">
                          <a:latin typeface="Courier New" charset="0"/>
                        </a:rPr>
                        <a:t>anyMatch</a:t>
                      </a:r>
                      <a:r>
                        <a:rPr lang="en-US" dirty="0">
                          <a:latin typeface="Courier New" charset="0"/>
                        </a:rPr>
                        <a:t>(employee -&gt; </a:t>
                      </a:r>
                      <a:r>
                        <a:rPr lang="en-US" dirty="0" err="1">
                          <a:latin typeface="Courier New" charset="0"/>
                        </a:rPr>
                        <a:t>employee.getOffice</a:t>
                      </a:r>
                      <a:r>
                        <a:rPr lang="en-US" dirty="0">
                          <a:latin typeface="Courier New" charset="0"/>
                        </a:rPr>
                        <a:t>().equals(office));</a:t>
                      </a:r>
                    </a:p>
                    <a:p>
                      <a:r>
                        <a:rPr lang="en-US" dirty="0">
                          <a:latin typeface="Courier New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0607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97418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Stream API: allMatch() and noneMatch()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Methods work exactly the same as </a:t>
            </a:r>
            <a:r>
              <a:rPr lang="en-US">
                <a:latin typeface="Courier New"/>
              </a:rPr>
              <a:t>anyMatch()</a:t>
            </a:r>
          </a:p>
          <a:p>
            <a:r>
              <a:rPr lang="en-US">
                <a:latin typeface="Courier New" charset="0"/>
              </a:rPr>
              <a:t>allMatch()</a:t>
            </a:r>
            <a:r>
              <a:rPr lang="en-US">
                <a:latin typeface="Calibri" charset="0"/>
              </a:rPr>
              <a:t> returns true if all elements in the stream satisfy the given function</a:t>
            </a:r>
          </a:p>
          <a:p>
            <a:r>
              <a:rPr lang="en-US">
                <a:latin typeface="Courier New" charset="0"/>
              </a:rPr>
              <a:t>noneMatch()</a:t>
            </a:r>
            <a:r>
              <a:rPr lang="en-US">
                <a:latin typeface="Calibri" charset="0"/>
              </a:rPr>
              <a:t> returns true if no elements in the stream satisfy the given function</a:t>
            </a:r>
          </a:p>
        </p:txBody>
      </p:sp>
    </p:spTree>
    <p:extLst>
      <p:ext uri="{BB962C8B-B14F-4D97-AF65-F5344CB8AC3E}">
        <p14:creationId xmlns:p14="http://schemas.microsoft.com/office/powerpoint/2010/main" val="16186485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Light" charset="0"/>
              </a:rPr>
              <a:t>Stream API: </a:t>
            </a:r>
            <a:r>
              <a:rPr lang="en-US" dirty="0" err="1">
                <a:latin typeface="Calibri Light" charset="0"/>
              </a:rPr>
              <a:t>allMatch</a:t>
            </a:r>
            <a:r>
              <a:rPr lang="en-US" dirty="0">
                <a:latin typeface="Calibri Light" charset="0"/>
              </a:rPr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Calibri" charset="0"/>
              </a:rPr>
              <a:t>Goal: Write a method that takes an </a:t>
            </a:r>
            <a:r>
              <a:rPr lang="en-US" dirty="0" err="1">
                <a:latin typeface="Courier New"/>
              </a:rPr>
              <a:t>int</a:t>
            </a:r>
            <a:r>
              <a:rPr lang="en-US" dirty="0">
                <a:latin typeface="Courier New"/>
              </a:rPr>
              <a:t> salary</a:t>
            </a:r>
            <a:r>
              <a:rPr lang="en-US" dirty="0">
                <a:latin typeface="Calibri" charset="0"/>
              </a:rPr>
              <a:t> and returns </a:t>
            </a:r>
            <a:r>
              <a:rPr lang="en-US" dirty="0">
                <a:latin typeface="Courier New"/>
              </a:rPr>
              <a:t>true</a:t>
            </a:r>
            <a:r>
              <a:rPr lang="en-US" dirty="0">
                <a:latin typeface="Calibri" charset="0"/>
              </a:rPr>
              <a:t> if all employees have salaries greater than that value</a:t>
            </a:r>
          </a:p>
        </p:txBody>
      </p:sp>
      <p:graphicFrame>
        <p:nvGraphicFramePr>
          <p:cNvPr id="4" name="Table 3"/>
          <p:cNvGraphicFramePr/>
          <p:nvPr>
            <p:extLst>
              <p:ext uri="{D42A27DB-BD31-4B8C-83A1-F6EECF244321}">
                <p14:modId xmlns:p14="http://schemas.microsoft.com/office/powerpoint/2010/main" val="1375014131"/>
              </p:ext>
            </p:extLst>
          </p:nvPr>
        </p:nvGraphicFramePr>
        <p:xfrm>
          <a:off x="1076973" y="3144281"/>
          <a:ext cx="10183878" cy="2656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83878">
                  <a:extLst>
                    <a:ext uri="{9D8B030D-6E8A-4147-A177-3AD203B41FA5}">
                      <a16:colId xmlns:a16="http://schemas.microsoft.com/office/drawing/2014/main" val="31498158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Without Java 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440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</a:rPr>
                        <a:t>public </a:t>
                      </a:r>
                      <a:r>
                        <a:rPr lang="en-US" dirty="0" err="1">
                          <a:latin typeface="Courier New" charset="0"/>
                        </a:rPr>
                        <a:t>boolean</a:t>
                      </a:r>
                      <a:r>
                        <a:rPr lang="en-US" dirty="0">
                          <a:latin typeface="Courier New" charset="0"/>
                        </a:rPr>
                        <a:t> </a:t>
                      </a:r>
                      <a:r>
                        <a:rPr lang="en-US" dirty="0" err="1">
                          <a:latin typeface="Courier New" charset="0"/>
                        </a:rPr>
                        <a:t>areAllSalariesGreaterThan</a:t>
                      </a:r>
                      <a:r>
                        <a:rPr lang="en-US" dirty="0">
                          <a:latin typeface="Courier New" charset="0"/>
                        </a:rPr>
                        <a:t>(</a:t>
                      </a:r>
                      <a:r>
                        <a:rPr lang="en-US" dirty="0" err="1">
                          <a:latin typeface="Courier New" charset="0"/>
                        </a:rPr>
                        <a:t>int</a:t>
                      </a:r>
                      <a:r>
                        <a:rPr lang="en-US" dirty="0">
                          <a:latin typeface="Courier New" charset="0"/>
                        </a:rPr>
                        <a:t> salary){</a:t>
                      </a:r>
                    </a:p>
                    <a:p>
                      <a:r>
                        <a:rPr lang="en-US" dirty="0">
                          <a:latin typeface="Courier New" charset="0"/>
                        </a:rPr>
                        <a:t>	for (Employee </a:t>
                      </a:r>
                      <a:r>
                        <a:rPr lang="en-US" dirty="0" err="1">
                          <a:latin typeface="Courier New" charset="0"/>
                        </a:rPr>
                        <a:t>employee</a:t>
                      </a:r>
                      <a:r>
                        <a:rPr lang="en-US" dirty="0">
                          <a:latin typeface="Courier New" charset="0"/>
                        </a:rPr>
                        <a:t> : employees){</a:t>
                      </a:r>
                    </a:p>
                    <a:p>
                      <a:r>
                        <a:rPr lang="en-US" dirty="0">
                          <a:latin typeface="Courier New" charset="0"/>
                        </a:rPr>
                        <a:t>		if (!(</a:t>
                      </a:r>
                      <a:r>
                        <a:rPr lang="en-US" dirty="0" err="1">
                          <a:latin typeface="Courier New" charset="0"/>
                        </a:rPr>
                        <a:t>employee.getSalary</a:t>
                      </a:r>
                      <a:r>
                        <a:rPr lang="en-US" dirty="0">
                          <a:latin typeface="Courier New" charset="0"/>
                        </a:rPr>
                        <a:t>() &gt; salary)){</a:t>
                      </a:r>
                    </a:p>
                    <a:p>
                      <a:r>
                        <a:rPr lang="en-US" dirty="0">
                          <a:latin typeface="Courier New" charset="0"/>
                        </a:rPr>
                        <a:t>			return false;</a:t>
                      </a:r>
                    </a:p>
                    <a:p>
                      <a:r>
                        <a:rPr lang="en-US" dirty="0">
                          <a:latin typeface="Courier New" charset="0"/>
                        </a:rPr>
                        <a:t>		}</a:t>
                      </a:r>
                    </a:p>
                    <a:p>
                      <a:r>
                        <a:rPr lang="en-US" dirty="0">
                          <a:latin typeface="Courier New" charset="0"/>
                        </a:rPr>
                        <a:t>	}</a:t>
                      </a:r>
                    </a:p>
                    <a:p>
                      <a:r>
                        <a:rPr lang="en-US" dirty="0">
                          <a:latin typeface="Courier New" charset="0"/>
                        </a:rPr>
                        <a:t>	return true;</a:t>
                      </a:r>
                    </a:p>
                    <a:p>
                      <a:r>
                        <a:rPr lang="en-US" dirty="0">
                          <a:latin typeface="Courier New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0607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77939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Light" charset="0"/>
              </a:rPr>
              <a:t>Exercise: </a:t>
            </a:r>
            <a:r>
              <a:rPr lang="en-US" dirty="0" err="1">
                <a:latin typeface="Calibri Light" charset="0"/>
              </a:rPr>
              <a:t>allMatch</a:t>
            </a:r>
            <a:r>
              <a:rPr lang="en-US" dirty="0">
                <a:latin typeface="Calibri Light" charset="0"/>
              </a:rPr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Calibri" charset="0"/>
              </a:rPr>
              <a:t>Goal: Write a method that takes an </a:t>
            </a:r>
            <a:r>
              <a:rPr lang="en-US" dirty="0" err="1">
                <a:latin typeface="Courier New"/>
              </a:rPr>
              <a:t>int</a:t>
            </a:r>
            <a:r>
              <a:rPr lang="en-US" dirty="0">
                <a:latin typeface="Courier New"/>
              </a:rPr>
              <a:t> salary</a:t>
            </a:r>
            <a:r>
              <a:rPr lang="en-US" dirty="0">
                <a:latin typeface="Calibri" charset="0"/>
              </a:rPr>
              <a:t> and returns </a:t>
            </a:r>
            <a:r>
              <a:rPr lang="en-US" dirty="0">
                <a:latin typeface="Courier New"/>
              </a:rPr>
              <a:t>true</a:t>
            </a:r>
            <a:r>
              <a:rPr lang="en-US" dirty="0">
                <a:latin typeface="Calibri" charset="0"/>
              </a:rPr>
              <a:t> if all employees have salaries greater than that value</a:t>
            </a:r>
          </a:p>
        </p:txBody>
      </p:sp>
      <p:graphicFrame>
        <p:nvGraphicFramePr>
          <p:cNvPr id="4" name="Table 3"/>
          <p:cNvGraphicFramePr/>
          <p:nvPr>
            <p:extLst>
              <p:ext uri="{D42A27DB-BD31-4B8C-83A1-F6EECF244321}">
                <p14:modId xmlns:p14="http://schemas.microsoft.com/office/powerpoint/2010/main" val="40950240"/>
              </p:ext>
            </p:extLst>
          </p:nvPr>
        </p:nvGraphicFramePr>
        <p:xfrm>
          <a:off x="1076973" y="3144281"/>
          <a:ext cx="10183878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83878">
                  <a:extLst>
                    <a:ext uri="{9D8B030D-6E8A-4147-A177-3AD203B41FA5}">
                      <a16:colId xmlns:a16="http://schemas.microsoft.com/office/drawing/2014/main" val="31498158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Without Java 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440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</a:rPr>
                        <a:t>public </a:t>
                      </a:r>
                      <a:r>
                        <a:rPr lang="en-US" dirty="0" err="1">
                          <a:latin typeface="Courier New" charset="0"/>
                        </a:rPr>
                        <a:t>boolean</a:t>
                      </a:r>
                      <a:r>
                        <a:rPr lang="en-US" dirty="0">
                          <a:latin typeface="Courier New" charset="0"/>
                        </a:rPr>
                        <a:t> </a:t>
                      </a:r>
                      <a:r>
                        <a:rPr lang="en-US" dirty="0" err="1">
                          <a:latin typeface="Courier New" charset="0"/>
                        </a:rPr>
                        <a:t>areAllSalariesGreaterThan</a:t>
                      </a:r>
                      <a:r>
                        <a:rPr lang="en-US" dirty="0">
                          <a:latin typeface="Courier New" charset="0"/>
                        </a:rPr>
                        <a:t>(</a:t>
                      </a:r>
                      <a:r>
                        <a:rPr lang="en-US" dirty="0" err="1">
                          <a:latin typeface="Courier New" charset="0"/>
                        </a:rPr>
                        <a:t>int</a:t>
                      </a:r>
                      <a:r>
                        <a:rPr lang="en-US" dirty="0">
                          <a:latin typeface="Courier New" charset="0"/>
                        </a:rPr>
                        <a:t> salary){</a:t>
                      </a:r>
                    </a:p>
                    <a:p>
                      <a:r>
                        <a:rPr lang="en-US" dirty="0">
                          <a:latin typeface="Courier New" charset="0"/>
                        </a:rPr>
                        <a:t>	return </a:t>
                      </a:r>
                      <a:r>
                        <a:rPr lang="en-US" dirty="0" err="1">
                          <a:latin typeface="Courier New" charset="0"/>
                        </a:rPr>
                        <a:t>employees.stream</a:t>
                      </a:r>
                      <a:r>
                        <a:rPr lang="en-US" dirty="0">
                          <a:latin typeface="Courier New" charset="0"/>
                        </a:rPr>
                        <a:t>().</a:t>
                      </a:r>
                      <a:r>
                        <a:rPr lang="en-US" dirty="0" err="1">
                          <a:latin typeface="Courier New" charset="0"/>
                        </a:rPr>
                        <a:t>allMatch</a:t>
                      </a:r>
                      <a:r>
                        <a:rPr lang="en-US" dirty="0">
                          <a:latin typeface="Courier New" charset="0"/>
                        </a:rPr>
                        <a:t>( ? ? ? ? ? );</a:t>
                      </a:r>
                    </a:p>
                    <a:p>
                      <a:r>
                        <a:rPr lang="en-US" dirty="0">
                          <a:latin typeface="Courier New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0607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9776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What's new in Java 8?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Lambda Expressions</a:t>
            </a:r>
          </a:p>
          <a:p>
            <a:r>
              <a:rPr lang="en-US"/>
              <a:t>Stream API</a:t>
            </a:r>
          </a:p>
          <a:p>
            <a:r>
              <a:rPr lang="en-US"/>
              <a:t>The </a:t>
            </a:r>
            <a:r>
              <a:rPr lang="en-US">
                <a:latin typeface="Courier New"/>
              </a:rPr>
              <a:t>Optional</a:t>
            </a:r>
            <a:r>
              <a:rPr lang="en-US"/>
              <a:t> data type</a:t>
            </a:r>
          </a:p>
          <a:p>
            <a:r>
              <a:rPr lang="en-US"/>
              <a:t>Security Enhancements</a:t>
            </a:r>
          </a:p>
          <a:p>
            <a:r>
              <a:rPr lang="en-US"/>
              <a:t>JavaFX Improvements</a:t>
            </a:r>
          </a:p>
          <a:p>
            <a:r>
              <a:rPr lang="en-US"/>
              <a:t>New and Improved Tools</a:t>
            </a:r>
          </a:p>
          <a:p>
            <a:r>
              <a:rPr lang="en-US"/>
              <a:t>… and much more!</a:t>
            </a:r>
          </a:p>
        </p:txBody>
      </p:sp>
    </p:spTree>
    <p:extLst>
      <p:ext uri="{BB962C8B-B14F-4D97-AF65-F5344CB8AC3E}">
        <p14:creationId xmlns:p14="http://schemas.microsoft.com/office/powerpoint/2010/main" val="9403176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Light" charset="0"/>
              </a:rPr>
              <a:t>Solution: </a:t>
            </a:r>
            <a:r>
              <a:rPr lang="en-US" dirty="0" err="1">
                <a:latin typeface="Calibri Light" charset="0"/>
              </a:rPr>
              <a:t>allMatch</a:t>
            </a:r>
            <a:r>
              <a:rPr lang="en-US" dirty="0">
                <a:latin typeface="Calibri Light" charset="0"/>
              </a:rPr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Calibri" charset="0"/>
              </a:rPr>
              <a:t>Goal: Write a method that takes an </a:t>
            </a:r>
            <a:r>
              <a:rPr lang="en-US" dirty="0" err="1">
                <a:latin typeface="Courier New"/>
              </a:rPr>
              <a:t>int</a:t>
            </a:r>
            <a:r>
              <a:rPr lang="en-US" dirty="0">
                <a:latin typeface="Courier New"/>
              </a:rPr>
              <a:t> salary</a:t>
            </a:r>
            <a:r>
              <a:rPr lang="en-US" dirty="0">
                <a:latin typeface="Calibri" charset="0"/>
              </a:rPr>
              <a:t> and returns </a:t>
            </a:r>
            <a:r>
              <a:rPr lang="en-US" dirty="0">
                <a:latin typeface="Courier New"/>
              </a:rPr>
              <a:t>true</a:t>
            </a:r>
            <a:r>
              <a:rPr lang="en-US" dirty="0">
                <a:latin typeface="Calibri" charset="0"/>
              </a:rPr>
              <a:t> if all employees have salaries greater than that value</a:t>
            </a:r>
          </a:p>
        </p:txBody>
      </p:sp>
      <p:graphicFrame>
        <p:nvGraphicFramePr>
          <p:cNvPr id="4" name="Table 3"/>
          <p:cNvGraphicFramePr/>
          <p:nvPr>
            <p:extLst>
              <p:ext uri="{D42A27DB-BD31-4B8C-83A1-F6EECF244321}">
                <p14:modId xmlns:p14="http://schemas.microsoft.com/office/powerpoint/2010/main" val="986815"/>
              </p:ext>
            </p:extLst>
          </p:nvPr>
        </p:nvGraphicFramePr>
        <p:xfrm>
          <a:off x="1004061" y="2753664"/>
          <a:ext cx="10183878" cy="155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83878">
                  <a:extLst>
                    <a:ext uri="{9D8B030D-6E8A-4147-A177-3AD203B41FA5}">
                      <a16:colId xmlns:a16="http://schemas.microsoft.com/office/drawing/2014/main" val="31498158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Without Java 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440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</a:rPr>
                        <a:t>public </a:t>
                      </a:r>
                      <a:r>
                        <a:rPr lang="en-US" dirty="0" err="1">
                          <a:latin typeface="Courier New" charset="0"/>
                        </a:rPr>
                        <a:t>boolean</a:t>
                      </a:r>
                      <a:r>
                        <a:rPr lang="en-US" dirty="0">
                          <a:latin typeface="Courier New" charset="0"/>
                        </a:rPr>
                        <a:t> </a:t>
                      </a:r>
                      <a:r>
                        <a:rPr lang="en-US" dirty="0" err="1">
                          <a:latin typeface="Courier New" charset="0"/>
                        </a:rPr>
                        <a:t>areAllSalariesGreaterThan</a:t>
                      </a:r>
                      <a:r>
                        <a:rPr lang="en-US" dirty="0">
                          <a:latin typeface="Courier New" charset="0"/>
                        </a:rPr>
                        <a:t>(</a:t>
                      </a:r>
                      <a:r>
                        <a:rPr lang="en-US" dirty="0" err="1">
                          <a:latin typeface="Courier New" charset="0"/>
                        </a:rPr>
                        <a:t>int</a:t>
                      </a:r>
                      <a:r>
                        <a:rPr lang="en-US" dirty="0">
                          <a:latin typeface="Courier New" charset="0"/>
                        </a:rPr>
                        <a:t> salary){</a:t>
                      </a:r>
                    </a:p>
                    <a:p>
                      <a:r>
                        <a:rPr lang="en-US" dirty="0">
                          <a:latin typeface="Courier New" charset="0"/>
                        </a:rPr>
                        <a:t>	return </a:t>
                      </a:r>
                      <a:r>
                        <a:rPr lang="en-US" dirty="0" err="1">
                          <a:latin typeface="Courier New" charset="0"/>
                        </a:rPr>
                        <a:t>employees.stream</a:t>
                      </a:r>
                      <a:r>
                        <a:rPr lang="en-US" dirty="0">
                          <a:latin typeface="Courier New" charset="0"/>
                        </a:rPr>
                        <a:t>()</a:t>
                      </a:r>
                    </a:p>
                    <a:p>
                      <a:r>
                        <a:rPr lang="en-US" dirty="0">
                          <a:latin typeface="Courier New" charset="0"/>
                        </a:rPr>
                        <a:t>                    .</a:t>
                      </a:r>
                      <a:r>
                        <a:rPr lang="en-US" dirty="0" err="1">
                          <a:latin typeface="Courier New" charset="0"/>
                        </a:rPr>
                        <a:t>allMatch</a:t>
                      </a:r>
                      <a:r>
                        <a:rPr lang="en-US" dirty="0">
                          <a:latin typeface="Courier New" charset="0"/>
                        </a:rPr>
                        <a:t>(employee -&gt; </a:t>
                      </a:r>
                      <a:r>
                        <a:rPr lang="en-US" dirty="0" err="1">
                          <a:latin typeface="Courier New" charset="0"/>
                        </a:rPr>
                        <a:t>employee.getSalary</a:t>
                      </a:r>
                      <a:r>
                        <a:rPr lang="en-US" dirty="0">
                          <a:latin typeface="Courier New" charset="0"/>
                        </a:rPr>
                        <a:t>() &gt; salary);</a:t>
                      </a:r>
                    </a:p>
                    <a:p>
                      <a:r>
                        <a:rPr lang="en-US" dirty="0">
                          <a:latin typeface="Courier New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0607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75746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 Light" charset="0"/>
              </a:rPr>
              <a:t>Aside: The Optional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Class </a:t>
            </a:r>
            <a:r>
              <a:rPr lang="en-US">
                <a:latin typeface="Courier New"/>
              </a:rPr>
              <a:t>Optional&lt;T&gt;</a:t>
            </a:r>
            <a:r>
              <a:rPr lang="en-US"/>
              <a:t> defined in java.util</a:t>
            </a:r>
          </a:p>
          <a:p>
            <a:r>
              <a:rPr lang="en-US"/>
              <a:t>Useful when a method might not return a value</a:t>
            </a:r>
          </a:p>
          <a:p>
            <a:r>
              <a:rPr lang="en-US"/>
              <a:t>Better than returning </a:t>
            </a:r>
            <a:r>
              <a:rPr lang="en-US">
                <a:latin typeface="Courier New"/>
              </a:rPr>
              <a:t>null</a:t>
            </a:r>
            <a:r>
              <a:rPr lang="en-US"/>
              <a:t> since it informs the user that they must check if the value is present</a:t>
            </a:r>
          </a:p>
          <a:p>
            <a:r>
              <a:rPr lang="en-US"/>
              <a:t>Contains methods like </a:t>
            </a:r>
            <a:r>
              <a:rPr lang="en-US">
                <a:latin typeface="Courier New"/>
              </a:rPr>
              <a:t>isPresent()</a:t>
            </a:r>
            <a:r>
              <a:rPr lang="en-US"/>
              <a:t>, </a:t>
            </a:r>
            <a:r>
              <a:rPr lang="en-US">
                <a:latin typeface="Courier New"/>
              </a:rPr>
              <a:t>get()</a:t>
            </a:r>
            <a:r>
              <a:rPr lang="en-US"/>
              <a:t>, and </a:t>
            </a:r>
            <a:r>
              <a:rPr lang="en-US">
                <a:latin typeface="Courier New"/>
              </a:rPr>
              <a:t>orElse()</a:t>
            </a:r>
          </a:p>
        </p:txBody>
      </p:sp>
    </p:spTree>
    <p:extLst>
      <p:ext uri="{BB962C8B-B14F-4D97-AF65-F5344CB8AC3E}">
        <p14:creationId xmlns:p14="http://schemas.microsoft.com/office/powerpoint/2010/main" val="31751787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 Light" charset="0"/>
              </a:rPr>
              <a:t>Optional: Sample Usage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Suppose that </a:t>
            </a:r>
            <a:r>
              <a:rPr lang="en-US">
                <a:latin typeface="Courier New"/>
              </a:rPr>
              <a:t>getName()</a:t>
            </a:r>
            <a:r>
              <a:rPr lang="en-US"/>
              <a:t> returns </a:t>
            </a:r>
            <a:r>
              <a:rPr lang="en-US">
                <a:latin typeface="Courier New"/>
              </a:rPr>
              <a:t>Optional&lt;String&gt;</a:t>
            </a:r>
          </a:p>
        </p:txBody>
      </p:sp>
      <p:graphicFrame>
        <p:nvGraphicFramePr>
          <p:cNvPr id="4" name="Table 3"/>
          <p:cNvGraphicFramePr/>
          <p:nvPr>
            <p:extLst>
              <p:ext uri="{D42A27DB-BD31-4B8C-83A1-F6EECF244321}">
                <p14:modId xmlns:p14="http://schemas.microsoft.com/office/powerpoint/2010/main" val="3473878163"/>
              </p:ext>
            </p:extLst>
          </p:nvPr>
        </p:nvGraphicFramePr>
        <p:xfrm>
          <a:off x="821733" y="2346517"/>
          <a:ext cx="10183878" cy="238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83878">
                  <a:extLst>
                    <a:ext uri="{9D8B030D-6E8A-4147-A177-3AD203B41FA5}">
                      <a16:colId xmlns:a16="http://schemas.microsoft.com/office/drawing/2014/main" val="31498158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Sample Usage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440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latin typeface="Courier New" charset="0"/>
                        </a:rPr>
                        <a:t>Optional&lt;String&gt; name = getName();</a:t>
                      </a:r>
                      <a:br>
                        <a:rPr lang="en-US">
                          <a:latin typeface="Courier New" charset="0"/>
                        </a:rPr>
                      </a:br>
                      <a:r>
                        <a:rPr lang="en-US">
                          <a:latin typeface="Courier New" charset="0"/>
                        </a:rPr>
                        <a:t>if (name.isPresent()){</a:t>
                      </a:r>
                      <a:br>
                        <a:rPr lang="en-US">
                          <a:latin typeface="Courier New" charset="0"/>
                        </a:rPr>
                      </a:br>
                      <a:r>
                        <a:rPr lang="en-US">
                          <a:latin typeface="Courier New" charset="0"/>
                        </a:rPr>
                        <a:t>    System.out.println(name.get());</a:t>
                      </a:r>
                      <a:br>
                        <a:rPr lang="en-US">
                          <a:latin typeface="Courier New" charset="0"/>
                        </a:rPr>
                      </a:br>
                      <a:r>
                        <a:rPr lang="en-US">
                          <a:latin typeface="Courier New" charset="0"/>
                        </a:rPr>
                        <a:t>}</a:t>
                      </a:r>
                      <a:br>
                        <a:rPr lang="en-US">
                          <a:latin typeface="Courier New" charset="0"/>
                        </a:rPr>
                      </a:br>
                      <a:r>
                        <a:rPr lang="en-US">
                          <a:latin typeface="Courier New" charset="0"/>
                        </a:rPr>
                        <a:t>else {</a:t>
                      </a:r>
                      <a:br>
                        <a:rPr lang="en-US">
                          <a:latin typeface="Courier New" charset="0"/>
                        </a:rPr>
                      </a:br>
                      <a:r>
                        <a:rPr lang="en-US">
                          <a:latin typeface="Courier New" charset="0"/>
                        </a:rPr>
                        <a:t>    System.out.println("No name was found!");</a:t>
                      </a:r>
                      <a:br>
                        <a:rPr lang="en-US">
                          <a:latin typeface="Courier New" charset="0"/>
                        </a:rPr>
                      </a:br>
                      <a:r>
                        <a:rPr lang="en-US">
                          <a:latin typeface="Courier New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0607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82084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 Light" charset="0"/>
              </a:rPr>
              <a:t>Optional: Sample Usage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Suppose that </a:t>
            </a:r>
            <a:r>
              <a:rPr lang="en-US">
                <a:latin typeface="Courier New"/>
              </a:rPr>
              <a:t>getName()</a:t>
            </a:r>
            <a:r>
              <a:rPr lang="en-US"/>
              <a:t> returns </a:t>
            </a:r>
            <a:r>
              <a:rPr lang="en-US">
                <a:latin typeface="Courier New"/>
              </a:rPr>
              <a:t>Optional&lt;String&gt;</a:t>
            </a:r>
          </a:p>
        </p:txBody>
      </p:sp>
      <p:graphicFrame>
        <p:nvGraphicFramePr>
          <p:cNvPr id="4" name="Table 3"/>
          <p:cNvGraphicFramePr/>
          <p:nvPr>
            <p:extLst>
              <p:ext uri="{D42A27DB-BD31-4B8C-83A1-F6EECF244321}">
                <p14:modId xmlns:p14="http://schemas.microsoft.com/office/powerpoint/2010/main" val="3451877417"/>
              </p:ext>
            </p:extLst>
          </p:nvPr>
        </p:nvGraphicFramePr>
        <p:xfrm>
          <a:off x="821733" y="2346517"/>
          <a:ext cx="10183878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83878">
                  <a:extLst>
                    <a:ext uri="{9D8B030D-6E8A-4147-A177-3AD203B41FA5}">
                      <a16:colId xmlns:a16="http://schemas.microsoft.com/office/drawing/2014/main" val="31498158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Provide a default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440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latin typeface="Courier New" charset="0"/>
                        </a:rPr>
                        <a:t>Optional&lt;String&gt; name = getName();</a:t>
                      </a:r>
                      <a:br>
                        <a:rPr lang="en-US">
                          <a:latin typeface="Courier New" charset="0"/>
                        </a:rPr>
                      </a:br>
                      <a:r>
                        <a:rPr lang="en-US">
                          <a:latin typeface="Courier New" charset="0"/>
                        </a:rPr>
                        <a:t>System.out.println(name.orElse("No name was found!"));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060729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/>
          <p:nvPr>
            <p:extLst>
              <p:ext uri="{D42A27DB-BD31-4B8C-83A1-F6EECF244321}">
                <p14:modId xmlns:p14="http://schemas.microsoft.com/office/powerpoint/2010/main" val="727497798"/>
              </p:ext>
            </p:extLst>
          </p:nvPr>
        </p:nvGraphicFramePr>
        <p:xfrm>
          <a:off x="821809" y="3610729"/>
          <a:ext cx="10183878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83878">
                  <a:extLst>
                    <a:ext uri="{9D8B030D-6E8A-4147-A177-3AD203B41FA5}">
                      <a16:colId xmlns:a16="http://schemas.microsoft.com/office/drawing/2014/main" val="31498158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Throw an exception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440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latin typeface="Courier New" charset="0"/>
                        </a:rPr>
                        <a:t>Optional&lt;String&gt; name = </a:t>
                      </a:r>
                      <a:r>
                        <a:rPr lang="en-US" err="1">
                          <a:latin typeface="Courier New" charset="0"/>
                        </a:rPr>
                        <a:t>getName</a:t>
                      </a:r>
                      <a:r>
                        <a:rPr lang="en-US">
                          <a:latin typeface="Courier New" charset="0"/>
                        </a:rPr>
                        <a:t>();</a:t>
                      </a:r>
                      <a:br>
                        <a:rPr lang="en-US">
                          <a:latin typeface="Courier New" charset="0"/>
                        </a:rPr>
                      </a:br>
                      <a:r>
                        <a:rPr lang="en-US" err="1">
                          <a:latin typeface="Courier New" charset="0"/>
                        </a:rPr>
                        <a:t>System.out.println</a:t>
                      </a:r>
                      <a:r>
                        <a:rPr lang="en-US">
                          <a:latin typeface="Courier New" charset="0"/>
                        </a:rPr>
                        <a:t>(</a:t>
                      </a:r>
                      <a:r>
                        <a:rPr lang="en-US" err="1">
                          <a:latin typeface="Courier New" charset="0"/>
                        </a:rPr>
                        <a:t>name.orElseThrow</a:t>
                      </a:r>
                      <a:r>
                        <a:rPr lang="en-US">
                          <a:latin typeface="Courier New" charset="0"/>
                        </a:rPr>
                        <a:t>(() -&gt; new Exception()));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060729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/>
          <p:nvPr>
            <p:extLst>
              <p:ext uri="{D42A27DB-BD31-4B8C-83A1-F6EECF244321}">
                <p14:modId xmlns:p14="http://schemas.microsoft.com/office/powerpoint/2010/main" val="779838227"/>
              </p:ext>
            </p:extLst>
          </p:nvPr>
        </p:nvGraphicFramePr>
        <p:xfrm>
          <a:off x="836187" y="4857246"/>
          <a:ext cx="10183878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83878">
                  <a:extLst>
                    <a:ext uri="{9D8B030D-6E8A-4147-A177-3AD203B41FA5}">
                      <a16:colId xmlns:a16="http://schemas.microsoft.com/office/drawing/2014/main" val="31498158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Throw an exception with a method reference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440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latin typeface="Courier New" charset="0"/>
                        </a:rPr>
                        <a:t>Optional&lt;String&gt; name = </a:t>
                      </a:r>
                      <a:r>
                        <a:rPr lang="en-US" err="1">
                          <a:latin typeface="Courier New" charset="0"/>
                        </a:rPr>
                        <a:t>getName</a:t>
                      </a:r>
                      <a:r>
                        <a:rPr lang="en-US">
                          <a:latin typeface="Courier New" charset="0"/>
                        </a:rPr>
                        <a:t>();</a:t>
                      </a:r>
                      <a:br>
                        <a:rPr lang="en-US">
                          <a:latin typeface="Courier New" charset="0"/>
                        </a:rPr>
                      </a:br>
                      <a:r>
                        <a:rPr lang="en-US" err="1">
                          <a:latin typeface="Courier New" charset="0"/>
                        </a:rPr>
                        <a:t>System.out.println</a:t>
                      </a:r>
                      <a:r>
                        <a:rPr lang="en-US">
                          <a:latin typeface="Courier New" charset="0"/>
                        </a:rPr>
                        <a:t>(</a:t>
                      </a:r>
                      <a:r>
                        <a:rPr lang="en-US" err="1">
                          <a:latin typeface="Courier New" charset="0"/>
                        </a:rPr>
                        <a:t>name.orElseThrow</a:t>
                      </a:r>
                      <a:r>
                        <a:rPr lang="en-US">
                          <a:latin typeface="Courier New" charset="0"/>
                        </a:rPr>
                        <a:t>(Exception::new));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0607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15828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Stream API: max()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Returns an </a:t>
            </a:r>
            <a:r>
              <a:rPr lang="en-US">
                <a:latin typeface="Courier New"/>
              </a:rPr>
              <a:t>Optional</a:t>
            </a:r>
            <a:r>
              <a:rPr lang="en-US"/>
              <a:t> containing the maximum element of a stream</a:t>
            </a:r>
          </a:p>
          <a:p>
            <a:pPr lvl="1"/>
            <a:r>
              <a:rPr lang="en-US"/>
              <a:t>Will return an empty </a:t>
            </a:r>
            <a:r>
              <a:rPr lang="en-US">
                <a:latin typeface="Courier New"/>
              </a:rPr>
              <a:t>Optional</a:t>
            </a:r>
            <a:r>
              <a:rPr lang="en-US"/>
              <a:t> if the stream is empty</a:t>
            </a:r>
          </a:p>
          <a:p>
            <a:r>
              <a:rPr lang="en-US"/>
              <a:t>Takes 1 parameter, a </a:t>
            </a:r>
            <a:r>
              <a:rPr lang="en-US">
                <a:latin typeface="Courier New"/>
              </a:rPr>
              <a:t>Comparator</a:t>
            </a:r>
            <a:r>
              <a:rPr lang="en-US"/>
              <a:t> function</a:t>
            </a:r>
          </a:p>
          <a:p>
            <a:r>
              <a:rPr lang="en-US"/>
              <a:t>There is also a </a:t>
            </a:r>
            <a:r>
              <a:rPr lang="en-US">
                <a:latin typeface="Courier New"/>
              </a:rPr>
              <a:t>min()</a:t>
            </a:r>
            <a:r>
              <a:rPr lang="en-US"/>
              <a:t> function</a:t>
            </a:r>
          </a:p>
          <a:p>
            <a:endParaRPr lang="en-US"/>
          </a:p>
          <a:p>
            <a:r>
              <a:rPr lang="en-US">
                <a:latin typeface="Calibri" charset="0"/>
              </a:rPr>
              <a:t>Goal: Write a method that finds the employee with the highest salary in a list and return an </a:t>
            </a:r>
            <a:r>
              <a:rPr lang="en-US">
                <a:latin typeface="Courier New"/>
              </a:rPr>
              <a:t>Optional&lt;Employee&gt;</a:t>
            </a:r>
            <a:r>
              <a:rPr lang="en-US">
                <a:latin typeface="Calibri" charset="0"/>
              </a:rPr>
              <a:t> of that employee </a:t>
            </a:r>
          </a:p>
          <a:p>
            <a:pPr lvl="1"/>
            <a:r>
              <a:rPr lang="en-US">
                <a:latin typeface="Calibri" charset="0"/>
              </a:rPr>
              <a:t>Return an empty </a:t>
            </a:r>
            <a:r>
              <a:rPr lang="en-US">
                <a:latin typeface="Courier New"/>
              </a:rPr>
              <a:t>Optional</a:t>
            </a:r>
            <a:r>
              <a:rPr lang="en-US">
                <a:latin typeface="Calibri" charset="0"/>
              </a:rPr>
              <a:t> if the list is empty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5891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Stream API: max()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lvl="1"/>
            <a:endParaRPr lang="en-US"/>
          </a:p>
        </p:txBody>
      </p:sp>
      <p:graphicFrame>
        <p:nvGraphicFramePr>
          <p:cNvPr id="4" name="Table 3"/>
          <p:cNvGraphicFramePr/>
          <p:nvPr>
            <p:extLst>
              <p:ext uri="{D42A27DB-BD31-4B8C-83A1-F6EECF244321}">
                <p14:modId xmlns:p14="http://schemas.microsoft.com/office/powerpoint/2010/main" val="2649809781"/>
              </p:ext>
            </p:extLst>
          </p:nvPr>
        </p:nvGraphicFramePr>
        <p:xfrm>
          <a:off x="909164" y="1442749"/>
          <a:ext cx="10183878" cy="430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83878">
                  <a:extLst>
                    <a:ext uri="{9D8B030D-6E8A-4147-A177-3AD203B41FA5}">
                      <a16:colId xmlns:a16="http://schemas.microsoft.com/office/drawing/2014/main" val="31498158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Without Streams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440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</a:rPr>
                        <a:t>public Optional&lt;Employee&gt; </a:t>
                      </a:r>
                      <a:r>
                        <a:rPr lang="en-US" dirty="0" err="1">
                          <a:latin typeface="Courier New" charset="0"/>
                        </a:rPr>
                        <a:t>findHighestSalary</a:t>
                      </a:r>
                      <a:r>
                        <a:rPr lang="en-US" dirty="0">
                          <a:latin typeface="Courier New" charset="0"/>
                        </a:rPr>
                        <a:t>() {</a:t>
                      </a:r>
                      <a:br>
                        <a:rPr lang="en-US" dirty="0">
                          <a:latin typeface="Courier New" charset="0"/>
                        </a:rPr>
                      </a:br>
                      <a:r>
                        <a:rPr lang="en-US" dirty="0">
                          <a:latin typeface="Courier New" charset="0"/>
                        </a:rPr>
                        <a:t>    if (</a:t>
                      </a:r>
                      <a:r>
                        <a:rPr lang="en-US" dirty="0" err="1">
                          <a:latin typeface="Courier New" charset="0"/>
                        </a:rPr>
                        <a:t>employees.size</a:t>
                      </a:r>
                      <a:r>
                        <a:rPr lang="en-US" dirty="0">
                          <a:latin typeface="Courier New" charset="0"/>
                        </a:rPr>
                        <a:t>() == 0 ){</a:t>
                      </a:r>
                      <a:br>
                        <a:rPr lang="en-US" dirty="0">
                          <a:latin typeface="Courier New" charset="0"/>
                        </a:rPr>
                      </a:br>
                      <a:r>
                        <a:rPr lang="en-US" dirty="0">
                          <a:latin typeface="Courier New" charset="0"/>
                        </a:rPr>
                        <a:t>        return </a:t>
                      </a:r>
                      <a:r>
                        <a:rPr lang="en-US" dirty="0" err="1">
                          <a:latin typeface="Courier New" charset="0"/>
                        </a:rPr>
                        <a:t>Optional.empty</a:t>
                      </a:r>
                      <a:r>
                        <a:rPr lang="en-US" dirty="0">
                          <a:latin typeface="Courier New" charset="0"/>
                        </a:rPr>
                        <a:t>();</a:t>
                      </a:r>
                      <a:br>
                        <a:rPr lang="en-US" dirty="0">
                          <a:latin typeface="Courier New" charset="0"/>
                        </a:rPr>
                      </a:br>
                      <a:r>
                        <a:rPr lang="en-US" dirty="0">
                          <a:latin typeface="Courier New" charset="0"/>
                        </a:rPr>
                        <a:t>    }</a:t>
                      </a:r>
                      <a:br>
                        <a:rPr lang="en-US" dirty="0">
                          <a:latin typeface="Courier New" charset="0"/>
                        </a:rPr>
                      </a:br>
                      <a:r>
                        <a:rPr lang="en-US" dirty="0">
                          <a:latin typeface="Courier New" charset="0"/>
                        </a:rPr>
                        <a:t>    else {</a:t>
                      </a:r>
                      <a:br>
                        <a:rPr lang="en-US" dirty="0">
                          <a:latin typeface="Courier New" charset="0"/>
                        </a:rPr>
                      </a:br>
                      <a:r>
                        <a:rPr lang="en-US" dirty="0">
                          <a:latin typeface="Courier New" charset="0"/>
                        </a:rPr>
                        <a:t>        Employee </a:t>
                      </a:r>
                      <a:r>
                        <a:rPr lang="en-US" dirty="0" err="1">
                          <a:latin typeface="Courier New" charset="0"/>
                        </a:rPr>
                        <a:t>highestEmployee</a:t>
                      </a:r>
                      <a:r>
                        <a:rPr lang="en-US" dirty="0">
                          <a:latin typeface="Courier New" charset="0"/>
                        </a:rPr>
                        <a:t> = </a:t>
                      </a:r>
                      <a:r>
                        <a:rPr lang="en-US" dirty="0" err="1">
                          <a:latin typeface="Courier New" charset="0"/>
                        </a:rPr>
                        <a:t>employees.get</a:t>
                      </a:r>
                      <a:r>
                        <a:rPr lang="en-US" dirty="0">
                          <a:latin typeface="Courier New" charset="0"/>
                        </a:rPr>
                        <a:t>(0);</a:t>
                      </a:r>
                      <a:br>
                        <a:rPr lang="en-US" dirty="0">
                          <a:latin typeface="Courier New" charset="0"/>
                        </a:rPr>
                      </a:br>
                      <a:r>
                        <a:rPr lang="en-US" dirty="0">
                          <a:latin typeface="Courier New" charset="0"/>
                        </a:rPr>
                        <a:t>        for (Employee </a:t>
                      </a:r>
                      <a:r>
                        <a:rPr lang="en-US" dirty="0" err="1">
                          <a:latin typeface="Courier New" charset="0"/>
                        </a:rPr>
                        <a:t>employee</a:t>
                      </a:r>
                      <a:r>
                        <a:rPr lang="en-US" dirty="0">
                          <a:latin typeface="Courier New" charset="0"/>
                        </a:rPr>
                        <a:t> : employees){</a:t>
                      </a:r>
                      <a:br>
                        <a:rPr lang="en-US" dirty="0">
                          <a:latin typeface="Courier New" charset="0"/>
                        </a:rPr>
                      </a:br>
                      <a:r>
                        <a:rPr lang="en-US" dirty="0">
                          <a:latin typeface="Courier New" charset="0"/>
                        </a:rPr>
                        <a:t>            if (</a:t>
                      </a:r>
                      <a:r>
                        <a:rPr lang="en-US" dirty="0" err="1">
                          <a:latin typeface="Courier New" charset="0"/>
                        </a:rPr>
                        <a:t>employee.getSalary</a:t>
                      </a:r>
                      <a:r>
                        <a:rPr lang="en-US" dirty="0">
                          <a:latin typeface="Courier New" charset="0"/>
                        </a:rPr>
                        <a:t>() &gt; </a:t>
                      </a:r>
                      <a:r>
                        <a:rPr lang="en-US" dirty="0" err="1">
                          <a:latin typeface="Courier New" charset="0"/>
                        </a:rPr>
                        <a:t>highestEmployee.getSalary</a:t>
                      </a:r>
                      <a:r>
                        <a:rPr lang="en-US" dirty="0">
                          <a:latin typeface="Courier New" charset="0"/>
                        </a:rPr>
                        <a:t>()){</a:t>
                      </a:r>
                      <a:br>
                        <a:rPr lang="en-US" dirty="0">
                          <a:latin typeface="Courier New" charset="0"/>
                        </a:rPr>
                      </a:br>
                      <a:r>
                        <a:rPr lang="en-US" dirty="0">
                          <a:latin typeface="Courier New" charset="0"/>
                        </a:rPr>
                        <a:t>                </a:t>
                      </a:r>
                      <a:r>
                        <a:rPr lang="en-US" dirty="0" err="1">
                          <a:latin typeface="Courier New" charset="0"/>
                        </a:rPr>
                        <a:t>highestEmployee</a:t>
                      </a:r>
                      <a:r>
                        <a:rPr lang="en-US" dirty="0">
                          <a:latin typeface="Courier New" charset="0"/>
                        </a:rPr>
                        <a:t> = employee;</a:t>
                      </a:r>
                      <a:br>
                        <a:rPr lang="en-US" dirty="0">
                          <a:latin typeface="Courier New" charset="0"/>
                        </a:rPr>
                      </a:br>
                      <a:r>
                        <a:rPr lang="en-US" dirty="0">
                          <a:latin typeface="Courier New" charset="0"/>
                        </a:rPr>
                        <a:t>            }</a:t>
                      </a:r>
                      <a:br>
                        <a:rPr lang="en-US" dirty="0">
                          <a:latin typeface="Courier New" charset="0"/>
                        </a:rPr>
                      </a:br>
                      <a:r>
                        <a:rPr lang="en-US" dirty="0">
                          <a:latin typeface="Courier New" charset="0"/>
                        </a:rPr>
                        <a:t>        }</a:t>
                      </a:r>
                      <a:br>
                        <a:rPr lang="en-US" dirty="0">
                          <a:latin typeface="Courier New" charset="0"/>
                        </a:rPr>
                      </a:br>
                      <a:r>
                        <a:rPr lang="en-US" dirty="0">
                          <a:latin typeface="Courier New" charset="0"/>
                        </a:rPr>
                        <a:t>        return </a:t>
                      </a:r>
                      <a:r>
                        <a:rPr lang="en-US" dirty="0" err="1">
                          <a:latin typeface="Courier New" charset="0"/>
                        </a:rPr>
                        <a:t>Optional.of</a:t>
                      </a:r>
                      <a:r>
                        <a:rPr lang="en-US" dirty="0">
                          <a:latin typeface="Courier New" charset="0"/>
                        </a:rPr>
                        <a:t>(</a:t>
                      </a:r>
                      <a:r>
                        <a:rPr lang="en-US" dirty="0" err="1">
                          <a:latin typeface="Courier New" charset="0"/>
                        </a:rPr>
                        <a:t>highestEmployee</a:t>
                      </a:r>
                      <a:r>
                        <a:rPr lang="en-US" dirty="0">
                          <a:latin typeface="Courier New" charset="0"/>
                        </a:rPr>
                        <a:t>);</a:t>
                      </a:r>
                      <a:br>
                        <a:rPr lang="en-US" dirty="0">
                          <a:latin typeface="Courier New" charset="0"/>
                        </a:rPr>
                      </a:br>
                      <a:r>
                        <a:rPr lang="en-US" dirty="0">
                          <a:latin typeface="Courier New" charset="0"/>
                        </a:rPr>
                        <a:t>    }</a:t>
                      </a:r>
                      <a:br>
                        <a:rPr lang="en-US" dirty="0">
                          <a:latin typeface="Courier New" charset="0"/>
                        </a:rPr>
                      </a:br>
                      <a:r>
                        <a:rPr lang="en-US" dirty="0">
                          <a:latin typeface="Courier New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0607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75264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max()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Calibri" charset="0"/>
              </a:rPr>
              <a:t>Goal: Write a method that finds the employee with the highest salary in a list and return an </a:t>
            </a:r>
            <a:r>
              <a:rPr lang="en-US" dirty="0">
                <a:latin typeface="Courier New" charset="0"/>
              </a:rPr>
              <a:t>Optional&lt;Employee&gt;</a:t>
            </a:r>
            <a:r>
              <a:rPr lang="en-US" dirty="0">
                <a:latin typeface="Calibri" charset="0"/>
              </a:rPr>
              <a:t> of that employee  </a:t>
            </a:r>
          </a:p>
          <a:p>
            <a:pPr lvl="1"/>
            <a:r>
              <a:rPr lang="en-US" dirty="0">
                <a:latin typeface="Calibri" charset="0"/>
              </a:rPr>
              <a:t>Return an empty </a:t>
            </a:r>
            <a:r>
              <a:rPr lang="en-US" dirty="0">
                <a:latin typeface="Courier New" charset="0"/>
              </a:rPr>
              <a:t>Optional</a:t>
            </a:r>
            <a:r>
              <a:rPr lang="en-US" dirty="0">
                <a:latin typeface="Calibri" charset="0"/>
              </a:rPr>
              <a:t> if the list is empty</a:t>
            </a:r>
          </a:p>
          <a:p>
            <a:pPr lvl="1"/>
            <a:endParaRPr lang="en-US" dirty="0">
              <a:latin typeface="Calibri" charset="0"/>
            </a:endParaRPr>
          </a:p>
          <a:p>
            <a:pPr lvl="1"/>
            <a:endParaRPr lang="en-US" dirty="0">
              <a:latin typeface="Calibri" charset="0"/>
            </a:endParaRPr>
          </a:p>
          <a:p>
            <a:pPr lvl="1"/>
            <a:endParaRPr lang="en-US" dirty="0">
              <a:latin typeface="Calibri" charset="0"/>
            </a:endParaRPr>
          </a:p>
          <a:p>
            <a:pPr lvl="1"/>
            <a:endParaRPr lang="en-US" dirty="0">
              <a:latin typeface="Calibri" charset="0"/>
            </a:endParaRPr>
          </a:p>
          <a:p>
            <a:pPr marL="457200" lvl="1" indent="0">
              <a:buNone/>
            </a:pPr>
            <a:endParaRPr lang="en-US" sz="1800" dirty="0">
              <a:latin typeface="Calibri" charset="0"/>
            </a:endParaRPr>
          </a:p>
          <a:p>
            <a:pPr lvl="1"/>
            <a:r>
              <a:rPr lang="en-US" dirty="0">
                <a:latin typeface="Calibri" charset="0"/>
              </a:rPr>
              <a:t>Reminder: max() takes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comparator&lt;Employee&gt;</a:t>
            </a:r>
            <a:r>
              <a:rPr lang="en-US" dirty="0">
                <a:latin typeface="Calibri" charset="0"/>
              </a:rPr>
              <a:t>, a function that takes 2 employees as parameters and returns either a negative number, 0, or a positive number to denote order</a:t>
            </a:r>
            <a:endParaRPr lang="en-US" dirty="0"/>
          </a:p>
        </p:txBody>
      </p:sp>
      <p:graphicFrame>
        <p:nvGraphicFramePr>
          <p:cNvPr id="4" name="Table 3"/>
          <p:cNvGraphicFramePr/>
          <p:nvPr>
            <p:extLst>
              <p:ext uri="{D42A27DB-BD31-4B8C-83A1-F6EECF244321}">
                <p14:modId xmlns:p14="http://schemas.microsoft.com/office/powerpoint/2010/main" val="3384404495"/>
              </p:ext>
            </p:extLst>
          </p:nvPr>
        </p:nvGraphicFramePr>
        <p:xfrm>
          <a:off x="978325" y="3093017"/>
          <a:ext cx="10183878" cy="17227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83878">
                  <a:extLst>
                    <a:ext uri="{9D8B030D-6E8A-4147-A177-3AD203B41FA5}">
                      <a16:colId xmlns:a16="http://schemas.microsoft.com/office/drawing/2014/main" val="3149815827"/>
                    </a:ext>
                  </a:extLst>
                </a:gridCol>
              </a:tblGrid>
              <a:tr h="343954">
                <a:tc>
                  <a:txBody>
                    <a:bodyPr/>
                    <a:lstStyle/>
                    <a:p>
                      <a:r>
                        <a:rPr lang="en-US"/>
                        <a:t>Without Streams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440650"/>
                  </a:ext>
                </a:extLst>
              </a:tr>
              <a:tr h="1356971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</a:rPr>
                        <a:t>public Optional&lt;Employee&gt; </a:t>
                      </a:r>
                      <a:r>
                        <a:rPr lang="en-US" dirty="0" err="1">
                          <a:latin typeface="Courier New" charset="0"/>
                        </a:rPr>
                        <a:t>findHighestSalary</a:t>
                      </a:r>
                      <a:r>
                        <a:rPr lang="en-US" dirty="0">
                          <a:latin typeface="Courier New" charset="0"/>
                        </a:rPr>
                        <a:t>() {</a:t>
                      </a:r>
                    </a:p>
                    <a:p>
                      <a:r>
                        <a:rPr lang="en-US" dirty="0">
                          <a:latin typeface="Courier New" charset="0"/>
                        </a:rPr>
                        <a:t>    return </a:t>
                      </a:r>
                      <a:r>
                        <a:rPr lang="en-US" dirty="0" err="1">
                          <a:latin typeface="Courier New" charset="0"/>
                        </a:rPr>
                        <a:t>employees.stream</a:t>
                      </a:r>
                      <a:r>
                        <a:rPr lang="en-US" dirty="0">
                          <a:latin typeface="Courier New" charset="0"/>
                        </a:rPr>
                        <a:t>().max( ? ? ? ? ? );</a:t>
                      </a:r>
                      <a:br>
                        <a:rPr lang="en-US" dirty="0">
                          <a:latin typeface="Courier New" charset="0"/>
                        </a:rPr>
                      </a:br>
                      <a:r>
                        <a:rPr lang="en-US" dirty="0">
                          <a:latin typeface="Courier New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0607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68490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max()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Calibri" charset="0"/>
              </a:rPr>
              <a:t>Goal: Write a method that finds the employee with the highest salary in a list and return an </a:t>
            </a:r>
            <a:r>
              <a:rPr lang="en-US" dirty="0">
                <a:latin typeface="Courier New" charset="0"/>
              </a:rPr>
              <a:t>Optional&lt;Employee&gt;</a:t>
            </a:r>
            <a:r>
              <a:rPr lang="en-US" dirty="0">
                <a:latin typeface="Calibri" charset="0"/>
              </a:rPr>
              <a:t> of that employee  </a:t>
            </a:r>
          </a:p>
          <a:p>
            <a:pPr lvl="1"/>
            <a:r>
              <a:rPr lang="en-US" dirty="0">
                <a:latin typeface="Calibri" charset="0"/>
              </a:rPr>
              <a:t>Return an empty </a:t>
            </a:r>
            <a:r>
              <a:rPr lang="en-US" dirty="0">
                <a:latin typeface="Courier New" charset="0"/>
              </a:rPr>
              <a:t>Optional</a:t>
            </a:r>
            <a:r>
              <a:rPr lang="en-US" dirty="0">
                <a:latin typeface="Calibri" charset="0"/>
              </a:rPr>
              <a:t> if the list is empty</a:t>
            </a:r>
          </a:p>
        </p:txBody>
      </p:sp>
      <p:graphicFrame>
        <p:nvGraphicFramePr>
          <p:cNvPr id="4" name="Table 3"/>
          <p:cNvGraphicFramePr/>
          <p:nvPr>
            <p:extLst>
              <p:ext uri="{D42A27DB-BD31-4B8C-83A1-F6EECF244321}">
                <p14:modId xmlns:p14="http://schemas.microsoft.com/office/powerpoint/2010/main" val="1515792036"/>
              </p:ext>
            </p:extLst>
          </p:nvPr>
        </p:nvGraphicFramePr>
        <p:xfrm>
          <a:off x="978325" y="3093017"/>
          <a:ext cx="10183878" cy="155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83878">
                  <a:extLst>
                    <a:ext uri="{9D8B030D-6E8A-4147-A177-3AD203B41FA5}">
                      <a16:colId xmlns:a16="http://schemas.microsoft.com/office/drawing/2014/main" val="31498158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Without Streams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440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</a:rPr>
                        <a:t>public Optional&lt;Employee&gt; </a:t>
                      </a:r>
                      <a:r>
                        <a:rPr lang="en-US" dirty="0" err="1">
                          <a:latin typeface="Courier New" charset="0"/>
                        </a:rPr>
                        <a:t>findHighestSalary</a:t>
                      </a:r>
                      <a:r>
                        <a:rPr lang="en-US" dirty="0">
                          <a:latin typeface="Courier New" charset="0"/>
                        </a:rPr>
                        <a:t>() {</a:t>
                      </a:r>
                    </a:p>
                    <a:p>
                      <a:r>
                        <a:rPr lang="en-US" dirty="0">
                          <a:latin typeface="Courier New" charset="0"/>
                        </a:rPr>
                        <a:t>    return </a:t>
                      </a:r>
                      <a:r>
                        <a:rPr lang="en-US" dirty="0" err="1">
                          <a:latin typeface="Courier New" charset="0"/>
                        </a:rPr>
                        <a:t>employees.stream</a:t>
                      </a:r>
                      <a:r>
                        <a:rPr lang="en-US" dirty="0">
                          <a:latin typeface="Courier New" charset="0"/>
                        </a:rPr>
                        <a:t>()</a:t>
                      </a:r>
                    </a:p>
                    <a:p>
                      <a:r>
                        <a:rPr lang="en-US" dirty="0">
                          <a:latin typeface="Courier New" charset="0"/>
                        </a:rPr>
                        <a:t>      .max(</a:t>
                      </a:r>
                      <a:r>
                        <a:rPr lang="it-IT" dirty="0">
                          <a:latin typeface="Courier New" charset="0"/>
                        </a:rPr>
                        <a:t>(e1, e2) -&gt; Integer.compare(e1.getSalary(), e2.getSalary())</a:t>
                      </a:r>
                      <a:r>
                        <a:rPr lang="en-US" dirty="0">
                          <a:latin typeface="Courier New" charset="0"/>
                        </a:rPr>
                        <a:t>);</a:t>
                      </a:r>
                      <a:br>
                        <a:rPr lang="en-US" dirty="0">
                          <a:latin typeface="Courier New" charset="0"/>
                        </a:rPr>
                      </a:br>
                      <a:r>
                        <a:rPr lang="en-US" dirty="0">
                          <a:latin typeface="Courier New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0607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49473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Light" charset="0"/>
              </a:rPr>
              <a:t>More </a:t>
            </a:r>
            <a:r>
              <a:rPr lang="en-US" dirty="0" err="1">
                <a:latin typeface="Calibri Light" charset="0"/>
              </a:rPr>
              <a:t>Optionals</a:t>
            </a:r>
            <a:endParaRPr lang="en-US" dirty="0">
              <a:latin typeface="Calibri Light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Suppose that </a:t>
            </a:r>
            <a:r>
              <a:rPr lang="en-US">
                <a:latin typeface="Courier New"/>
              </a:rPr>
              <a:t>getEmployee()</a:t>
            </a:r>
            <a:r>
              <a:rPr lang="en-US"/>
              <a:t> returns </a:t>
            </a:r>
            <a:r>
              <a:rPr lang="en-US">
                <a:latin typeface="Courier New"/>
              </a:rPr>
              <a:t>Optional&lt;Employee&gt;</a:t>
            </a:r>
          </a:p>
        </p:txBody>
      </p:sp>
      <p:graphicFrame>
        <p:nvGraphicFramePr>
          <p:cNvPr id="4" name="Table 3"/>
          <p:cNvGraphicFramePr/>
          <p:nvPr>
            <p:extLst>
              <p:ext uri="{D42A27DB-BD31-4B8C-83A1-F6EECF244321}">
                <p14:modId xmlns:p14="http://schemas.microsoft.com/office/powerpoint/2010/main" val="892165447"/>
              </p:ext>
            </p:extLst>
          </p:nvPr>
        </p:nvGraphicFramePr>
        <p:xfrm>
          <a:off x="821733" y="2346517"/>
          <a:ext cx="10183878" cy="238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83878">
                  <a:extLst>
                    <a:ext uri="{9D8B030D-6E8A-4147-A177-3AD203B41FA5}">
                      <a16:colId xmlns:a16="http://schemas.microsoft.com/office/drawing/2014/main" val="31498158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Sample Usage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440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latin typeface="Courier New" charset="0"/>
                        </a:rPr>
                        <a:t>Optional&lt;Employee&gt; employee = getEmployee();</a:t>
                      </a:r>
                      <a:br>
                        <a:rPr lang="en-US">
                          <a:latin typeface="Courier New" charset="0"/>
                        </a:rPr>
                      </a:br>
                      <a:r>
                        <a:rPr lang="en-US">
                          <a:latin typeface="Courier New" charset="0"/>
                        </a:rPr>
                        <a:t>if (employee.isPresent()){</a:t>
                      </a:r>
                      <a:br>
                        <a:rPr lang="en-US">
                          <a:latin typeface="Courier New" charset="0"/>
                        </a:rPr>
                      </a:br>
                      <a:r>
                        <a:rPr lang="en-US">
                          <a:latin typeface="Courier New" charset="0"/>
                        </a:rPr>
                        <a:t>    System.out.println(employee.get().getName());</a:t>
                      </a:r>
                      <a:br>
                        <a:rPr lang="en-US">
                          <a:latin typeface="Courier New" charset="0"/>
                        </a:rPr>
                      </a:br>
                      <a:r>
                        <a:rPr lang="en-US">
                          <a:latin typeface="Courier New" charset="0"/>
                        </a:rPr>
                        <a:t>}</a:t>
                      </a:r>
                      <a:br>
                        <a:rPr lang="en-US">
                          <a:latin typeface="Courier New" charset="0"/>
                        </a:rPr>
                      </a:br>
                      <a:r>
                        <a:rPr lang="en-US">
                          <a:latin typeface="Courier New" charset="0"/>
                        </a:rPr>
                        <a:t>else {</a:t>
                      </a:r>
                      <a:br>
                        <a:rPr lang="en-US">
                          <a:latin typeface="Courier New" charset="0"/>
                        </a:rPr>
                      </a:br>
                      <a:r>
                        <a:rPr lang="en-US">
                          <a:latin typeface="Courier New" charset="0"/>
                        </a:rPr>
                        <a:t>    System.out.println("No employee was found!");</a:t>
                      </a:r>
                      <a:br>
                        <a:rPr lang="en-US">
                          <a:latin typeface="Courier New" charset="0"/>
                        </a:rPr>
                      </a:br>
                      <a:r>
                        <a:rPr lang="en-US">
                          <a:latin typeface="Courier New" charset="0"/>
                        </a:rPr>
                        <a:t>}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0607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85996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 Light" charset="0"/>
              </a:rPr>
              <a:t>Optional: Sample Usage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Suppose that </a:t>
            </a:r>
            <a:r>
              <a:rPr lang="en-US">
                <a:latin typeface="Courier New"/>
              </a:rPr>
              <a:t>getEmployee()</a:t>
            </a:r>
            <a:r>
              <a:rPr lang="en-US"/>
              <a:t> returns </a:t>
            </a:r>
            <a:r>
              <a:rPr lang="en-US">
                <a:latin typeface="Courier New"/>
              </a:rPr>
              <a:t>Optional&lt;Employee&gt;</a:t>
            </a:r>
          </a:p>
        </p:txBody>
      </p:sp>
      <p:graphicFrame>
        <p:nvGraphicFramePr>
          <p:cNvPr id="4" name="Table 3"/>
          <p:cNvGraphicFramePr/>
          <p:nvPr>
            <p:extLst>
              <p:ext uri="{D42A27DB-BD31-4B8C-83A1-F6EECF244321}">
                <p14:modId xmlns:p14="http://schemas.microsoft.com/office/powerpoint/2010/main" val="1641093039"/>
              </p:ext>
            </p:extLst>
          </p:nvPr>
        </p:nvGraphicFramePr>
        <p:xfrm>
          <a:off x="821733" y="2346517"/>
          <a:ext cx="10183878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83878">
                  <a:extLst>
                    <a:ext uri="{9D8B030D-6E8A-4147-A177-3AD203B41FA5}">
                      <a16:colId xmlns:a16="http://schemas.microsoft.com/office/drawing/2014/main" val="31498158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Better Sample Usage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440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latin typeface="Courier New" charset="0"/>
                        </a:rPr>
                        <a:t>Optional&lt;Employee&gt; employee = getEmployee();</a:t>
                      </a:r>
                      <a:br>
                        <a:rPr lang="en-US">
                          <a:latin typeface="Courier New" charset="0"/>
                        </a:rPr>
                      </a:br>
                      <a:r>
                        <a:rPr lang="en-US">
                          <a:latin typeface="Courier New" charset="0"/>
                        </a:rPr>
                        <a:t>System.out.println(employee.map(emp -&gt; emp.getName())</a:t>
                      </a:r>
                    </a:p>
                    <a:p>
                      <a:r>
                        <a:rPr lang="en-US">
                          <a:latin typeface="Courier New" charset="0"/>
                        </a:rPr>
                        <a:t>                           .orElse("No employee was found!"));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0607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4214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Prerequisites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Java 8 JDK installed</a:t>
            </a:r>
          </a:p>
          <a:p>
            <a:r>
              <a:rPr lang="en-US" dirty="0"/>
              <a:t>Some IDE, I will be using </a:t>
            </a:r>
            <a:r>
              <a:rPr lang="en-US" dirty="0" err="1"/>
              <a:t>Intellij</a:t>
            </a:r>
            <a:r>
              <a:rPr lang="en-US" dirty="0"/>
              <a:t> Idea Community Edition</a:t>
            </a:r>
          </a:p>
          <a:p>
            <a:pPr lvl="1"/>
            <a:r>
              <a:rPr lang="en-US" dirty="0"/>
              <a:t>Make sure the IDE sees your Java 8 JDK so it can compile the code</a:t>
            </a:r>
          </a:p>
          <a:p>
            <a:r>
              <a:rPr lang="en-US" dirty="0"/>
              <a:t>Familiarity with Java</a:t>
            </a:r>
          </a:p>
          <a:p>
            <a:r>
              <a:rPr lang="en-US" dirty="0"/>
              <a:t>Your best attitude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065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just happened?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Calibri"/>
              </a:rPr>
              <a:t> </a:t>
            </a:r>
            <a:r>
              <a:rPr lang="en-US" dirty="0" err="1">
                <a:latin typeface="Courier New" charset="0"/>
              </a:rPr>
              <a:t>employee.map</a:t>
            </a:r>
            <a:r>
              <a:rPr lang="en-US" dirty="0">
                <a:latin typeface="Courier New" charset="0"/>
              </a:rPr>
              <a:t>()</a:t>
            </a:r>
            <a:r>
              <a:rPr lang="en-US" dirty="0">
                <a:latin typeface="Calibri"/>
              </a:rPr>
              <a:t>returns a new </a:t>
            </a:r>
            <a:r>
              <a:rPr lang="en-US" dirty="0">
                <a:latin typeface="Courier New"/>
              </a:rPr>
              <a:t>Optional</a:t>
            </a:r>
            <a:r>
              <a:rPr lang="en-US" dirty="0">
                <a:latin typeface="Calibri"/>
              </a:rPr>
              <a:t> of a different type</a:t>
            </a:r>
          </a:p>
          <a:p>
            <a:pPr lvl="1"/>
            <a:r>
              <a:rPr lang="en-US" dirty="0" err="1">
                <a:latin typeface="Courier New" charset="0"/>
              </a:rPr>
              <a:t>emp</a:t>
            </a:r>
            <a:r>
              <a:rPr lang="en-US" dirty="0">
                <a:latin typeface="Courier New" charset="0"/>
              </a:rPr>
              <a:t> -&gt; </a:t>
            </a:r>
            <a:r>
              <a:rPr lang="en-US" dirty="0" err="1">
                <a:latin typeface="Courier New" charset="0"/>
              </a:rPr>
              <a:t>emp.getName</a:t>
            </a:r>
            <a:r>
              <a:rPr lang="en-US" dirty="0">
                <a:latin typeface="Courier New" charset="0"/>
              </a:rPr>
              <a:t>()</a:t>
            </a:r>
            <a:r>
              <a:rPr lang="en-US" dirty="0">
                <a:latin typeface="Calibri"/>
              </a:rPr>
              <a:t> means the new </a:t>
            </a:r>
            <a:r>
              <a:rPr lang="en-US" dirty="0">
                <a:latin typeface="Courier New"/>
              </a:rPr>
              <a:t>Optional</a:t>
            </a:r>
            <a:r>
              <a:rPr lang="en-US" dirty="0">
                <a:latin typeface="Calibri"/>
              </a:rPr>
              <a:t> will be of type </a:t>
            </a:r>
            <a:r>
              <a:rPr lang="en-US" dirty="0">
                <a:latin typeface="Courier New"/>
              </a:rPr>
              <a:t>String</a:t>
            </a:r>
            <a:r>
              <a:rPr lang="en-US" dirty="0">
                <a:latin typeface="Calibri" charset="0"/>
              </a:rPr>
              <a:t> since </a:t>
            </a:r>
            <a:r>
              <a:rPr lang="en-US" dirty="0" err="1">
                <a:latin typeface="Courier New" charset="0"/>
              </a:rPr>
              <a:t>emp.getName</a:t>
            </a:r>
            <a:r>
              <a:rPr lang="en-US" dirty="0">
                <a:latin typeface="Courier New" charset="0"/>
              </a:rPr>
              <a:t>()</a:t>
            </a:r>
            <a:r>
              <a:rPr lang="en-US" dirty="0">
                <a:latin typeface="Calibri" charset="0"/>
              </a:rPr>
              <a:t> returns a </a:t>
            </a:r>
            <a:r>
              <a:rPr lang="en-US" dirty="0">
                <a:latin typeface="Courier New" charset="0"/>
              </a:rPr>
              <a:t>String</a:t>
            </a:r>
          </a:p>
          <a:p>
            <a:r>
              <a:rPr lang="en-US" dirty="0">
                <a:latin typeface="Calibri"/>
              </a:rPr>
              <a:t>Now that we have an </a:t>
            </a:r>
            <a:r>
              <a:rPr lang="en-US" dirty="0">
                <a:latin typeface="Courier New" charset="0"/>
              </a:rPr>
              <a:t>Optional&lt;String&gt;</a:t>
            </a:r>
            <a:r>
              <a:rPr lang="en-US" dirty="0">
                <a:latin typeface="Calibri"/>
              </a:rPr>
              <a:t> again, we can use </a:t>
            </a:r>
            <a:r>
              <a:rPr lang="en-US" dirty="0">
                <a:latin typeface="Courier New" charset="0"/>
              </a:rPr>
              <a:t>.</a:t>
            </a:r>
            <a:r>
              <a:rPr lang="en-US" dirty="0" err="1">
                <a:latin typeface="Courier New" charset="0"/>
              </a:rPr>
              <a:t>orElse</a:t>
            </a:r>
            <a:r>
              <a:rPr lang="en-US" dirty="0">
                <a:latin typeface="Courier New" charset="0"/>
              </a:rPr>
              <a:t>("No employee was found!")</a:t>
            </a:r>
            <a:r>
              <a:rPr lang="en-US" dirty="0">
                <a:latin typeface="Calibri"/>
              </a:rPr>
              <a:t> to provide a default </a:t>
            </a:r>
            <a:r>
              <a:rPr lang="en-US" dirty="0">
                <a:latin typeface="Courier New"/>
              </a:rPr>
              <a:t>String</a:t>
            </a:r>
            <a:r>
              <a:rPr lang="en-US" dirty="0">
                <a:latin typeface="Calibri"/>
              </a:rPr>
              <a:t> value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ifPresent</a:t>
            </a:r>
            <a:r>
              <a:rPr lang="en-US" dirty="0">
                <a:latin typeface="Calibri"/>
              </a:rPr>
              <a:t> always returns 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dirty="0">
                <a:latin typeface="Calibri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en-US" dirty="0">
                <a:latin typeface="Calibri"/>
              </a:rPr>
              <a:t> will allow you to access a potentially empty object</a:t>
            </a:r>
          </a:p>
        </p:txBody>
      </p:sp>
    </p:spTree>
    <p:extLst>
      <p:ext uri="{BB962C8B-B14F-4D97-AF65-F5344CB8AC3E}">
        <p14:creationId xmlns:p14="http://schemas.microsoft.com/office/powerpoint/2010/main" val="36801065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</a:t>
            </a:r>
            <a:r>
              <a:rPr lang="en-US" dirty="0" err="1"/>
              <a:t>Optionals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Calibri" charset="0"/>
              </a:rPr>
              <a:t>Goal: Write a method that finds the name of the employee with the highest salary</a:t>
            </a:r>
          </a:p>
          <a:p>
            <a:pPr lvl="1"/>
            <a:r>
              <a:rPr lang="en-US" dirty="0">
                <a:latin typeface="Calibri" charset="0"/>
              </a:rPr>
              <a:t>Return “</a:t>
            </a:r>
            <a:r>
              <a:rPr lang="en-US" i="1" dirty="0">
                <a:latin typeface="Calibri" charset="0"/>
              </a:rPr>
              <a:t>No employees were found!</a:t>
            </a:r>
            <a:r>
              <a:rPr lang="en-US" dirty="0">
                <a:latin typeface="Calibri" charset="0"/>
              </a:rPr>
              <a:t>” if the list is empty</a:t>
            </a:r>
          </a:p>
        </p:txBody>
      </p:sp>
      <p:graphicFrame>
        <p:nvGraphicFramePr>
          <p:cNvPr id="4" name="Table 3"/>
          <p:cNvGraphicFramePr/>
          <p:nvPr>
            <p:extLst>
              <p:ext uri="{D42A27DB-BD31-4B8C-83A1-F6EECF244321}">
                <p14:modId xmlns:p14="http://schemas.microsoft.com/office/powerpoint/2010/main" val="3693892426"/>
              </p:ext>
            </p:extLst>
          </p:nvPr>
        </p:nvGraphicFramePr>
        <p:xfrm>
          <a:off x="978325" y="3093017"/>
          <a:ext cx="10183878" cy="210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83878">
                  <a:extLst>
                    <a:ext uri="{9D8B030D-6E8A-4147-A177-3AD203B41FA5}">
                      <a16:colId xmlns:a16="http://schemas.microsoft.com/office/drawing/2014/main" val="31498158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Without Streams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440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</a:rPr>
                        <a:t>public String </a:t>
                      </a:r>
                      <a:r>
                        <a:rPr lang="en-US" dirty="0" err="1">
                          <a:latin typeface="Courier New" charset="0"/>
                        </a:rPr>
                        <a:t>findNameOfHighestSalary</a:t>
                      </a:r>
                      <a:r>
                        <a:rPr lang="en-US" dirty="0">
                          <a:latin typeface="Courier New" charset="0"/>
                        </a:rPr>
                        <a:t>(){</a:t>
                      </a:r>
                    </a:p>
                    <a:p>
                      <a:r>
                        <a:rPr lang="en-US" dirty="0">
                          <a:latin typeface="Courier New" charset="0"/>
                        </a:rPr>
                        <a:t>    return </a:t>
                      </a:r>
                      <a:r>
                        <a:rPr lang="en-US" dirty="0" err="1">
                          <a:latin typeface="Courier New" charset="0"/>
                        </a:rPr>
                        <a:t>employees.stream</a:t>
                      </a:r>
                      <a:r>
                        <a:rPr lang="en-US" dirty="0">
                          <a:latin typeface="Courier New" charset="0"/>
                        </a:rPr>
                        <a:t>()</a:t>
                      </a:r>
                    </a:p>
                    <a:p>
                      <a:r>
                        <a:rPr lang="en-US" dirty="0">
                          <a:latin typeface="Courier New" charset="0"/>
                        </a:rPr>
                        <a:t>      .max(</a:t>
                      </a:r>
                      <a:r>
                        <a:rPr lang="it-IT" dirty="0">
                          <a:latin typeface="Courier New" charset="0"/>
                        </a:rPr>
                        <a:t>(e1, e2) -&gt; Integer.compare(e1.getSalary(), e2.getSalary())</a:t>
                      </a:r>
                      <a:r>
                        <a:rPr lang="en-US" dirty="0">
                          <a:latin typeface="Courier New" charset="0"/>
                        </a:rPr>
                        <a:t>)</a:t>
                      </a:r>
                    </a:p>
                    <a:p>
                      <a:r>
                        <a:rPr lang="en-US" dirty="0">
                          <a:latin typeface="Courier New" charset="0"/>
                        </a:rPr>
                        <a:t>      . ? ? ? ?</a:t>
                      </a:r>
                    </a:p>
                    <a:p>
                      <a:r>
                        <a:rPr lang="en-US" dirty="0">
                          <a:latin typeface="Courier New" charset="0"/>
                        </a:rPr>
                        <a:t>      . ? ? ? ?;</a:t>
                      </a:r>
                      <a:br>
                        <a:rPr lang="en-US" dirty="0">
                          <a:latin typeface="Courier New" charset="0"/>
                        </a:rPr>
                      </a:br>
                      <a:r>
                        <a:rPr lang="en-US" dirty="0">
                          <a:latin typeface="Courier New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0607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48239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US" dirty="0" err="1"/>
              <a:t>Optionals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map()</a:t>
            </a:r>
            <a:r>
              <a:rPr lang="en-US" dirty="0">
                <a:latin typeface="Calibri" charset="0"/>
              </a:rPr>
              <a:t> because we don’t care about the entire employee, only the employee’s name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orElse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latin typeface="Calibri" charset="0"/>
              </a:rPr>
              <a:t>to provide a default value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Table 3"/>
          <p:cNvGraphicFramePr/>
          <p:nvPr>
            <p:extLst>
              <p:ext uri="{D42A27DB-BD31-4B8C-83A1-F6EECF244321}">
                <p14:modId xmlns:p14="http://schemas.microsoft.com/office/powerpoint/2010/main" val="1448905004"/>
              </p:ext>
            </p:extLst>
          </p:nvPr>
        </p:nvGraphicFramePr>
        <p:xfrm>
          <a:off x="1004061" y="3457001"/>
          <a:ext cx="10183878" cy="210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83878">
                  <a:extLst>
                    <a:ext uri="{9D8B030D-6E8A-4147-A177-3AD203B41FA5}">
                      <a16:colId xmlns:a16="http://schemas.microsoft.com/office/drawing/2014/main" val="31498158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Without Streams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440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</a:rPr>
                        <a:t>public String </a:t>
                      </a:r>
                      <a:r>
                        <a:rPr lang="en-US" dirty="0" err="1">
                          <a:latin typeface="Courier New" charset="0"/>
                        </a:rPr>
                        <a:t>findNameOfHighestSalary</a:t>
                      </a:r>
                      <a:r>
                        <a:rPr lang="en-US" dirty="0">
                          <a:latin typeface="Courier New" charset="0"/>
                        </a:rPr>
                        <a:t> () {</a:t>
                      </a:r>
                    </a:p>
                    <a:p>
                      <a:r>
                        <a:rPr lang="en-US" dirty="0">
                          <a:latin typeface="Courier New" charset="0"/>
                        </a:rPr>
                        <a:t>    return </a:t>
                      </a:r>
                      <a:r>
                        <a:rPr lang="en-US" dirty="0" err="1">
                          <a:latin typeface="Courier New" charset="0"/>
                        </a:rPr>
                        <a:t>employees.stream</a:t>
                      </a:r>
                      <a:r>
                        <a:rPr lang="en-US" dirty="0">
                          <a:latin typeface="Courier New" charset="0"/>
                        </a:rPr>
                        <a:t>()</a:t>
                      </a:r>
                    </a:p>
                    <a:p>
                      <a:r>
                        <a:rPr lang="en-US" dirty="0">
                          <a:latin typeface="Courier New" charset="0"/>
                        </a:rPr>
                        <a:t>      .max(</a:t>
                      </a:r>
                      <a:r>
                        <a:rPr lang="it-IT" dirty="0">
                          <a:latin typeface="Courier New" charset="0"/>
                        </a:rPr>
                        <a:t>(e1, e2) -&gt; Integer.compare(e1.getSalary(), e2.getSalary())</a:t>
                      </a:r>
                      <a:r>
                        <a:rPr lang="en-US" dirty="0">
                          <a:latin typeface="Courier New" charset="0"/>
                        </a:rPr>
                        <a:t>)</a:t>
                      </a:r>
                    </a:p>
                    <a:p>
                      <a:r>
                        <a:rPr lang="en-US" dirty="0">
                          <a:latin typeface="Courier New" charset="0"/>
                        </a:rPr>
                        <a:t>      .map(</a:t>
                      </a:r>
                      <a:r>
                        <a:rPr lang="en-US" dirty="0" err="1">
                          <a:latin typeface="Courier New" charset="0"/>
                        </a:rPr>
                        <a:t>emp</a:t>
                      </a:r>
                      <a:r>
                        <a:rPr lang="en-US" dirty="0">
                          <a:latin typeface="Courier New" charset="0"/>
                        </a:rPr>
                        <a:t> -&gt; </a:t>
                      </a:r>
                      <a:r>
                        <a:rPr lang="en-US" dirty="0" err="1">
                          <a:latin typeface="Courier New" charset="0"/>
                        </a:rPr>
                        <a:t>emp.getName</a:t>
                      </a:r>
                      <a:r>
                        <a:rPr lang="en-US" dirty="0">
                          <a:latin typeface="Courier New" charset="0"/>
                        </a:rPr>
                        <a:t>())</a:t>
                      </a:r>
                    </a:p>
                    <a:p>
                      <a:r>
                        <a:rPr lang="en-US" dirty="0">
                          <a:latin typeface="Courier New" charset="0"/>
                        </a:rPr>
                        <a:t>      .</a:t>
                      </a:r>
                      <a:r>
                        <a:rPr lang="en-US" dirty="0" err="1">
                          <a:latin typeface="Courier New" charset="0"/>
                        </a:rPr>
                        <a:t>orElse</a:t>
                      </a:r>
                      <a:r>
                        <a:rPr lang="en-US" dirty="0">
                          <a:latin typeface="Courier New" charset="0"/>
                        </a:rPr>
                        <a:t>("No employees were found!");</a:t>
                      </a:r>
                      <a:br>
                        <a:rPr lang="en-US" dirty="0">
                          <a:latin typeface="Courier New" charset="0"/>
                        </a:rPr>
                      </a:br>
                      <a:r>
                        <a:rPr lang="en-US" dirty="0">
                          <a:latin typeface="Courier New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0607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68212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Terminal vs Intermediate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Terminal operations return a useful value</a:t>
            </a:r>
          </a:p>
          <a:p>
            <a:pPr lvl="1"/>
            <a:r>
              <a:rPr lang="en-US" dirty="0" err="1">
                <a:latin typeface="Courier New"/>
              </a:rPr>
              <a:t>anyMatch</a:t>
            </a:r>
            <a:r>
              <a:rPr lang="en-US" dirty="0">
                <a:latin typeface="Courier New"/>
              </a:rPr>
              <a:t>()</a:t>
            </a:r>
            <a:r>
              <a:rPr lang="en-US" dirty="0"/>
              <a:t> returns a </a:t>
            </a:r>
            <a:r>
              <a:rPr lang="en-US" dirty="0" err="1">
                <a:latin typeface="Courier New"/>
              </a:rPr>
              <a:t>boolean</a:t>
            </a:r>
            <a:endParaRPr lang="en-US" dirty="0">
              <a:latin typeface="Courier New"/>
            </a:endParaRPr>
          </a:p>
          <a:p>
            <a:pPr lvl="1"/>
            <a:r>
              <a:rPr lang="en-US" dirty="0">
                <a:latin typeface="Courier New"/>
              </a:rPr>
              <a:t>max()</a:t>
            </a:r>
            <a:r>
              <a:rPr lang="en-US" dirty="0"/>
              <a:t> returns an </a:t>
            </a:r>
            <a:r>
              <a:rPr lang="en-US" dirty="0">
                <a:latin typeface="Courier New"/>
              </a:rPr>
              <a:t>Optional</a:t>
            </a:r>
          </a:p>
          <a:p>
            <a:r>
              <a:rPr lang="en-US" dirty="0"/>
              <a:t>Intermediate operations return a new stream as a result</a:t>
            </a:r>
          </a:p>
          <a:p>
            <a:pPr lvl="1"/>
            <a:r>
              <a:rPr lang="en-US" dirty="0"/>
              <a:t>Does not modify the source of the stream (the underlying list for example)</a:t>
            </a:r>
          </a:p>
          <a:p>
            <a:pPr lvl="1"/>
            <a:r>
              <a:rPr lang="en-US" dirty="0"/>
              <a:t>Can be chained together into a pipeline to perform several operations</a:t>
            </a:r>
          </a:p>
          <a:p>
            <a:pPr lvl="1"/>
            <a:r>
              <a:rPr lang="en-US" dirty="0"/>
              <a:t>Use lazy evaluation; no work will be done until a terminal operation is called</a:t>
            </a:r>
          </a:p>
          <a:p>
            <a:pPr lvl="1"/>
            <a:r>
              <a:rPr lang="en-US" dirty="0"/>
              <a:t>Examples include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filter(), map(), sorted(), limit(), distinct()</a:t>
            </a:r>
          </a:p>
        </p:txBody>
      </p:sp>
    </p:spTree>
    <p:extLst>
      <p:ext uri="{BB962C8B-B14F-4D97-AF65-F5344CB8AC3E}">
        <p14:creationId xmlns:p14="http://schemas.microsoft.com/office/powerpoint/2010/main" val="39038683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 Light" charset="0"/>
              </a:rPr>
              <a:t>Stream API: map() and collect()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Courier New"/>
              </a:rPr>
              <a:t>map()</a:t>
            </a:r>
            <a:r>
              <a:rPr lang="en-US" dirty="0"/>
              <a:t> creates a new stream by applying a function to each element of an existing stream</a:t>
            </a:r>
          </a:p>
          <a:p>
            <a:pPr lvl="1"/>
            <a:r>
              <a:rPr lang="en-US" dirty="0"/>
              <a:t>Related to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map()</a:t>
            </a:r>
            <a:r>
              <a:rPr lang="en-US" dirty="0"/>
              <a:t> method that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Optional</a:t>
            </a:r>
            <a:r>
              <a:rPr lang="en-US" dirty="0" err="1"/>
              <a:t>s</a:t>
            </a:r>
            <a:r>
              <a:rPr lang="en-US" dirty="0"/>
              <a:t> have, but not the same</a:t>
            </a:r>
          </a:p>
          <a:p>
            <a:r>
              <a:rPr lang="en-US" dirty="0">
                <a:latin typeface="Courier New"/>
              </a:rPr>
              <a:t>collect()</a:t>
            </a:r>
            <a:r>
              <a:rPr lang="en-US" dirty="0"/>
              <a:t> "combines" elements of a stream in some way</a:t>
            </a:r>
          </a:p>
          <a:p>
            <a:pPr lvl="1"/>
            <a:r>
              <a:rPr lang="en-US" dirty="0"/>
              <a:t>Usually used for putting elements into a new collection</a:t>
            </a:r>
          </a:p>
          <a:p>
            <a:pPr lvl="2"/>
            <a:r>
              <a:rPr lang="en-US" dirty="0"/>
              <a:t>Convenience classes can be used via the </a:t>
            </a:r>
            <a:r>
              <a:rPr lang="en-US" dirty="0">
                <a:latin typeface="Courier New"/>
              </a:rPr>
              <a:t>Collectors</a:t>
            </a:r>
            <a:r>
              <a:rPr lang="en-US" dirty="0">
                <a:latin typeface="Calibri" charset="0"/>
              </a:rPr>
              <a:t> class</a:t>
            </a:r>
          </a:p>
          <a:p>
            <a:pPr lvl="2"/>
            <a:r>
              <a:rPr lang="en-US" dirty="0">
                <a:latin typeface="Calibri" charset="0"/>
              </a:rPr>
              <a:t>i.e. </a:t>
            </a:r>
            <a:r>
              <a:rPr lang="en-US" dirty="0">
                <a:latin typeface="Courier New" charset="0"/>
              </a:rPr>
              <a:t>.collect(</a:t>
            </a:r>
            <a:r>
              <a:rPr lang="en-US" dirty="0" err="1">
                <a:latin typeface="Courier New" charset="0"/>
              </a:rPr>
              <a:t>Collectors.toList</a:t>
            </a:r>
            <a:r>
              <a:rPr lang="en-US" dirty="0">
                <a:latin typeface="Courier New" charset="0"/>
              </a:rPr>
              <a:t>())</a:t>
            </a:r>
          </a:p>
          <a:p>
            <a:pPr lvl="2"/>
            <a:r>
              <a:rPr lang="en-US" dirty="0">
                <a:latin typeface="Calibri" charset="0"/>
              </a:rPr>
              <a:t>Alternatively can specify your own functions for more precise behavior</a:t>
            </a:r>
          </a:p>
          <a:p>
            <a:pPr lvl="1"/>
            <a:r>
              <a:rPr lang="en-US" dirty="0"/>
              <a:t>This is a terminal operation since it returns a useful object and not a stream</a:t>
            </a:r>
          </a:p>
        </p:txBody>
      </p:sp>
    </p:spTree>
    <p:extLst>
      <p:ext uri="{BB962C8B-B14F-4D97-AF65-F5344CB8AC3E}">
        <p14:creationId xmlns:p14="http://schemas.microsoft.com/office/powerpoint/2010/main" val="11581821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 Light" charset="0"/>
              </a:rPr>
              <a:t>Stream API: map() and collect()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Calibri" charset="0"/>
              </a:rPr>
              <a:t>Goal: Write a method that returns a </a:t>
            </a:r>
            <a:r>
              <a:rPr lang="en-US" dirty="0">
                <a:latin typeface="Courier New"/>
              </a:rPr>
              <a:t>List&lt;String&gt;</a:t>
            </a:r>
            <a:r>
              <a:rPr lang="en-US" dirty="0">
                <a:latin typeface="Calibri" charset="0"/>
              </a:rPr>
              <a:t> of the employees' names</a:t>
            </a:r>
          </a:p>
        </p:txBody>
      </p:sp>
      <p:graphicFrame>
        <p:nvGraphicFramePr>
          <p:cNvPr id="4" name="Table 3"/>
          <p:cNvGraphicFramePr/>
          <p:nvPr>
            <p:extLst>
              <p:ext uri="{D42A27DB-BD31-4B8C-83A1-F6EECF244321}">
                <p14:modId xmlns:p14="http://schemas.microsoft.com/office/powerpoint/2010/main" val="546591256"/>
              </p:ext>
            </p:extLst>
          </p:nvPr>
        </p:nvGraphicFramePr>
        <p:xfrm>
          <a:off x="1106613" y="2778653"/>
          <a:ext cx="10183878" cy="238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83878">
                  <a:extLst>
                    <a:ext uri="{9D8B030D-6E8A-4147-A177-3AD203B41FA5}">
                      <a16:colId xmlns:a16="http://schemas.microsoft.com/office/drawing/2014/main" val="31498158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Without Java 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440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</a:rPr>
                        <a:t>public List&lt;String&gt; </a:t>
                      </a:r>
                      <a:r>
                        <a:rPr lang="en-US" dirty="0" err="1">
                          <a:latin typeface="Courier New" charset="0"/>
                        </a:rPr>
                        <a:t>findEmployeeNames</a:t>
                      </a:r>
                      <a:r>
                        <a:rPr lang="en-US" dirty="0">
                          <a:latin typeface="Courier New" charset="0"/>
                        </a:rPr>
                        <a:t>(){</a:t>
                      </a:r>
                      <a:br>
                        <a:rPr lang="en-US" dirty="0">
                          <a:latin typeface="Courier New" charset="0"/>
                        </a:rPr>
                      </a:br>
                      <a:r>
                        <a:rPr lang="en-US" dirty="0">
                          <a:latin typeface="Courier New" charset="0"/>
                        </a:rPr>
                        <a:t>    List&lt;String&gt; names = new </a:t>
                      </a:r>
                      <a:r>
                        <a:rPr lang="en-US" dirty="0" err="1">
                          <a:latin typeface="Courier New" charset="0"/>
                        </a:rPr>
                        <a:t>ArrayList</a:t>
                      </a:r>
                      <a:r>
                        <a:rPr lang="en-US" dirty="0">
                          <a:latin typeface="Courier New" charset="0"/>
                        </a:rPr>
                        <a:t>&lt;String&gt;(</a:t>
                      </a:r>
                      <a:r>
                        <a:rPr lang="en-US" dirty="0" err="1">
                          <a:latin typeface="Courier New" charset="0"/>
                        </a:rPr>
                        <a:t>employees.size</a:t>
                      </a:r>
                      <a:r>
                        <a:rPr lang="en-US" dirty="0">
                          <a:latin typeface="Courier New" charset="0"/>
                        </a:rPr>
                        <a:t>());</a:t>
                      </a:r>
                      <a:br>
                        <a:rPr lang="en-US" dirty="0">
                          <a:latin typeface="Courier New" charset="0"/>
                        </a:rPr>
                      </a:br>
                      <a:r>
                        <a:rPr lang="en-US" dirty="0">
                          <a:latin typeface="Courier New" charset="0"/>
                        </a:rPr>
                        <a:t>    for (Employee </a:t>
                      </a:r>
                      <a:r>
                        <a:rPr lang="en-US" dirty="0" err="1">
                          <a:latin typeface="Courier New" charset="0"/>
                        </a:rPr>
                        <a:t>employee</a:t>
                      </a:r>
                      <a:r>
                        <a:rPr lang="en-US" dirty="0">
                          <a:latin typeface="Courier New" charset="0"/>
                        </a:rPr>
                        <a:t> : employees){</a:t>
                      </a:r>
                      <a:br>
                        <a:rPr lang="en-US" dirty="0">
                          <a:latin typeface="Courier New" charset="0"/>
                        </a:rPr>
                      </a:br>
                      <a:r>
                        <a:rPr lang="en-US" dirty="0">
                          <a:latin typeface="Courier New" charset="0"/>
                        </a:rPr>
                        <a:t>        </a:t>
                      </a:r>
                      <a:r>
                        <a:rPr lang="en-US" dirty="0" err="1">
                          <a:latin typeface="Courier New" charset="0"/>
                        </a:rPr>
                        <a:t>names.add</a:t>
                      </a:r>
                      <a:r>
                        <a:rPr lang="en-US" dirty="0">
                          <a:latin typeface="Courier New" charset="0"/>
                        </a:rPr>
                        <a:t>(</a:t>
                      </a:r>
                      <a:r>
                        <a:rPr lang="en-US" dirty="0" err="1">
                          <a:latin typeface="Courier New" charset="0"/>
                        </a:rPr>
                        <a:t>employee.getName</a:t>
                      </a:r>
                      <a:r>
                        <a:rPr lang="en-US" dirty="0">
                          <a:latin typeface="Courier New" charset="0"/>
                        </a:rPr>
                        <a:t>());</a:t>
                      </a:r>
                      <a:br>
                        <a:rPr lang="en-US" dirty="0">
                          <a:latin typeface="Courier New" charset="0"/>
                        </a:rPr>
                      </a:br>
                      <a:r>
                        <a:rPr lang="en-US" dirty="0">
                          <a:latin typeface="Courier New" charset="0"/>
                        </a:rPr>
                        <a:t>    }</a:t>
                      </a:r>
                      <a:br>
                        <a:rPr lang="en-US" dirty="0">
                          <a:latin typeface="Courier New" charset="0"/>
                        </a:rPr>
                      </a:br>
                      <a:r>
                        <a:rPr lang="en-US" dirty="0">
                          <a:latin typeface="Courier New" charset="0"/>
                        </a:rPr>
                        <a:t>    return names;</a:t>
                      </a:r>
                      <a:br>
                        <a:rPr lang="en-US" dirty="0">
                          <a:latin typeface="Courier New" charset="0"/>
                        </a:rPr>
                      </a:br>
                      <a:r>
                        <a:rPr lang="en-US" dirty="0">
                          <a:latin typeface="Courier New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0607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81346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Light" charset="0"/>
              </a:rPr>
              <a:t>Example: map() and collect()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Calibri" charset="0"/>
              </a:rPr>
              <a:t>Goal: Write a method that returns a </a:t>
            </a:r>
            <a:r>
              <a:rPr lang="en-US" dirty="0">
                <a:latin typeface="Courier New"/>
              </a:rPr>
              <a:t>List&lt;String&gt;</a:t>
            </a:r>
            <a:r>
              <a:rPr lang="en-US" dirty="0">
                <a:latin typeface="Calibri" charset="0"/>
              </a:rPr>
              <a:t> of the employees' names</a:t>
            </a:r>
          </a:p>
        </p:txBody>
      </p:sp>
      <p:graphicFrame>
        <p:nvGraphicFramePr>
          <p:cNvPr id="4" name="Table 3"/>
          <p:cNvGraphicFramePr/>
          <p:nvPr>
            <p:extLst>
              <p:ext uri="{D42A27DB-BD31-4B8C-83A1-F6EECF244321}">
                <p14:modId xmlns:p14="http://schemas.microsoft.com/office/powerpoint/2010/main" val="3852082829"/>
              </p:ext>
            </p:extLst>
          </p:nvPr>
        </p:nvGraphicFramePr>
        <p:xfrm>
          <a:off x="1106613" y="2778653"/>
          <a:ext cx="10183878" cy="183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83878">
                  <a:extLst>
                    <a:ext uri="{9D8B030D-6E8A-4147-A177-3AD203B41FA5}">
                      <a16:colId xmlns:a16="http://schemas.microsoft.com/office/drawing/2014/main" val="31498158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With Java 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440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  <a:latin typeface="Courier New" charset="0"/>
                        </a:rPr>
                        <a:t>public List&lt;String&gt; 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latin typeface="Courier New" charset="0"/>
                        </a:rPr>
                        <a:t>findEmployeeNames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latin typeface="Courier New" charset="0"/>
                        </a:rPr>
                        <a:t>(){</a:t>
                      </a:r>
                    </a:p>
                    <a:p>
                      <a:r>
                        <a:rPr lang="en-US" dirty="0">
                          <a:latin typeface="Courier New" charset="0"/>
                        </a:rPr>
                        <a:t>    return </a:t>
                      </a:r>
                      <a:r>
                        <a:rPr lang="en-US" dirty="0" err="1">
                          <a:latin typeface="Courier New" charset="0"/>
                        </a:rPr>
                        <a:t>employees.stream</a:t>
                      </a:r>
                      <a:r>
                        <a:rPr lang="en-US" dirty="0">
                          <a:latin typeface="Courier New" charset="0"/>
                        </a:rPr>
                        <a:t>()</a:t>
                      </a:r>
                    </a:p>
                    <a:p>
                      <a:r>
                        <a:rPr lang="en-US" dirty="0">
                          <a:latin typeface="Courier New" charset="0"/>
                        </a:rPr>
                        <a:t>                    .map(</a:t>
                      </a:r>
                      <a:r>
                        <a:rPr lang="en-US" dirty="0" err="1">
                          <a:latin typeface="Courier New" charset="0"/>
                        </a:rPr>
                        <a:t>emp</a:t>
                      </a:r>
                      <a:r>
                        <a:rPr lang="en-US" dirty="0">
                          <a:latin typeface="Courier New" charset="0"/>
                        </a:rPr>
                        <a:t> -&gt; </a:t>
                      </a:r>
                      <a:r>
                        <a:rPr lang="en-US" dirty="0" err="1">
                          <a:latin typeface="Courier New" charset="0"/>
                        </a:rPr>
                        <a:t>emp.getName</a:t>
                      </a:r>
                      <a:r>
                        <a:rPr lang="en-US" dirty="0">
                          <a:latin typeface="Courier New" charset="0"/>
                        </a:rPr>
                        <a:t>())</a:t>
                      </a:r>
                    </a:p>
                    <a:p>
                      <a:r>
                        <a:rPr lang="en-US" dirty="0">
                          <a:latin typeface="Courier New" charset="0"/>
                        </a:rPr>
                        <a:t>                    .collect(</a:t>
                      </a:r>
                      <a:r>
                        <a:rPr lang="en-US" dirty="0" err="1">
                          <a:latin typeface="Courier New" charset="0"/>
                        </a:rPr>
                        <a:t>Collectors.toList</a:t>
                      </a:r>
                      <a:r>
                        <a:rPr lang="en-US" dirty="0">
                          <a:latin typeface="Courier New" charset="0"/>
                        </a:rPr>
                        <a:t>());</a:t>
                      </a:r>
                    </a:p>
                    <a:p>
                      <a:r>
                        <a:rPr lang="en-US" dirty="0">
                          <a:latin typeface="Courier New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060729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/>
          <p:nvPr>
            <p:extLst>
              <p:ext uri="{D42A27DB-BD31-4B8C-83A1-F6EECF244321}">
                <p14:modId xmlns:p14="http://schemas.microsoft.com/office/powerpoint/2010/main" val="3888922544"/>
              </p:ext>
            </p:extLst>
          </p:nvPr>
        </p:nvGraphicFramePr>
        <p:xfrm>
          <a:off x="1106613" y="4648621"/>
          <a:ext cx="10183878" cy="183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83878">
                  <a:extLst>
                    <a:ext uri="{9D8B030D-6E8A-4147-A177-3AD203B41FA5}">
                      <a16:colId xmlns:a16="http://schemas.microsoft.com/office/drawing/2014/main" val="31498158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With Java 8 and Method References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440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  <a:latin typeface="Courier New" charset="0"/>
                        </a:rPr>
                        <a:t>public List&lt;String&gt; 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latin typeface="Courier New" charset="0"/>
                        </a:rPr>
                        <a:t>findEmployeeNames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latin typeface="Courier New" charset="0"/>
                        </a:rPr>
                        <a:t>(){</a:t>
                      </a:r>
                    </a:p>
                    <a:p>
                      <a:r>
                        <a:rPr lang="en-US" dirty="0">
                          <a:latin typeface="Courier New" charset="0"/>
                        </a:rPr>
                        <a:t>    return </a:t>
                      </a:r>
                      <a:r>
                        <a:rPr lang="en-US" dirty="0" err="1">
                          <a:latin typeface="Courier New" charset="0"/>
                        </a:rPr>
                        <a:t>employees.stream</a:t>
                      </a:r>
                      <a:r>
                        <a:rPr lang="en-US" dirty="0">
                          <a:latin typeface="Courier New" charset="0"/>
                        </a:rPr>
                        <a:t>()</a:t>
                      </a:r>
                    </a:p>
                    <a:p>
                      <a:r>
                        <a:rPr lang="en-US" dirty="0">
                          <a:latin typeface="Courier New" charset="0"/>
                        </a:rPr>
                        <a:t>                    .map(Employee::</a:t>
                      </a:r>
                      <a:r>
                        <a:rPr lang="en-US" dirty="0" err="1">
                          <a:latin typeface="Courier New" charset="0"/>
                        </a:rPr>
                        <a:t>getName</a:t>
                      </a:r>
                      <a:r>
                        <a:rPr lang="en-US" dirty="0">
                          <a:latin typeface="Courier New" charset="0"/>
                        </a:rPr>
                        <a:t>)</a:t>
                      </a:r>
                    </a:p>
                    <a:p>
                      <a:r>
                        <a:rPr lang="en-US" dirty="0">
                          <a:latin typeface="Courier New" charset="0"/>
                        </a:rPr>
                        <a:t>                    .collect(</a:t>
                      </a:r>
                      <a:r>
                        <a:rPr lang="en-US" dirty="0" err="1">
                          <a:latin typeface="Courier New" charset="0"/>
                        </a:rPr>
                        <a:t>Collectors.toList</a:t>
                      </a:r>
                      <a:r>
                        <a:rPr lang="en-US" dirty="0">
                          <a:latin typeface="Courier New" charset="0"/>
                        </a:rPr>
                        <a:t>());</a:t>
                      </a:r>
                    </a:p>
                    <a:p>
                      <a:r>
                        <a:rPr lang="en-US" dirty="0">
                          <a:latin typeface="Courier New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0607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24122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 Light" charset="0"/>
              </a:rPr>
              <a:t>Stream API: filter() and count()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Courier New" charset="0"/>
              </a:rPr>
              <a:t>filter()</a:t>
            </a:r>
            <a:r>
              <a:rPr lang="en-US">
                <a:latin typeface="Calibri" charset="0"/>
              </a:rPr>
              <a:t> creates a new stream by removing some elements from the original stream</a:t>
            </a:r>
          </a:p>
          <a:p>
            <a:pPr lvl="1"/>
            <a:r>
              <a:rPr lang="en-US">
                <a:latin typeface="Calibri" charset="0"/>
              </a:rPr>
              <a:t>Takes a function that returns a boolean, just like </a:t>
            </a:r>
            <a:r>
              <a:rPr lang="en-US">
                <a:latin typeface="Courier New" charset="0"/>
              </a:rPr>
              <a:t>anyMatch()</a:t>
            </a:r>
          </a:p>
          <a:p>
            <a:r>
              <a:rPr lang="en-US">
                <a:latin typeface="Courier New" charset="0"/>
              </a:rPr>
              <a:t>count()</a:t>
            </a:r>
            <a:r>
              <a:rPr lang="en-US">
                <a:latin typeface="Calibri" charset="0"/>
              </a:rPr>
              <a:t> simply returns the number of elements in the stream</a:t>
            </a:r>
          </a:p>
          <a:p>
            <a:pPr lvl="1"/>
            <a:r>
              <a:rPr lang="en-US">
                <a:latin typeface="Calibri" charset="0"/>
              </a:rPr>
              <a:t>Returns a </a:t>
            </a:r>
            <a:r>
              <a:rPr lang="en-US">
                <a:latin typeface="Courier New" charset="0"/>
              </a:rPr>
              <a:t>long</a:t>
            </a:r>
            <a:r>
              <a:rPr lang="en-US">
                <a:latin typeface="Calibri" charset="0"/>
              </a:rPr>
              <a:t>, just in case the stream is huge!</a:t>
            </a:r>
          </a:p>
        </p:txBody>
      </p:sp>
    </p:spTree>
    <p:extLst>
      <p:ext uri="{BB962C8B-B14F-4D97-AF65-F5344CB8AC3E}">
        <p14:creationId xmlns:p14="http://schemas.microsoft.com/office/powerpoint/2010/main" val="3579049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 Light" charset="0"/>
              </a:rPr>
              <a:t>Stream API: filter() and count()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Calibri" charset="0"/>
              </a:rPr>
              <a:t>Goal: Write a method takes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 office</a:t>
            </a:r>
            <a:r>
              <a:rPr lang="en-US" dirty="0">
                <a:latin typeface="Calibri" charset="0"/>
              </a:rPr>
              <a:t> and returns the number of employees at that office</a:t>
            </a:r>
          </a:p>
        </p:txBody>
      </p:sp>
      <p:graphicFrame>
        <p:nvGraphicFramePr>
          <p:cNvPr id="4" name="Table 3"/>
          <p:cNvGraphicFramePr/>
          <p:nvPr>
            <p:extLst>
              <p:ext uri="{D42A27DB-BD31-4B8C-83A1-F6EECF244321}">
                <p14:modId xmlns:p14="http://schemas.microsoft.com/office/powerpoint/2010/main" val="14655833"/>
              </p:ext>
            </p:extLst>
          </p:nvPr>
        </p:nvGraphicFramePr>
        <p:xfrm>
          <a:off x="1106613" y="3138898"/>
          <a:ext cx="10183878" cy="293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83878">
                  <a:extLst>
                    <a:ext uri="{9D8B030D-6E8A-4147-A177-3AD203B41FA5}">
                      <a16:colId xmlns:a16="http://schemas.microsoft.com/office/drawing/2014/main" val="31498158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Without Java 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440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</a:rPr>
                        <a:t>public long </a:t>
                      </a:r>
                      <a:r>
                        <a:rPr lang="en-US" dirty="0" err="1">
                          <a:latin typeface="Courier New" charset="0"/>
                        </a:rPr>
                        <a:t>countEmployeesAtOffice</a:t>
                      </a:r>
                      <a:r>
                        <a:rPr lang="en-US" dirty="0">
                          <a:latin typeface="Courier New" charset="0"/>
                        </a:rPr>
                        <a:t>(String office) {</a:t>
                      </a:r>
                    </a:p>
                    <a:p>
                      <a:r>
                        <a:rPr lang="en-US" dirty="0">
                          <a:latin typeface="Courier New" charset="0"/>
                        </a:rPr>
                        <a:t>	long count = 0;</a:t>
                      </a:r>
                    </a:p>
                    <a:p>
                      <a:r>
                        <a:rPr lang="en-US" dirty="0">
                          <a:latin typeface="Courier New" charset="0"/>
                        </a:rPr>
                        <a:t>	for (Employee </a:t>
                      </a:r>
                      <a:r>
                        <a:rPr lang="en-US" dirty="0" err="1">
                          <a:latin typeface="Courier New" charset="0"/>
                        </a:rPr>
                        <a:t>employee</a:t>
                      </a:r>
                      <a:r>
                        <a:rPr lang="en-US" dirty="0">
                          <a:latin typeface="Courier New" charset="0"/>
                        </a:rPr>
                        <a:t> : employees){</a:t>
                      </a:r>
                    </a:p>
                    <a:p>
                      <a:r>
                        <a:rPr lang="en-US" dirty="0">
                          <a:latin typeface="Courier New" charset="0"/>
                        </a:rPr>
                        <a:t>		if (</a:t>
                      </a:r>
                      <a:r>
                        <a:rPr lang="en-US" dirty="0" err="1">
                          <a:latin typeface="Courier New" charset="0"/>
                        </a:rPr>
                        <a:t>employee.getOffice</a:t>
                      </a:r>
                      <a:r>
                        <a:rPr lang="en-US" dirty="0">
                          <a:latin typeface="Courier New" charset="0"/>
                        </a:rPr>
                        <a:t>().equals(office)){</a:t>
                      </a:r>
                    </a:p>
                    <a:p>
                      <a:r>
                        <a:rPr lang="en-US" dirty="0">
                          <a:latin typeface="Courier New" charset="0"/>
                        </a:rPr>
                        <a:t>			count++;</a:t>
                      </a:r>
                    </a:p>
                    <a:p>
                      <a:r>
                        <a:rPr lang="en-US" dirty="0">
                          <a:latin typeface="Courier New" charset="0"/>
                        </a:rPr>
                        <a:t>		}</a:t>
                      </a:r>
                    </a:p>
                    <a:p>
                      <a:r>
                        <a:rPr lang="en-US" dirty="0">
                          <a:latin typeface="Courier New" charset="0"/>
                        </a:rPr>
                        <a:t>	}</a:t>
                      </a:r>
                    </a:p>
                    <a:p>
                      <a:r>
                        <a:rPr lang="en-US" dirty="0">
                          <a:latin typeface="Courier New" charset="0"/>
                        </a:rPr>
                        <a:t>	return count;</a:t>
                      </a:r>
                      <a:br>
                        <a:rPr lang="en-US" dirty="0">
                          <a:latin typeface="Courier New" charset="0"/>
                        </a:rPr>
                      </a:br>
                      <a:r>
                        <a:rPr lang="en-US" dirty="0">
                          <a:latin typeface="Courier New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0607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49728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Light" charset="0"/>
              </a:rPr>
              <a:t>Example: filter() and count()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Calibri" charset="0"/>
              </a:rPr>
              <a:t>Goal: Write a method that takes </a:t>
            </a:r>
            <a:r>
              <a:rPr lang="en-US" dirty="0">
                <a:latin typeface="Courier New" charset="0"/>
              </a:rPr>
              <a:t>String office </a:t>
            </a:r>
            <a:r>
              <a:rPr lang="en-US" dirty="0">
                <a:latin typeface="Calibri" charset="0"/>
              </a:rPr>
              <a:t>and returns the number of employees whose office is equal to the provided office</a:t>
            </a:r>
          </a:p>
        </p:txBody>
      </p:sp>
      <p:graphicFrame>
        <p:nvGraphicFramePr>
          <p:cNvPr id="4" name="Table 3"/>
          <p:cNvGraphicFramePr/>
          <p:nvPr>
            <p:extLst>
              <p:ext uri="{D42A27DB-BD31-4B8C-83A1-F6EECF244321}">
                <p14:modId xmlns:p14="http://schemas.microsoft.com/office/powerpoint/2010/main" val="1498705987"/>
              </p:ext>
            </p:extLst>
          </p:nvPr>
        </p:nvGraphicFramePr>
        <p:xfrm>
          <a:off x="1106613" y="3138898"/>
          <a:ext cx="10183878" cy="183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83878">
                  <a:extLst>
                    <a:ext uri="{9D8B030D-6E8A-4147-A177-3AD203B41FA5}">
                      <a16:colId xmlns:a16="http://schemas.microsoft.com/office/drawing/2014/main" val="31498158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With Java 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440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urier New" charset="0"/>
                        </a:rPr>
                        <a:t>public long </a:t>
                      </a:r>
                      <a:r>
                        <a:rPr lang="en-US" dirty="0" err="1">
                          <a:latin typeface="Courier New" charset="0"/>
                        </a:rPr>
                        <a:t>countEmployeesAtOffice</a:t>
                      </a:r>
                      <a:r>
                        <a:rPr lang="en-US" dirty="0">
                          <a:latin typeface="Courier New" charset="0"/>
                        </a:rPr>
                        <a:t>(String office) {</a:t>
                      </a:r>
                      <a:br>
                        <a:rPr lang="en-US" dirty="0">
                          <a:latin typeface="Courier New" charset="0"/>
                        </a:rPr>
                      </a:br>
                      <a:r>
                        <a:rPr lang="en-US" dirty="0">
                          <a:latin typeface="Courier New" charset="0"/>
                        </a:rPr>
                        <a:t>    return </a:t>
                      </a:r>
                      <a:r>
                        <a:rPr lang="en-US" dirty="0" err="1">
                          <a:latin typeface="Courier New" charset="0"/>
                        </a:rPr>
                        <a:t>employees.stream</a:t>
                      </a:r>
                      <a:r>
                        <a:rPr lang="en-US" dirty="0">
                          <a:latin typeface="Courier New" charset="0"/>
                        </a:rPr>
                        <a:t>()</a:t>
                      </a:r>
                    </a:p>
                    <a:p>
                      <a:r>
                        <a:rPr lang="en-US" dirty="0">
                          <a:latin typeface="Courier New" charset="0"/>
                        </a:rPr>
                        <a:t>	.filter(employee -&gt; </a:t>
                      </a:r>
                      <a:r>
                        <a:rPr lang="en-US" dirty="0" err="1">
                          <a:latin typeface="Courier New" charset="0"/>
                        </a:rPr>
                        <a:t>employee.getOffice</a:t>
                      </a:r>
                      <a:r>
                        <a:rPr lang="en-US" dirty="0">
                          <a:latin typeface="Courier New" charset="0"/>
                        </a:rPr>
                        <a:t>().equals(office))</a:t>
                      </a:r>
                    </a:p>
                    <a:p>
                      <a:r>
                        <a:rPr lang="en-US" dirty="0">
                          <a:latin typeface="Courier New" charset="0"/>
                        </a:rPr>
                        <a:t>	.count();</a:t>
                      </a:r>
                      <a:br>
                        <a:rPr lang="en-US" dirty="0">
                          <a:latin typeface="Courier New" charset="0"/>
                        </a:rPr>
                      </a:br>
                      <a:r>
                        <a:rPr lang="en-US" dirty="0">
                          <a:latin typeface="Courier New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0607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9526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and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Download </a:t>
            </a:r>
            <a:r>
              <a:rPr lang="en-US" dirty="0">
                <a:hlinkClick r:id="rId3"/>
              </a:rPr>
              <a:t>https://github.com/jdifebo/java8</a:t>
            </a:r>
            <a:r>
              <a:rPr lang="en-US" dirty="0"/>
              <a:t> and import into IDE</a:t>
            </a:r>
          </a:p>
          <a:p>
            <a:r>
              <a:rPr lang="en-US" dirty="0"/>
              <a:t>Configure libraries for unit tests</a:t>
            </a:r>
          </a:p>
          <a:p>
            <a:pPr lvl="1"/>
            <a:r>
              <a:rPr lang="en-US" dirty="0"/>
              <a:t>Open file EmployeeManagerTest.java</a:t>
            </a:r>
          </a:p>
          <a:p>
            <a:pPr lvl="1"/>
            <a:r>
              <a:rPr lang="en-US" dirty="0"/>
              <a:t>Add JUnit4 to </a:t>
            </a:r>
            <a:r>
              <a:rPr lang="en-US" dirty="0" err="1"/>
              <a:t>classpath</a:t>
            </a:r>
            <a:r>
              <a:rPr lang="en-US" dirty="0"/>
              <a:t> by hovering over one of the compilation errors</a:t>
            </a:r>
          </a:p>
          <a:p>
            <a:pPr lvl="1"/>
            <a:r>
              <a:rPr lang="en-US" dirty="0"/>
              <a:t>Choose “Run Tests”</a:t>
            </a:r>
          </a:p>
          <a:p>
            <a:pPr lvl="1"/>
            <a:r>
              <a:rPr lang="en-US" dirty="0"/>
              <a:t>All tests should fail</a:t>
            </a:r>
          </a:p>
          <a:p>
            <a:r>
              <a:rPr lang="en-US" dirty="0"/>
              <a:t>Implement methods using lambda expressions and Stream API</a:t>
            </a:r>
          </a:p>
          <a:p>
            <a:pPr lvl="1"/>
            <a:r>
              <a:rPr lang="en-US" dirty="0"/>
              <a:t>Each method can be implemented in a single line by chaining Stream operations!</a:t>
            </a:r>
          </a:p>
          <a:p>
            <a:r>
              <a:rPr lang="en-US" dirty="0"/>
              <a:t>Take a look at the provided classes</a:t>
            </a:r>
          </a:p>
        </p:txBody>
      </p:sp>
    </p:spTree>
    <p:extLst>
      <p:ext uri="{BB962C8B-B14F-4D97-AF65-F5344CB8AC3E}">
        <p14:creationId xmlns:p14="http://schemas.microsoft.com/office/powerpoint/2010/main" val="340345151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Light" charset="0"/>
              </a:rPr>
              <a:t>Exercise: Combine map, collect, and filter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Calibri" charset="0"/>
              </a:rPr>
              <a:t>Goal: Write a method takes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 office</a:t>
            </a:r>
            <a:r>
              <a:rPr lang="en-US" dirty="0">
                <a:latin typeface="Calibri" charset="0"/>
              </a:rPr>
              <a:t> and returns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List&lt;String&gt;</a:t>
            </a:r>
            <a:r>
              <a:rPr lang="en-US" dirty="0">
                <a:latin typeface="Calibri" charset="0"/>
              </a:rPr>
              <a:t> of the names of employees at that office</a:t>
            </a:r>
          </a:p>
        </p:txBody>
      </p:sp>
      <p:graphicFrame>
        <p:nvGraphicFramePr>
          <p:cNvPr id="4" name="Table 3"/>
          <p:cNvGraphicFramePr/>
          <p:nvPr>
            <p:extLst>
              <p:ext uri="{D42A27DB-BD31-4B8C-83A1-F6EECF244321}">
                <p14:modId xmlns:p14="http://schemas.microsoft.com/office/powerpoint/2010/main" val="3475275943"/>
              </p:ext>
            </p:extLst>
          </p:nvPr>
        </p:nvGraphicFramePr>
        <p:xfrm>
          <a:off x="1106613" y="3138898"/>
          <a:ext cx="10183878" cy="210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83878">
                  <a:extLst>
                    <a:ext uri="{9D8B030D-6E8A-4147-A177-3AD203B41FA5}">
                      <a16:colId xmlns:a16="http://schemas.microsoft.com/office/drawing/2014/main" val="31498158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With Java 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440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</a:rPr>
                        <a:t>public List&lt;String&gt; </a:t>
                      </a:r>
                      <a:r>
                        <a:rPr lang="en-US" dirty="0" err="1">
                          <a:latin typeface="Courier New" charset="0"/>
                        </a:rPr>
                        <a:t>findEmployeeNamesAtOffice</a:t>
                      </a:r>
                      <a:r>
                        <a:rPr lang="en-US" dirty="0">
                          <a:latin typeface="Courier New" charset="0"/>
                        </a:rPr>
                        <a:t>(String office) {</a:t>
                      </a:r>
                      <a:br>
                        <a:rPr lang="en-US" dirty="0">
                          <a:latin typeface="Courier New" charset="0"/>
                        </a:rPr>
                      </a:br>
                      <a:r>
                        <a:rPr lang="en-US" dirty="0">
                          <a:latin typeface="Courier New" charset="0"/>
                        </a:rPr>
                        <a:t>    return </a:t>
                      </a:r>
                      <a:r>
                        <a:rPr lang="en-US" dirty="0" err="1">
                          <a:latin typeface="Courier New" charset="0"/>
                        </a:rPr>
                        <a:t>employees.stream</a:t>
                      </a:r>
                      <a:r>
                        <a:rPr lang="en-US" dirty="0">
                          <a:latin typeface="Courier New" charset="0"/>
                        </a:rPr>
                        <a:t>()</a:t>
                      </a:r>
                    </a:p>
                    <a:p>
                      <a:r>
                        <a:rPr lang="en-US" dirty="0">
                          <a:latin typeface="Courier New" charset="0"/>
                        </a:rPr>
                        <a:t>                    .? ? ? ?</a:t>
                      </a:r>
                    </a:p>
                    <a:p>
                      <a:r>
                        <a:rPr lang="en-US" dirty="0">
                          <a:latin typeface="Courier New" charset="0"/>
                        </a:rPr>
                        <a:t>                    .? ? ? ? </a:t>
                      </a:r>
                    </a:p>
                    <a:p>
                      <a:r>
                        <a:rPr lang="en-US" dirty="0">
                          <a:latin typeface="Courier New" charset="0"/>
                        </a:rPr>
                        <a:t>                    .? ? ? ?;</a:t>
                      </a:r>
                      <a:br>
                        <a:rPr lang="en-US" dirty="0">
                          <a:latin typeface="Courier New" charset="0"/>
                        </a:rPr>
                      </a:br>
                      <a:r>
                        <a:rPr lang="en-US" dirty="0">
                          <a:latin typeface="Courier New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0607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31675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 Light" charset="0"/>
              </a:rPr>
              <a:t>Stream API: distinct()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Courier New" charset="0"/>
              </a:rPr>
              <a:t>distinct()</a:t>
            </a:r>
            <a:r>
              <a:rPr lang="en-US" dirty="0">
                <a:latin typeface="Calibri" charset="0"/>
              </a:rPr>
              <a:t> creates a new stream by removing duplicate elements from the original stream</a:t>
            </a:r>
          </a:p>
          <a:p>
            <a:pPr lvl="1"/>
            <a:r>
              <a:rPr lang="en-US" dirty="0">
                <a:latin typeface="Calibri" charset="0"/>
              </a:rPr>
              <a:t>Takes no parameters</a:t>
            </a:r>
          </a:p>
          <a:p>
            <a:pPr lvl="1"/>
            <a:r>
              <a:rPr lang="en-US" dirty="0">
                <a:latin typeface="Calibri"/>
              </a:rPr>
              <a:t>Uses </a:t>
            </a:r>
            <a:r>
              <a:rPr lang="en-US" dirty="0">
                <a:latin typeface="Courier New"/>
              </a:rPr>
              <a:t>.equals</a:t>
            </a:r>
            <a:r>
              <a:rPr lang="en-US" dirty="0">
                <a:latin typeface="Courier New" charset="0"/>
              </a:rPr>
              <a:t>()</a:t>
            </a:r>
            <a:r>
              <a:rPr lang="en-US" dirty="0">
                <a:latin typeface="Calibri" charset="0"/>
              </a:rPr>
              <a:t> to check for equality</a:t>
            </a:r>
          </a:p>
        </p:txBody>
      </p:sp>
    </p:spTree>
    <p:extLst>
      <p:ext uri="{BB962C8B-B14F-4D97-AF65-F5344CB8AC3E}">
        <p14:creationId xmlns:p14="http://schemas.microsoft.com/office/powerpoint/2010/main" val="10398561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Light" charset="0"/>
              </a:rPr>
              <a:t>Exercise: distinct()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Calibri" charset="0"/>
              </a:rPr>
              <a:t>Goal: Write a method that returns the number of different offices there are among the employees</a:t>
            </a:r>
          </a:p>
          <a:p>
            <a:pPr lvl="1"/>
            <a:r>
              <a:rPr lang="en-US" dirty="0">
                <a:latin typeface="Calibri" charset="0"/>
              </a:rPr>
              <a:t>Hint: You need other stream methods too!</a:t>
            </a:r>
          </a:p>
        </p:txBody>
      </p:sp>
      <p:graphicFrame>
        <p:nvGraphicFramePr>
          <p:cNvPr id="4" name="Table 3"/>
          <p:cNvGraphicFramePr/>
          <p:nvPr>
            <p:extLst>
              <p:ext uri="{D42A27DB-BD31-4B8C-83A1-F6EECF244321}">
                <p14:modId xmlns:p14="http://schemas.microsoft.com/office/powerpoint/2010/main" val="3618645623"/>
              </p:ext>
            </p:extLst>
          </p:nvPr>
        </p:nvGraphicFramePr>
        <p:xfrm>
          <a:off x="1106613" y="3138898"/>
          <a:ext cx="10183878" cy="210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83878">
                  <a:extLst>
                    <a:ext uri="{9D8B030D-6E8A-4147-A177-3AD203B41FA5}">
                      <a16:colId xmlns:a16="http://schemas.microsoft.com/office/drawing/2014/main" val="31498158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With Java 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440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</a:rPr>
                        <a:t>public long </a:t>
                      </a:r>
                      <a:r>
                        <a:rPr lang="en-US" dirty="0" err="1">
                          <a:latin typeface="Courier New" charset="0"/>
                        </a:rPr>
                        <a:t>countNumberOfOffices</a:t>
                      </a:r>
                      <a:r>
                        <a:rPr lang="en-US" dirty="0">
                          <a:latin typeface="Courier New" charset="0"/>
                        </a:rPr>
                        <a:t>() {</a:t>
                      </a:r>
                    </a:p>
                    <a:p>
                      <a:r>
                        <a:rPr lang="en-US" dirty="0">
                          <a:latin typeface="Courier New" charset="0"/>
                        </a:rPr>
                        <a:t>	</a:t>
                      </a:r>
                    </a:p>
                    <a:p>
                      <a:endParaRPr lang="en-US" dirty="0">
                        <a:latin typeface="Courier New" charset="0"/>
                      </a:endParaRPr>
                    </a:p>
                    <a:p>
                      <a:endParaRPr lang="en-US" dirty="0">
                        <a:latin typeface="Courier New" charset="0"/>
                      </a:endParaRPr>
                    </a:p>
                    <a:p>
                      <a:br>
                        <a:rPr lang="en-US" dirty="0">
                          <a:latin typeface="Courier New" charset="0"/>
                        </a:rPr>
                      </a:br>
                      <a:r>
                        <a:rPr lang="en-US" dirty="0">
                          <a:latin typeface="Courier New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0607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127051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Light" charset="0"/>
              </a:rPr>
              <a:t>Exercise: distinct()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Calibri" charset="0"/>
              </a:rPr>
              <a:t>Goal: Write a method that returns the number of different offices there are among the employees</a:t>
            </a:r>
          </a:p>
          <a:p>
            <a:pPr lvl="1"/>
            <a:r>
              <a:rPr lang="en-US" dirty="0">
                <a:latin typeface="Calibri" charset="0"/>
              </a:rPr>
              <a:t>Hint: You need other stream methods too!</a:t>
            </a:r>
          </a:p>
        </p:txBody>
      </p:sp>
      <p:graphicFrame>
        <p:nvGraphicFramePr>
          <p:cNvPr id="4" name="Table 3"/>
          <p:cNvGraphicFramePr/>
          <p:nvPr>
            <p:extLst>
              <p:ext uri="{D42A27DB-BD31-4B8C-83A1-F6EECF244321}">
                <p14:modId xmlns:p14="http://schemas.microsoft.com/office/powerpoint/2010/main" val="490850954"/>
              </p:ext>
            </p:extLst>
          </p:nvPr>
        </p:nvGraphicFramePr>
        <p:xfrm>
          <a:off x="1106613" y="3138898"/>
          <a:ext cx="10183878" cy="210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83878">
                  <a:extLst>
                    <a:ext uri="{9D8B030D-6E8A-4147-A177-3AD203B41FA5}">
                      <a16:colId xmlns:a16="http://schemas.microsoft.com/office/drawing/2014/main" val="31498158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With Java 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440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</a:rPr>
                        <a:t>public long </a:t>
                      </a:r>
                      <a:r>
                        <a:rPr lang="en-US" dirty="0" err="1">
                          <a:latin typeface="Courier New" charset="0"/>
                        </a:rPr>
                        <a:t>countNumberOfOffices</a:t>
                      </a:r>
                      <a:r>
                        <a:rPr lang="en-US" dirty="0">
                          <a:latin typeface="Courier New" charset="0"/>
                        </a:rPr>
                        <a:t>() {</a:t>
                      </a:r>
                    </a:p>
                    <a:p>
                      <a:r>
                        <a:rPr lang="en-US" dirty="0">
                          <a:latin typeface="Courier New" charset="0"/>
                        </a:rPr>
                        <a:t>	return </a:t>
                      </a:r>
                      <a:r>
                        <a:rPr lang="en-US" dirty="0" err="1">
                          <a:latin typeface="Courier New" charset="0"/>
                        </a:rPr>
                        <a:t>employees.stream</a:t>
                      </a:r>
                      <a:r>
                        <a:rPr lang="en-US" dirty="0">
                          <a:latin typeface="Courier New" charset="0"/>
                        </a:rPr>
                        <a:t>()</a:t>
                      </a:r>
                    </a:p>
                    <a:p>
                      <a:r>
                        <a:rPr lang="en-US" dirty="0">
                          <a:latin typeface="Courier New" charset="0"/>
                        </a:rPr>
                        <a:t>		.map(Employee::</a:t>
                      </a:r>
                      <a:r>
                        <a:rPr lang="en-US" dirty="0" err="1">
                          <a:latin typeface="Courier New" charset="0"/>
                        </a:rPr>
                        <a:t>getOffice</a:t>
                      </a:r>
                      <a:r>
                        <a:rPr lang="en-US" dirty="0">
                          <a:latin typeface="Courier New" charset="0"/>
                        </a:rPr>
                        <a:t>)</a:t>
                      </a:r>
                    </a:p>
                    <a:p>
                      <a:r>
                        <a:rPr lang="en-US" dirty="0">
                          <a:latin typeface="Courier New" charset="0"/>
                        </a:rPr>
                        <a:t>		.distinct()</a:t>
                      </a:r>
                    </a:p>
                    <a:p>
                      <a:r>
                        <a:rPr lang="en-US" dirty="0">
                          <a:latin typeface="Courier New" charset="0"/>
                        </a:rPr>
                        <a:t>		.count();</a:t>
                      </a:r>
                      <a:br>
                        <a:rPr lang="en-US" dirty="0">
                          <a:latin typeface="Courier New" charset="0"/>
                        </a:rPr>
                      </a:br>
                      <a:r>
                        <a:rPr lang="en-US" dirty="0">
                          <a:latin typeface="Courier New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0607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88692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Light" charset="0"/>
              </a:rPr>
              <a:t>Exercise: A New Way to Collect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Calibri" charset="0"/>
              </a:rPr>
              <a:t>Goal: Write a method that returns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dirty="0">
                <a:latin typeface="Calibri" charset="0"/>
              </a:rPr>
              <a:t> that is a comma-separated list of all of the different offices</a:t>
            </a:r>
          </a:p>
          <a:p>
            <a:pPr lvl="1"/>
            <a:r>
              <a:rPr lang="en-US" dirty="0">
                <a:latin typeface="Calibri" charset="0"/>
              </a:rPr>
              <a:t>Hint: 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Collectors.joining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CharSequence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delimiter)</a:t>
            </a:r>
          </a:p>
        </p:txBody>
      </p:sp>
      <p:graphicFrame>
        <p:nvGraphicFramePr>
          <p:cNvPr id="4" name="Table 3"/>
          <p:cNvGraphicFramePr/>
          <p:nvPr>
            <p:extLst>
              <p:ext uri="{D42A27DB-BD31-4B8C-83A1-F6EECF244321}">
                <p14:modId xmlns:p14="http://schemas.microsoft.com/office/powerpoint/2010/main" val="1966160597"/>
              </p:ext>
            </p:extLst>
          </p:nvPr>
        </p:nvGraphicFramePr>
        <p:xfrm>
          <a:off x="1106613" y="3138898"/>
          <a:ext cx="10183878" cy="210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83878">
                  <a:extLst>
                    <a:ext uri="{9D8B030D-6E8A-4147-A177-3AD203B41FA5}">
                      <a16:colId xmlns:a16="http://schemas.microsoft.com/office/drawing/2014/main" val="31498158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With Java 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440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</a:rPr>
                        <a:t>public Set&lt;String&gt; </a:t>
                      </a:r>
                      <a:r>
                        <a:rPr lang="en-US" dirty="0" err="1">
                          <a:latin typeface="Courier New" charset="0"/>
                        </a:rPr>
                        <a:t>findDistinctOffices</a:t>
                      </a:r>
                      <a:r>
                        <a:rPr lang="en-US" dirty="0">
                          <a:latin typeface="Courier New" charset="0"/>
                        </a:rPr>
                        <a:t>() {</a:t>
                      </a:r>
                    </a:p>
                    <a:p>
                      <a:endParaRPr lang="en-US" dirty="0">
                        <a:latin typeface="Courier New" charset="0"/>
                      </a:endParaRPr>
                    </a:p>
                    <a:p>
                      <a:endParaRPr lang="en-US" dirty="0">
                        <a:latin typeface="Courier New" charset="0"/>
                      </a:endParaRPr>
                    </a:p>
                    <a:p>
                      <a:endParaRPr lang="en-US" dirty="0">
                        <a:latin typeface="Courier New" charset="0"/>
                      </a:endParaRPr>
                    </a:p>
                    <a:p>
                      <a:br>
                        <a:rPr lang="en-US" dirty="0">
                          <a:latin typeface="Courier New" charset="0"/>
                        </a:rPr>
                      </a:br>
                      <a:r>
                        <a:rPr lang="en-US" dirty="0">
                          <a:latin typeface="Courier New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0607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22254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Light" charset="0"/>
              </a:rPr>
              <a:t>Solution: A New Way to Collect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Calibri" charset="0"/>
              </a:rPr>
              <a:t>Goal: Write a method that returns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dirty="0">
                <a:latin typeface="Calibri" charset="0"/>
              </a:rPr>
              <a:t> that is a comma-separated list of all of the different offices</a:t>
            </a:r>
          </a:p>
          <a:p>
            <a:pPr lvl="1"/>
            <a:r>
              <a:rPr lang="en-US" dirty="0">
                <a:latin typeface="Calibri" charset="0"/>
              </a:rPr>
              <a:t>Hint: 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Collectors.joining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CharSequence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delimiter)</a:t>
            </a:r>
          </a:p>
        </p:txBody>
      </p:sp>
      <p:graphicFrame>
        <p:nvGraphicFramePr>
          <p:cNvPr id="4" name="Table 3"/>
          <p:cNvGraphicFramePr/>
          <p:nvPr>
            <p:extLst>
              <p:ext uri="{D42A27DB-BD31-4B8C-83A1-F6EECF244321}">
                <p14:modId xmlns:p14="http://schemas.microsoft.com/office/powerpoint/2010/main" val="2713960030"/>
              </p:ext>
            </p:extLst>
          </p:nvPr>
        </p:nvGraphicFramePr>
        <p:xfrm>
          <a:off x="1106613" y="3138898"/>
          <a:ext cx="10183878" cy="210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83878">
                  <a:extLst>
                    <a:ext uri="{9D8B030D-6E8A-4147-A177-3AD203B41FA5}">
                      <a16:colId xmlns:a16="http://schemas.microsoft.com/office/drawing/2014/main" val="31498158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With Java 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440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</a:rPr>
                        <a:t>public Set&lt;String&gt; </a:t>
                      </a:r>
                      <a:r>
                        <a:rPr lang="en-US" dirty="0" err="1">
                          <a:latin typeface="Courier New" charset="0"/>
                        </a:rPr>
                        <a:t>findDistinctOffices</a:t>
                      </a:r>
                      <a:r>
                        <a:rPr lang="en-US" dirty="0">
                          <a:latin typeface="Courier New" charset="0"/>
                        </a:rPr>
                        <a:t>() {</a:t>
                      </a:r>
                    </a:p>
                    <a:p>
                      <a:r>
                        <a:rPr lang="en-US" dirty="0">
                          <a:latin typeface="Courier New" charset="0"/>
                        </a:rPr>
                        <a:t>	return </a:t>
                      </a:r>
                      <a:r>
                        <a:rPr lang="en-US" dirty="0" err="1">
                          <a:latin typeface="Courier New" charset="0"/>
                        </a:rPr>
                        <a:t>employees.stream</a:t>
                      </a:r>
                      <a:r>
                        <a:rPr lang="en-US" dirty="0">
                          <a:latin typeface="Courier New" charset="0"/>
                        </a:rPr>
                        <a:t>()</a:t>
                      </a:r>
                    </a:p>
                    <a:p>
                      <a:r>
                        <a:rPr lang="en-US" dirty="0">
                          <a:latin typeface="Courier New" charset="0"/>
                        </a:rPr>
                        <a:t>		.map(Employee::</a:t>
                      </a:r>
                      <a:r>
                        <a:rPr lang="en-US" dirty="0" err="1">
                          <a:latin typeface="Courier New" charset="0"/>
                        </a:rPr>
                        <a:t>getOffice</a:t>
                      </a:r>
                      <a:r>
                        <a:rPr lang="en-US" dirty="0">
                          <a:latin typeface="Courier New" charset="0"/>
                        </a:rPr>
                        <a:t>)</a:t>
                      </a:r>
                    </a:p>
                    <a:p>
                      <a:r>
                        <a:rPr lang="en-US" dirty="0">
                          <a:latin typeface="Courier New" charset="0"/>
                        </a:rPr>
                        <a:t>		.distinct()</a:t>
                      </a:r>
                    </a:p>
                    <a:p>
                      <a:r>
                        <a:rPr lang="en-US" dirty="0">
                          <a:latin typeface="Courier New" charset="0"/>
                        </a:rPr>
                        <a:t>		.collect(</a:t>
                      </a:r>
                      <a:r>
                        <a:rPr lang="en-US" dirty="0" err="1">
                          <a:latin typeface="Courier New" charset="0"/>
                        </a:rPr>
                        <a:t>Collectors.joining</a:t>
                      </a:r>
                      <a:r>
                        <a:rPr lang="en-US" dirty="0">
                          <a:latin typeface="Courier New" charset="0"/>
                        </a:rPr>
                        <a:t>(", "));</a:t>
                      </a:r>
                      <a:br>
                        <a:rPr lang="en-US" dirty="0">
                          <a:latin typeface="Courier New" charset="0"/>
                        </a:rPr>
                      </a:br>
                      <a:r>
                        <a:rPr lang="en-US" dirty="0">
                          <a:latin typeface="Courier New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0607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214826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 Light" charset="0"/>
              </a:rPr>
              <a:t>Stream API: findFirst() and findAny()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Courier New" charset="0"/>
              </a:rPr>
              <a:t>findFirst()</a:t>
            </a:r>
            <a:r>
              <a:rPr lang="en-US">
                <a:latin typeface="Calibri" charset="0"/>
              </a:rPr>
              <a:t> returns an </a:t>
            </a:r>
            <a:r>
              <a:rPr lang="en-US">
                <a:latin typeface="Courier New"/>
              </a:rPr>
              <a:t>Optional</a:t>
            </a:r>
            <a:r>
              <a:rPr lang="en-US">
                <a:latin typeface="Calibri" charset="0"/>
              </a:rPr>
              <a:t> containing the first element in the stream</a:t>
            </a:r>
          </a:p>
          <a:p>
            <a:pPr lvl="1"/>
            <a:r>
              <a:rPr lang="en-US">
                <a:latin typeface="Calibri" charset="0"/>
              </a:rPr>
              <a:t>Returns an empty Optional if the stream has no elements</a:t>
            </a:r>
          </a:p>
          <a:p>
            <a:r>
              <a:rPr lang="en-US">
                <a:latin typeface="Courier New" charset="0"/>
              </a:rPr>
              <a:t>findAny()</a:t>
            </a:r>
            <a:r>
              <a:rPr lang="en-US">
                <a:latin typeface="Calibri" charset="0"/>
              </a:rPr>
              <a:t> returns an </a:t>
            </a:r>
            <a:r>
              <a:rPr lang="en-US">
                <a:latin typeface="Courier New" charset="0"/>
              </a:rPr>
              <a:t>Optional</a:t>
            </a:r>
            <a:r>
              <a:rPr lang="en-US">
                <a:latin typeface="Calibri" charset="0"/>
              </a:rPr>
              <a:t> containing an element in the stream</a:t>
            </a:r>
          </a:p>
          <a:p>
            <a:pPr lvl="1"/>
            <a:r>
              <a:rPr lang="en-US">
                <a:latin typeface="Calibri" charset="0"/>
              </a:rPr>
              <a:t>Not guaranteed to be the first element</a:t>
            </a:r>
          </a:p>
          <a:p>
            <a:pPr lvl="1"/>
            <a:r>
              <a:rPr lang="en-US">
                <a:latin typeface="Calibri" charset="0"/>
              </a:rPr>
              <a:t>Might be faster when processing streams in parallel</a:t>
            </a:r>
          </a:p>
          <a:p>
            <a:r>
              <a:rPr lang="en-US">
                <a:latin typeface="Calibri" charset="0"/>
              </a:rPr>
              <a:t>Usually want to perform a </a:t>
            </a:r>
            <a:r>
              <a:rPr lang="en-US">
                <a:latin typeface="Courier New"/>
              </a:rPr>
              <a:t>filter()</a:t>
            </a:r>
            <a:r>
              <a:rPr lang="en-US">
                <a:latin typeface="Calibri" charset="0"/>
              </a:rPr>
              <a:t> first</a:t>
            </a:r>
          </a:p>
        </p:txBody>
      </p:sp>
    </p:spTree>
    <p:extLst>
      <p:ext uri="{BB962C8B-B14F-4D97-AF65-F5344CB8AC3E}">
        <p14:creationId xmlns:p14="http://schemas.microsoft.com/office/powerpoint/2010/main" val="339343785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Light" charset="0"/>
              </a:rPr>
              <a:t>Exercise: </a:t>
            </a:r>
            <a:r>
              <a:rPr lang="en-US" dirty="0" err="1">
                <a:latin typeface="Calibri Light" charset="0"/>
              </a:rPr>
              <a:t>findAny</a:t>
            </a:r>
            <a:r>
              <a:rPr lang="en-US" dirty="0">
                <a:latin typeface="Calibri Light" charset="0"/>
              </a:rPr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Calibri" charset="0"/>
              </a:rPr>
              <a:t>Goal: Write a method that takes a </a:t>
            </a:r>
            <a:r>
              <a:rPr lang="en-US" dirty="0">
                <a:latin typeface="Courier New"/>
              </a:rPr>
              <a:t>String office</a:t>
            </a:r>
            <a:r>
              <a:rPr lang="en-US" dirty="0">
                <a:latin typeface="Calibri" charset="0"/>
              </a:rPr>
              <a:t> and returns an </a:t>
            </a:r>
            <a:r>
              <a:rPr lang="en-US" dirty="0">
                <a:latin typeface="Courier New"/>
              </a:rPr>
              <a:t>Optional&lt;Employee&gt;</a:t>
            </a:r>
            <a:r>
              <a:rPr lang="en-US" dirty="0">
                <a:latin typeface="Calibri" charset="0"/>
              </a:rPr>
              <a:t> of any employee at that office</a:t>
            </a:r>
          </a:p>
          <a:p>
            <a:pPr lvl="1"/>
            <a:r>
              <a:rPr lang="en-US" dirty="0">
                <a:latin typeface="Calibri" charset="0"/>
              </a:rPr>
              <a:t>Return an empty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Optional</a:t>
            </a:r>
            <a:r>
              <a:rPr lang="en-US" dirty="0">
                <a:latin typeface="Calibri" charset="0"/>
              </a:rPr>
              <a:t> if no employee is found</a:t>
            </a:r>
          </a:p>
        </p:txBody>
      </p:sp>
      <p:graphicFrame>
        <p:nvGraphicFramePr>
          <p:cNvPr id="4" name="Table 3"/>
          <p:cNvGraphicFramePr/>
          <p:nvPr>
            <p:extLst>
              <p:ext uri="{D42A27DB-BD31-4B8C-83A1-F6EECF244321}">
                <p14:modId xmlns:p14="http://schemas.microsoft.com/office/powerpoint/2010/main" val="1237477579"/>
              </p:ext>
            </p:extLst>
          </p:nvPr>
        </p:nvGraphicFramePr>
        <p:xfrm>
          <a:off x="1106613" y="3138898"/>
          <a:ext cx="10183878" cy="183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83878">
                  <a:extLst>
                    <a:ext uri="{9D8B030D-6E8A-4147-A177-3AD203B41FA5}">
                      <a16:colId xmlns:a16="http://schemas.microsoft.com/office/drawing/2014/main" val="31498158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With Java 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440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</a:rPr>
                        <a:t>public Optional&lt;Employee&gt; </a:t>
                      </a:r>
                      <a:r>
                        <a:rPr lang="en-US" dirty="0" err="1">
                          <a:latin typeface="Courier New" charset="0"/>
                        </a:rPr>
                        <a:t>findAnyEmployeeAtOffice</a:t>
                      </a:r>
                      <a:r>
                        <a:rPr lang="en-US" dirty="0">
                          <a:latin typeface="Courier New" charset="0"/>
                        </a:rPr>
                        <a:t>(String office){</a:t>
                      </a:r>
                    </a:p>
                    <a:p>
                      <a:endParaRPr lang="en-US" dirty="0">
                        <a:latin typeface="Courier New" charset="0"/>
                      </a:endParaRPr>
                    </a:p>
                    <a:p>
                      <a:endParaRPr lang="en-US" dirty="0">
                        <a:latin typeface="Courier New" charset="0"/>
                      </a:endParaRPr>
                    </a:p>
                    <a:p>
                      <a:br>
                        <a:rPr lang="en-US" dirty="0">
                          <a:latin typeface="Courier New" charset="0"/>
                        </a:rPr>
                      </a:br>
                      <a:r>
                        <a:rPr lang="en-US" dirty="0">
                          <a:latin typeface="Courier New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0607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007862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Light" charset="0"/>
              </a:rPr>
              <a:t>Exercise: </a:t>
            </a:r>
            <a:r>
              <a:rPr lang="en-US" dirty="0" err="1">
                <a:latin typeface="Calibri Light" charset="0"/>
              </a:rPr>
              <a:t>findAny</a:t>
            </a:r>
            <a:r>
              <a:rPr lang="en-US" dirty="0">
                <a:latin typeface="Calibri Light" charset="0"/>
              </a:rPr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Calibri" charset="0"/>
              </a:rPr>
              <a:t>Goal: Write a method that takes a </a:t>
            </a:r>
            <a:r>
              <a:rPr lang="en-US" dirty="0">
                <a:latin typeface="Courier New"/>
              </a:rPr>
              <a:t>String office</a:t>
            </a:r>
            <a:r>
              <a:rPr lang="en-US" dirty="0">
                <a:latin typeface="Calibri" charset="0"/>
              </a:rPr>
              <a:t> and returns an </a:t>
            </a:r>
            <a:r>
              <a:rPr lang="en-US" dirty="0">
                <a:latin typeface="Courier New"/>
              </a:rPr>
              <a:t>Optional&lt;Employee&gt;</a:t>
            </a:r>
            <a:r>
              <a:rPr lang="en-US" dirty="0">
                <a:latin typeface="Calibri" charset="0"/>
              </a:rPr>
              <a:t> of any employee at that office</a:t>
            </a:r>
          </a:p>
          <a:p>
            <a:pPr lvl="1"/>
            <a:r>
              <a:rPr lang="en-US" dirty="0">
                <a:latin typeface="Calibri" charset="0"/>
              </a:rPr>
              <a:t>Return an empty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Optional</a:t>
            </a:r>
            <a:r>
              <a:rPr lang="en-US" dirty="0">
                <a:latin typeface="Calibri" charset="0"/>
              </a:rPr>
              <a:t> if no employee is found</a:t>
            </a:r>
          </a:p>
        </p:txBody>
      </p:sp>
      <p:graphicFrame>
        <p:nvGraphicFramePr>
          <p:cNvPr id="4" name="Table 3"/>
          <p:cNvGraphicFramePr/>
          <p:nvPr>
            <p:extLst/>
          </p:nvPr>
        </p:nvGraphicFramePr>
        <p:xfrm>
          <a:off x="1106613" y="3138898"/>
          <a:ext cx="10183878" cy="183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83878">
                  <a:extLst>
                    <a:ext uri="{9D8B030D-6E8A-4147-A177-3AD203B41FA5}">
                      <a16:colId xmlns:a16="http://schemas.microsoft.com/office/drawing/2014/main" val="31498158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With Java 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440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</a:rPr>
                        <a:t>public Optional&lt;Employee&gt; </a:t>
                      </a:r>
                      <a:r>
                        <a:rPr lang="en-US" dirty="0" err="1">
                          <a:latin typeface="Courier New" charset="0"/>
                        </a:rPr>
                        <a:t>findAnyEmployeeAtOffice</a:t>
                      </a:r>
                      <a:r>
                        <a:rPr lang="en-US" dirty="0">
                          <a:latin typeface="Courier New" charset="0"/>
                        </a:rPr>
                        <a:t>(String office){</a:t>
                      </a:r>
                    </a:p>
                    <a:p>
                      <a:r>
                        <a:rPr lang="en-US" dirty="0">
                          <a:latin typeface="Courier New" charset="0"/>
                        </a:rPr>
                        <a:t>	return </a:t>
                      </a:r>
                      <a:r>
                        <a:rPr lang="en-US" dirty="0" err="1">
                          <a:latin typeface="Courier New" charset="0"/>
                        </a:rPr>
                        <a:t>employees.stream</a:t>
                      </a:r>
                      <a:r>
                        <a:rPr lang="en-US" dirty="0">
                          <a:latin typeface="Courier New" charset="0"/>
                        </a:rPr>
                        <a:t>()</a:t>
                      </a:r>
                    </a:p>
                    <a:p>
                      <a:r>
                        <a:rPr lang="en-US" dirty="0">
                          <a:latin typeface="Courier New" charset="0"/>
                        </a:rPr>
                        <a:t>		.filter(employee -&gt; </a:t>
                      </a:r>
                      <a:r>
                        <a:rPr lang="en-US" dirty="0" err="1">
                          <a:latin typeface="Courier New" charset="0"/>
                        </a:rPr>
                        <a:t>employee.getOffice</a:t>
                      </a:r>
                      <a:r>
                        <a:rPr lang="en-US" dirty="0">
                          <a:latin typeface="Courier New" charset="0"/>
                        </a:rPr>
                        <a:t>().equals(office))</a:t>
                      </a:r>
                    </a:p>
                    <a:p>
                      <a:r>
                        <a:rPr lang="en-US" dirty="0">
                          <a:latin typeface="Courier New" charset="0"/>
                        </a:rPr>
                        <a:t>		.</a:t>
                      </a:r>
                      <a:r>
                        <a:rPr lang="en-US" dirty="0" err="1">
                          <a:latin typeface="Courier New" charset="0"/>
                        </a:rPr>
                        <a:t>findAny</a:t>
                      </a:r>
                      <a:r>
                        <a:rPr lang="en-US" dirty="0">
                          <a:latin typeface="Courier New" charset="0"/>
                        </a:rPr>
                        <a:t>();</a:t>
                      </a:r>
                      <a:br>
                        <a:rPr lang="en-US" dirty="0">
                          <a:latin typeface="Courier New" charset="0"/>
                        </a:rPr>
                      </a:br>
                      <a:r>
                        <a:rPr lang="en-US" dirty="0">
                          <a:latin typeface="Courier New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0607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368690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 Light" charset="0"/>
              </a:rPr>
              <a:t>Stream API: sorted() and limit()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Courier New" charset="0"/>
              </a:rPr>
              <a:t>sorted()</a:t>
            </a:r>
            <a:r>
              <a:rPr lang="en-US">
                <a:latin typeface="Calibri" charset="0"/>
              </a:rPr>
              <a:t> creates a new stream by sorting the original stream</a:t>
            </a:r>
          </a:p>
          <a:p>
            <a:pPr lvl="1"/>
            <a:r>
              <a:rPr lang="en-US">
                <a:latin typeface="Calibri" charset="0"/>
              </a:rPr>
              <a:t>One version takes no parameters, uses natural ordering</a:t>
            </a:r>
          </a:p>
          <a:p>
            <a:pPr lvl="1"/>
            <a:r>
              <a:rPr lang="en-US">
                <a:latin typeface="Calibri" charset="0"/>
              </a:rPr>
              <a:t>Second version takes a </a:t>
            </a:r>
            <a:r>
              <a:rPr lang="en-US">
                <a:latin typeface="Courier New"/>
              </a:rPr>
              <a:t>Comparator</a:t>
            </a:r>
            <a:r>
              <a:rPr lang="en-US">
                <a:latin typeface="Calibri" charset="0"/>
              </a:rPr>
              <a:t> just like </a:t>
            </a:r>
            <a:r>
              <a:rPr lang="en-US">
                <a:latin typeface="Courier New"/>
              </a:rPr>
              <a:t>max()</a:t>
            </a:r>
          </a:p>
          <a:p>
            <a:r>
              <a:rPr lang="en-US">
                <a:latin typeface="Courier New"/>
              </a:rPr>
              <a:t>limit()</a:t>
            </a:r>
            <a:r>
              <a:rPr lang="en-US">
                <a:latin typeface="Calibri" charset="0"/>
              </a:rPr>
              <a:t> truncates the stream to be no longer than a given size</a:t>
            </a:r>
          </a:p>
          <a:p>
            <a:pPr lvl="1"/>
            <a:r>
              <a:rPr lang="en-US">
                <a:latin typeface="Calibri" charset="0"/>
              </a:rPr>
              <a:t>Takes a </a:t>
            </a:r>
            <a:r>
              <a:rPr lang="en-US">
                <a:latin typeface="Courier New" charset="0"/>
              </a:rPr>
              <a:t>long</a:t>
            </a:r>
            <a:r>
              <a:rPr lang="en-US">
                <a:latin typeface="Calibri" charset="0"/>
              </a:rPr>
              <a:t> as a parameter</a:t>
            </a:r>
          </a:p>
          <a:p>
            <a:pPr lvl="1"/>
            <a:r>
              <a:rPr lang="en-US">
                <a:latin typeface="Calibri" charset="0"/>
              </a:rPr>
              <a:t>If the stream isn't that long, the entire stream is returned</a:t>
            </a:r>
          </a:p>
        </p:txBody>
      </p:sp>
    </p:spTree>
    <p:extLst>
      <p:ext uri="{BB962C8B-B14F-4D97-AF65-F5344CB8AC3E}">
        <p14:creationId xmlns:p14="http://schemas.microsoft.com/office/powerpoint/2010/main" val="4227549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are Lambda Expressions?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 lambda expression is an anonymous function that is typically passed as a parameter to other functions.  </a:t>
            </a:r>
          </a:p>
          <a:p>
            <a:r>
              <a:rPr lang="en-US" dirty="0">
                <a:latin typeface="Calibri" charset="0"/>
              </a:rPr>
              <a:t>While Lambda Expressions are new to Java, they have been around for decades in other languages.</a:t>
            </a:r>
            <a:br>
              <a:rPr lang="en-US" dirty="0"/>
            </a:br>
            <a:endParaRPr lang="en-US" dirty="0">
              <a:latin typeface="Calibri" charset="0"/>
            </a:endParaRPr>
          </a:p>
        </p:txBody>
      </p:sp>
      <p:graphicFrame>
        <p:nvGraphicFramePr>
          <p:cNvPr id="4" name="Table 3"/>
          <p:cNvGraphicFramePr/>
          <p:nvPr>
            <p:extLst>
              <p:ext uri="{D42A27DB-BD31-4B8C-83A1-F6EECF244321}">
                <p14:modId xmlns:p14="http://schemas.microsoft.com/office/powerpoint/2010/main" val="892664004"/>
              </p:ext>
            </p:extLst>
          </p:nvPr>
        </p:nvGraphicFramePr>
        <p:xfrm>
          <a:off x="1111122" y="3617756"/>
          <a:ext cx="813206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32064">
                  <a:extLst>
                    <a:ext uri="{9D8B030D-6E8A-4147-A177-3AD203B41FA5}">
                      <a16:colId xmlns:a16="http://schemas.microsoft.com/office/drawing/2014/main" val="31498158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Javascript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440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</a:rPr>
                        <a:t>function(x){return x * 2}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060729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/>
          <p:nvPr>
            <p:extLst>
              <p:ext uri="{D42A27DB-BD31-4B8C-83A1-F6EECF244321}">
                <p14:modId xmlns:p14="http://schemas.microsoft.com/office/powerpoint/2010/main" val="2574251546"/>
              </p:ext>
            </p:extLst>
          </p:nvPr>
        </p:nvGraphicFramePr>
        <p:xfrm>
          <a:off x="1111096" y="5187841"/>
          <a:ext cx="813206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32064">
                  <a:extLst>
                    <a:ext uri="{9D8B030D-6E8A-4147-A177-3AD203B41FA5}">
                      <a16:colId xmlns:a16="http://schemas.microsoft.com/office/drawing/2014/main" val="31498158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Ruby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440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</a:rPr>
                        <a:t>{|x| x * 2}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060729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/>
          <p:nvPr>
            <p:extLst>
              <p:ext uri="{D42A27DB-BD31-4B8C-83A1-F6EECF244321}">
                <p14:modId xmlns:p14="http://schemas.microsoft.com/office/powerpoint/2010/main" val="3498785679"/>
              </p:ext>
            </p:extLst>
          </p:nvPr>
        </p:nvGraphicFramePr>
        <p:xfrm>
          <a:off x="1111096" y="5979510"/>
          <a:ext cx="813206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32064">
                  <a:extLst>
                    <a:ext uri="{9D8B030D-6E8A-4147-A177-3AD203B41FA5}">
                      <a16:colId xmlns:a16="http://schemas.microsoft.com/office/drawing/2014/main" val="31498158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Java 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440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</a:rPr>
                        <a:t>x -&gt; x *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060729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/>
          <p:nvPr>
            <p:extLst>
              <p:ext uri="{D42A27DB-BD31-4B8C-83A1-F6EECF244321}">
                <p14:modId xmlns:p14="http://schemas.microsoft.com/office/powerpoint/2010/main" val="3070020265"/>
              </p:ext>
            </p:extLst>
          </p:nvPr>
        </p:nvGraphicFramePr>
        <p:xfrm>
          <a:off x="1111096" y="4401252"/>
          <a:ext cx="8132064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32064">
                  <a:extLst>
                    <a:ext uri="{9D8B030D-6E8A-4147-A177-3AD203B41FA5}">
                      <a16:colId xmlns:a16="http://schemas.microsoft.com/office/drawing/2014/main" val="314981582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err="1"/>
                        <a:t>Javascript</a:t>
                      </a:r>
                      <a:r>
                        <a:rPr lang="en-US" dirty="0"/>
                        <a:t> (ES6)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440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</a:rPr>
                        <a:t>x =&gt; x *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0607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095463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Light" charset="0"/>
              </a:rPr>
              <a:t>Example: sorted() and limit()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Calibri" charset="0"/>
              </a:rPr>
              <a:t>Goal: Write a method that returns the highest paid employees at a given office</a:t>
            </a:r>
          </a:p>
        </p:txBody>
      </p:sp>
      <p:graphicFrame>
        <p:nvGraphicFramePr>
          <p:cNvPr id="4" name="Table 3"/>
          <p:cNvGraphicFramePr/>
          <p:nvPr>
            <p:extLst>
              <p:ext uri="{D42A27DB-BD31-4B8C-83A1-F6EECF244321}">
                <p14:modId xmlns:p14="http://schemas.microsoft.com/office/powerpoint/2010/main" val="2761484411"/>
              </p:ext>
            </p:extLst>
          </p:nvPr>
        </p:nvGraphicFramePr>
        <p:xfrm>
          <a:off x="933741" y="3135466"/>
          <a:ext cx="10450381" cy="238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50381">
                  <a:extLst>
                    <a:ext uri="{9D8B030D-6E8A-4147-A177-3AD203B41FA5}">
                      <a16:colId xmlns:a16="http://schemas.microsoft.com/office/drawing/2014/main" val="31498158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With Java 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440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</a:rPr>
                        <a:t>public List&lt;Employee&gt; </a:t>
                      </a:r>
                      <a:r>
                        <a:rPr lang="en-US" dirty="0" err="1">
                          <a:latin typeface="Courier New" charset="0"/>
                        </a:rPr>
                        <a:t>topSalaryAtOffice</a:t>
                      </a:r>
                      <a:r>
                        <a:rPr lang="en-US" dirty="0">
                          <a:latin typeface="Courier New" charset="0"/>
                        </a:rPr>
                        <a:t>(String office, </a:t>
                      </a:r>
                      <a:r>
                        <a:rPr lang="en-US" dirty="0" err="1">
                          <a:latin typeface="Courier New" charset="0"/>
                        </a:rPr>
                        <a:t>int</a:t>
                      </a:r>
                      <a:r>
                        <a:rPr lang="en-US" dirty="0">
                          <a:latin typeface="Courier New" charset="0"/>
                        </a:rPr>
                        <a:t> limit) {</a:t>
                      </a:r>
                      <a:br>
                        <a:rPr lang="en-US" dirty="0">
                          <a:latin typeface="Courier New" charset="0"/>
                        </a:rPr>
                      </a:br>
                      <a:r>
                        <a:rPr lang="en-US" dirty="0">
                          <a:latin typeface="Courier New" charset="0"/>
                        </a:rPr>
                        <a:t>    return </a:t>
                      </a:r>
                      <a:r>
                        <a:rPr lang="en-US" dirty="0" err="1">
                          <a:latin typeface="Courier New" charset="0"/>
                        </a:rPr>
                        <a:t>employees.stream</a:t>
                      </a:r>
                      <a:r>
                        <a:rPr lang="en-US" dirty="0">
                          <a:latin typeface="Courier New" charset="0"/>
                        </a:rPr>
                        <a:t>()</a:t>
                      </a:r>
                      <a:br>
                        <a:rPr lang="en-US" dirty="0">
                          <a:latin typeface="Courier New" charset="0"/>
                        </a:rPr>
                      </a:br>
                      <a:r>
                        <a:rPr lang="en-US" dirty="0">
                          <a:latin typeface="Courier New" charset="0"/>
                        </a:rPr>
                        <a:t>      .filter(</a:t>
                      </a:r>
                      <a:r>
                        <a:rPr lang="en-US" dirty="0" err="1">
                          <a:latin typeface="Courier New" charset="0"/>
                        </a:rPr>
                        <a:t>emp</a:t>
                      </a:r>
                      <a:r>
                        <a:rPr lang="en-US" dirty="0">
                          <a:latin typeface="Courier New" charset="0"/>
                        </a:rPr>
                        <a:t> -&gt; </a:t>
                      </a:r>
                      <a:r>
                        <a:rPr lang="en-US" dirty="0" err="1">
                          <a:latin typeface="Courier New" charset="0"/>
                        </a:rPr>
                        <a:t>emp.getOffice</a:t>
                      </a:r>
                      <a:r>
                        <a:rPr lang="en-US" dirty="0">
                          <a:latin typeface="Courier New" charset="0"/>
                        </a:rPr>
                        <a:t>().equals(office))</a:t>
                      </a:r>
                      <a:br>
                        <a:rPr lang="en-US" dirty="0">
                          <a:latin typeface="Courier New" charset="0"/>
                        </a:rPr>
                      </a:br>
                      <a:r>
                        <a:rPr lang="it-IT" dirty="0">
                          <a:latin typeface="Courier New" charset="0"/>
                        </a:rPr>
                        <a:t>      .sorted((e1, e2) -&gt; Integer.compare(e2.getSalary(), e1.getSalary()))</a:t>
                      </a:r>
                      <a:br>
                        <a:rPr lang="en-US" dirty="0">
                          <a:latin typeface="Courier New" charset="0"/>
                        </a:rPr>
                      </a:br>
                      <a:r>
                        <a:rPr lang="en-US" dirty="0">
                          <a:latin typeface="Courier New" charset="0"/>
                        </a:rPr>
                        <a:t>      .limit(limit)</a:t>
                      </a:r>
                      <a:br>
                        <a:rPr lang="en-US" dirty="0">
                          <a:latin typeface="Courier New" charset="0"/>
                        </a:rPr>
                      </a:br>
                      <a:r>
                        <a:rPr lang="en-US" dirty="0">
                          <a:latin typeface="Courier New" charset="0"/>
                        </a:rPr>
                        <a:t>      .collect(</a:t>
                      </a:r>
                      <a:r>
                        <a:rPr lang="en-US" dirty="0" err="1">
                          <a:latin typeface="Courier New" charset="0"/>
                        </a:rPr>
                        <a:t>Collectors.toList</a:t>
                      </a:r>
                      <a:r>
                        <a:rPr lang="en-US" dirty="0">
                          <a:latin typeface="Courier New" charset="0"/>
                        </a:rPr>
                        <a:t>());</a:t>
                      </a:r>
                      <a:br>
                        <a:rPr lang="en-US" dirty="0">
                          <a:latin typeface="Courier New" charset="0"/>
                        </a:rPr>
                      </a:br>
                      <a:r>
                        <a:rPr lang="en-US" dirty="0">
                          <a:latin typeface="Courier New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0607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403365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Calibri Light" charset="0"/>
              </a:rPr>
              <a:t>Revisiting Comparators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6958"/>
            <a:ext cx="10800644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Calibri" charset="0"/>
              </a:rPr>
              <a:t>Comparator class has some static methods to easily make comparators</a:t>
            </a:r>
          </a:p>
          <a:p>
            <a:endParaRPr lang="en-US" dirty="0">
              <a:latin typeface="Calibri" charset="0"/>
              <a:cs typeface="Courier New" panose="02070309020205020404" pitchFamily="49" charset="0"/>
            </a:endParaRPr>
          </a:p>
          <a:p>
            <a:endParaRPr lang="en-US" dirty="0">
              <a:latin typeface="Calibri" charset="0"/>
              <a:cs typeface="Courier New" panose="02070309020205020404" pitchFamily="49" charset="0"/>
            </a:endParaRPr>
          </a:p>
          <a:p>
            <a:endParaRPr lang="en-US" dirty="0">
              <a:latin typeface="Calibri" charset="0"/>
              <a:cs typeface="Courier New" panose="02070309020205020404" pitchFamily="49" charset="0"/>
            </a:endParaRPr>
          </a:p>
          <a:p>
            <a:endParaRPr lang="en-US" dirty="0">
              <a:latin typeface="Calibri" charset="0"/>
              <a:cs typeface="Courier New" panose="02070309020205020404" pitchFamily="49" charset="0"/>
            </a:endParaRPr>
          </a:p>
          <a:p>
            <a:endParaRPr lang="en-US" dirty="0">
              <a:latin typeface="Calibri" charset="0"/>
              <a:cs typeface="Courier New" panose="02070309020205020404" pitchFamily="49" charset="0"/>
            </a:endParaRP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comparingInt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comparingLong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comparingDouble</a:t>
            </a:r>
            <a:r>
              <a:rPr lang="en-US" sz="2400" dirty="0">
                <a:latin typeface="Calibri" charset="0"/>
                <a:cs typeface="Courier New" panose="02070309020205020404" pitchFamily="49" charset="0"/>
              </a:rPr>
              <a:t> useful for primitive types to avoid unnecessary boxing and unboxing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reversed()</a:t>
            </a:r>
            <a:r>
              <a:rPr lang="en-US" sz="2400" dirty="0">
                <a:latin typeface="Calibri" charset="0"/>
                <a:cs typeface="Courier New" panose="02070309020205020404" pitchFamily="49" charset="0"/>
              </a:rPr>
              <a:t> takes a comparator and returns a comparator in the opposite order</a:t>
            </a:r>
          </a:p>
        </p:txBody>
      </p:sp>
      <p:graphicFrame>
        <p:nvGraphicFramePr>
          <p:cNvPr id="8" name="Table 7"/>
          <p:cNvGraphicFramePr/>
          <p:nvPr>
            <p:extLst>
              <p:ext uri="{D42A27DB-BD31-4B8C-83A1-F6EECF244321}">
                <p14:modId xmlns:p14="http://schemas.microsoft.com/office/powerpoint/2010/main" val="1579358740"/>
              </p:ext>
            </p:extLst>
          </p:nvPr>
        </p:nvGraphicFramePr>
        <p:xfrm>
          <a:off x="838200" y="2070841"/>
          <a:ext cx="1045038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0802">
                  <a:extLst>
                    <a:ext uri="{9D8B030D-6E8A-4147-A177-3AD203B41FA5}">
                      <a16:colId xmlns:a16="http://schemas.microsoft.com/office/drawing/2014/main" val="3149815827"/>
                    </a:ext>
                  </a:extLst>
                </a:gridCol>
                <a:gridCol w="8449580">
                  <a:extLst>
                    <a:ext uri="{9D8B030D-6E8A-4147-A177-3AD203B41FA5}">
                      <a16:colId xmlns:a16="http://schemas.microsoft.com/office/drawing/2014/main" val="62268857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To sort employees by the name field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440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Replace this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(e1, e2) -&gt; e1.getName().compareTo(e2.getName())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060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With this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Comparator.comparing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(employee -&gt;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employee.getName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())</a:t>
                      </a:r>
                      <a:endParaRPr lang="it-IT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8970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Or better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Comparator.comparing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(Employee::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getName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it-IT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57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/>
          <p:nvPr>
            <p:extLst>
              <p:ext uri="{D42A27DB-BD31-4B8C-83A1-F6EECF244321}">
                <p14:modId xmlns:p14="http://schemas.microsoft.com/office/powerpoint/2010/main" val="2237144122"/>
              </p:ext>
            </p:extLst>
          </p:nvPr>
        </p:nvGraphicFramePr>
        <p:xfrm>
          <a:off x="838201" y="3732031"/>
          <a:ext cx="10450381" cy="7839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50381">
                  <a:extLst>
                    <a:ext uri="{9D8B030D-6E8A-4147-A177-3AD203B41FA5}">
                      <a16:colId xmlns:a16="http://schemas.microsoft.com/office/drawing/2014/main" val="3149815827"/>
                    </a:ext>
                  </a:extLst>
                </a:gridCol>
              </a:tblGrid>
              <a:tr h="128297">
                <a:tc>
                  <a:txBody>
                    <a:bodyPr/>
                    <a:lstStyle/>
                    <a:p>
                      <a:r>
                        <a:rPr lang="en-US" dirty="0"/>
                        <a:t>To sort employees by salary in </a:t>
                      </a:r>
                      <a:r>
                        <a:rPr lang="en-US" dirty="0" err="1"/>
                        <a:t>decending</a:t>
                      </a:r>
                      <a:r>
                        <a:rPr lang="en-US" dirty="0"/>
                        <a:t> order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440650"/>
                  </a:ext>
                </a:extLst>
              </a:tr>
              <a:tr h="418161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charset="0"/>
                        </a:rPr>
                        <a:t>Comparator.comparingInt</a:t>
                      </a:r>
                      <a:r>
                        <a:rPr lang="en-US" dirty="0">
                          <a:latin typeface="Courier New" charset="0"/>
                        </a:rPr>
                        <a:t>(Employee::</a:t>
                      </a:r>
                      <a:r>
                        <a:rPr lang="en-US" dirty="0" err="1">
                          <a:latin typeface="Courier New" charset="0"/>
                        </a:rPr>
                        <a:t>getSalary</a:t>
                      </a:r>
                      <a:r>
                        <a:rPr lang="en-US" dirty="0">
                          <a:latin typeface="Courier New" charset="0"/>
                        </a:rPr>
                        <a:t>).reversed()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0607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437424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Revisiting Comparators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https://docs.oracle.com/javase/8/docs/api/java/util/Comparator.html</a:t>
            </a:r>
            <a:endParaRPr lang="en-US" dirty="0"/>
          </a:p>
          <a:p>
            <a:r>
              <a:rPr lang="en-US" dirty="0"/>
              <a:t>Is a functional interface</a:t>
            </a:r>
          </a:p>
          <a:p>
            <a:pPr lvl="1"/>
            <a:r>
              <a:rPr lang="en-US" dirty="0"/>
              <a:t>Has only one method that needs to be implemented</a:t>
            </a:r>
          </a:p>
          <a:p>
            <a:pPr lvl="1"/>
            <a:r>
              <a:rPr lang="en-US" dirty="0"/>
              <a:t>Compatible with lambda expressions and method references to implement the single method</a:t>
            </a:r>
          </a:p>
          <a:p>
            <a:r>
              <a:rPr lang="en-US" dirty="0"/>
              <a:t>Has default methods such as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reversed()</a:t>
            </a:r>
          </a:p>
          <a:p>
            <a:pPr lvl="1"/>
            <a:r>
              <a:rPr lang="en-US" dirty="0"/>
              <a:t>Interface with implemented methods????</a:t>
            </a:r>
          </a:p>
          <a:p>
            <a:pPr lvl="1"/>
            <a:r>
              <a:rPr lang="en-US" dirty="0"/>
              <a:t>Required to expand behavior of existing classes without breaking existing implementations</a:t>
            </a:r>
          </a:p>
        </p:txBody>
      </p:sp>
    </p:spTree>
    <p:extLst>
      <p:ext uri="{BB962C8B-B14F-4D97-AF65-F5344CB8AC3E}">
        <p14:creationId xmlns:p14="http://schemas.microsoft.com/office/powerpoint/2010/main" val="34531043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Stream API: mapToInt()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Courier New"/>
              </a:rPr>
              <a:t>mapToInt()</a:t>
            </a:r>
            <a:r>
              <a:rPr lang="en-US"/>
              <a:t> returns an </a:t>
            </a:r>
            <a:r>
              <a:rPr lang="en-US">
                <a:latin typeface="Courier New"/>
              </a:rPr>
              <a:t>IntStream</a:t>
            </a:r>
            <a:r>
              <a:rPr lang="en-US"/>
              <a:t>, a special type of stream to deal with </a:t>
            </a:r>
            <a:r>
              <a:rPr lang="en-US">
                <a:latin typeface="Courier New"/>
              </a:rPr>
              <a:t>int</a:t>
            </a:r>
            <a:r>
              <a:rPr lang="en-US"/>
              <a:t> primitives</a:t>
            </a:r>
          </a:p>
          <a:p>
            <a:pPr lvl="1"/>
            <a:r>
              <a:rPr lang="en-US"/>
              <a:t>Takes a function that maps to an </a:t>
            </a:r>
            <a:r>
              <a:rPr lang="en-US">
                <a:latin typeface="Courier New"/>
              </a:rPr>
              <a:t>int</a:t>
            </a:r>
            <a:r>
              <a:rPr lang="en-US"/>
              <a:t>, e.g. </a:t>
            </a:r>
            <a:r>
              <a:rPr lang="en-US">
                <a:latin typeface="Courier New"/>
              </a:rPr>
              <a:t>emp -&gt; emp.getSalary()</a:t>
            </a:r>
          </a:p>
          <a:p>
            <a:pPr lvl="1"/>
            <a:r>
              <a:rPr lang="en-US">
                <a:latin typeface="Calibri" charset="0"/>
              </a:rPr>
              <a:t>Has </a:t>
            </a:r>
            <a:r>
              <a:rPr lang="en-US">
                <a:latin typeface="Courier New" charset="0"/>
              </a:rPr>
              <a:t>average()</a:t>
            </a:r>
            <a:r>
              <a:rPr lang="en-US">
                <a:latin typeface="Calibri" charset="0"/>
              </a:rPr>
              <a:t> and </a:t>
            </a:r>
            <a:r>
              <a:rPr lang="en-US">
                <a:latin typeface="Courier New" charset="0"/>
              </a:rPr>
              <a:t>sum()</a:t>
            </a:r>
            <a:r>
              <a:rPr lang="en-US">
                <a:latin typeface="Calibri" charset="0"/>
              </a:rPr>
              <a:t> convenience methods that don't work on arbitrary objects</a:t>
            </a:r>
          </a:p>
          <a:p>
            <a:r>
              <a:rPr lang="en-US">
                <a:latin typeface="Courier New"/>
              </a:rPr>
              <a:t>mapToDouble()</a:t>
            </a:r>
            <a:r>
              <a:rPr lang="en-US">
                <a:latin typeface="Calibri" charset="0"/>
              </a:rPr>
              <a:t> and </a:t>
            </a:r>
            <a:r>
              <a:rPr lang="en-US">
                <a:latin typeface="Courier New"/>
              </a:rPr>
              <a:t>mapToLong()</a:t>
            </a:r>
            <a:r>
              <a:rPr lang="en-US">
                <a:latin typeface="Calibri" charset="0"/>
              </a:rPr>
              <a:t> also exist for those primitives</a:t>
            </a:r>
          </a:p>
        </p:txBody>
      </p:sp>
    </p:spTree>
    <p:extLst>
      <p:ext uri="{BB962C8B-B14F-4D97-AF65-F5344CB8AC3E}">
        <p14:creationId xmlns:p14="http://schemas.microsoft.com/office/powerpoint/2010/main" val="62376248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Light" charset="0"/>
              </a:rPr>
              <a:t>Example: </a:t>
            </a:r>
            <a:r>
              <a:rPr lang="en-US" dirty="0" err="1">
                <a:latin typeface="Calibri Light" charset="0"/>
              </a:rPr>
              <a:t>mapToInt</a:t>
            </a:r>
            <a:r>
              <a:rPr lang="en-US" dirty="0">
                <a:latin typeface="Calibri Light" charset="0"/>
              </a:rPr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Calibri" charset="0"/>
              </a:rPr>
              <a:t>Goal: Write a method that returns the average employee salary</a:t>
            </a:r>
          </a:p>
          <a:p>
            <a:pPr lvl="1"/>
            <a:r>
              <a:rPr lang="en-US">
                <a:latin typeface="Calibri" charset="0"/>
              </a:rPr>
              <a:t>Return 0 if the list is empty</a:t>
            </a:r>
          </a:p>
        </p:txBody>
      </p:sp>
      <p:graphicFrame>
        <p:nvGraphicFramePr>
          <p:cNvPr id="4" name="Table 3"/>
          <p:cNvGraphicFramePr/>
          <p:nvPr>
            <p:extLst>
              <p:ext uri="{D42A27DB-BD31-4B8C-83A1-F6EECF244321}">
                <p14:modId xmlns:p14="http://schemas.microsoft.com/office/powerpoint/2010/main" val="1246935314"/>
              </p:ext>
            </p:extLst>
          </p:nvPr>
        </p:nvGraphicFramePr>
        <p:xfrm>
          <a:off x="893714" y="2761878"/>
          <a:ext cx="10450381" cy="210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50381">
                  <a:extLst>
                    <a:ext uri="{9D8B030D-6E8A-4147-A177-3AD203B41FA5}">
                      <a16:colId xmlns:a16="http://schemas.microsoft.com/office/drawing/2014/main" val="31498158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With Java 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440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</a:rPr>
                        <a:t>public double </a:t>
                      </a:r>
                      <a:r>
                        <a:rPr lang="en-US" dirty="0" err="1">
                          <a:latin typeface="Courier New" charset="0"/>
                        </a:rPr>
                        <a:t>findAverageSalary</a:t>
                      </a:r>
                      <a:r>
                        <a:rPr lang="en-US" dirty="0">
                          <a:latin typeface="Courier New" charset="0"/>
                        </a:rPr>
                        <a:t>(){</a:t>
                      </a:r>
                      <a:br>
                        <a:rPr lang="en-US" dirty="0">
                          <a:latin typeface="Courier New" charset="0"/>
                        </a:rPr>
                      </a:br>
                      <a:r>
                        <a:rPr lang="en-US" dirty="0">
                          <a:latin typeface="Courier New" charset="0"/>
                        </a:rPr>
                        <a:t>    return </a:t>
                      </a:r>
                      <a:r>
                        <a:rPr lang="en-US" dirty="0" err="1">
                          <a:latin typeface="Courier New" charset="0"/>
                        </a:rPr>
                        <a:t>employees.stream</a:t>
                      </a:r>
                      <a:r>
                        <a:rPr lang="en-US" dirty="0">
                          <a:latin typeface="Courier New" charset="0"/>
                        </a:rPr>
                        <a:t>()</a:t>
                      </a:r>
                      <a:br>
                        <a:rPr lang="en-US" dirty="0">
                          <a:latin typeface="Courier New" charset="0"/>
                        </a:rPr>
                      </a:br>
                      <a:r>
                        <a:rPr lang="en-US" dirty="0">
                          <a:latin typeface="Courier New" charset="0"/>
                        </a:rPr>
                        <a:t>                    .</a:t>
                      </a:r>
                      <a:r>
                        <a:rPr lang="en-US" dirty="0" err="1">
                          <a:latin typeface="Courier New" charset="0"/>
                        </a:rPr>
                        <a:t>mapToInt</a:t>
                      </a:r>
                      <a:r>
                        <a:rPr lang="en-US" dirty="0">
                          <a:latin typeface="Courier New" charset="0"/>
                        </a:rPr>
                        <a:t>(Employee::</a:t>
                      </a:r>
                      <a:r>
                        <a:rPr lang="en-US" dirty="0" err="1">
                          <a:latin typeface="Courier New" charset="0"/>
                        </a:rPr>
                        <a:t>getSalary</a:t>
                      </a:r>
                      <a:r>
                        <a:rPr lang="en-US" dirty="0">
                          <a:latin typeface="Courier New" charset="0"/>
                        </a:rPr>
                        <a:t>)</a:t>
                      </a:r>
                      <a:br>
                        <a:rPr lang="en-US" dirty="0">
                          <a:latin typeface="Courier New" charset="0"/>
                        </a:rPr>
                      </a:br>
                      <a:r>
                        <a:rPr lang="en-US" dirty="0">
                          <a:latin typeface="Courier New" charset="0"/>
                        </a:rPr>
                        <a:t>                    .average()  // this returns an </a:t>
                      </a:r>
                      <a:r>
                        <a:rPr lang="en-US" dirty="0" err="1">
                          <a:latin typeface="Courier New" charset="0"/>
                        </a:rPr>
                        <a:t>OptionalDouble</a:t>
                      </a:r>
                      <a:r>
                        <a:rPr lang="en-US" dirty="0">
                          <a:latin typeface="Courier New" charset="0"/>
                        </a:rPr>
                        <a:t>!</a:t>
                      </a:r>
                      <a:br>
                        <a:rPr lang="en-US" dirty="0">
                          <a:latin typeface="Courier New" charset="0"/>
                        </a:rPr>
                      </a:br>
                      <a:r>
                        <a:rPr lang="en-US" dirty="0">
                          <a:latin typeface="Courier New" charset="0"/>
                        </a:rPr>
                        <a:t>                    .</a:t>
                      </a:r>
                      <a:r>
                        <a:rPr lang="en-US" dirty="0" err="1">
                          <a:latin typeface="Courier New" charset="0"/>
                        </a:rPr>
                        <a:t>orElse</a:t>
                      </a:r>
                      <a:r>
                        <a:rPr lang="en-US" dirty="0">
                          <a:latin typeface="Courier New" charset="0"/>
                        </a:rPr>
                        <a:t>(0);</a:t>
                      </a:r>
                      <a:br>
                        <a:rPr lang="en-US" dirty="0">
                          <a:latin typeface="Courier New" charset="0"/>
                        </a:rPr>
                      </a:br>
                      <a:r>
                        <a:rPr lang="en-US" dirty="0">
                          <a:latin typeface="Courier New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0607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787713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Light" charset="0"/>
              </a:rPr>
              <a:t>Exercise: </a:t>
            </a:r>
            <a:r>
              <a:rPr lang="en-US" dirty="0" err="1">
                <a:latin typeface="Calibri Light" charset="0"/>
              </a:rPr>
              <a:t>mapToInt</a:t>
            </a:r>
            <a:r>
              <a:rPr lang="en-US" dirty="0">
                <a:latin typeface="Calibri Light" charset="0"/>
              </a:rPr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Calibri" charset="0"/>
              </a:rPr>
              <a:t>Goal: Write a method that returns the total salary of all employees at an office</a:t>
            </a:r>
          </a:p>
        </p:txBody>
      </p:sp>
      <p:graphicFrame>
        <p:nvGraphicFramePr>
          <p:cNvPr id="4" name="Table 3"/>
          <p:cNvGraphicFramePr/>
          <p:nvPr>
            <p:extLst>
              <p:ext uri="{D42A27DB-BD31-4B8C-83A1-F6EECF244321}">
                <p14:modId xmlns:p14="http://schemas.microsoft.com/office/powerpoint/2010/main" val="2091543413"/>
              </p:ext>
            </p:extLst>
          </p:nvPr>
        </p:nvGraphicFramePr>
        <p:xfrm>
          <a:off x="893714" y="2761878"/>
          <a:ext cx="10450381" cy="183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50381">
                  <a:extLst>
                    <a:ext uri="{9D8B030D-6E8A-4147-A177-3AD203B41FA5}">
                      <a16:colId xmlns:a16="http://schemas.microsoft.com/office/drawing/2014/main" val="31498158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With Java 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440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</a:rPr>
                        <a:t>public </a:t>
                      </a:r>
                      <a:r>
                        <a:rPr lang="en-US" dirty="0" err="1">
                          <a:latin typeface="Courier New" charset="0"/>
                        </a:rPr>
                        <a:t>int</a:t>
                      </a:r>
                      <a:r>
                        <a:rPr lang="en-US" dirty="0">
                          <a:latin typeface="Courier New" charset="0"/>
                        </a:rPr>
                        <a:t> </a:t>
                      </a:r>
                      <a:r>
                        <a:rPr lang="en-US" dirty="0" err="1">
                          <a:latin typeface="Courier New" charset="0"/>
                        </a:rPr>
                        <a:t>findTotalSalaryOfOffice</a:t>
                      </a:r>
                      <a:r>
                        <a:rPr lang="en-US" dirty="0">
                          <a:latin typeface="Courier New" charset="0"/>
                        </a:rPr>
                        <a:t>(String office) {</a:t>
                      </a:r>
                      <a:br>
                        <a:rPr lang="en-US" dirty="0">
                          <a:latin typeface="Courier New" charset="0"/>
                        </a:rPr>
                      </a:br>
                      <a:endParaRPr lang="en-US" dirty="0">
                        <a:latin typeface="Courier New" charset="0"/>
                      </a:endParaRPr>
                    </a:p>
                    <a:p>
                      <a:endParaRPr lang="en-US" dirty="0">
                        <a:latin typeface="Courier New" charset="0"/>
                      </a:endParaRPr>
                    </a:p>
                    <a:p>
                      <a:br>
                        <a:rPr lang="en-US" dirty="0">
                          <a:latin typeface="Courier New" charset="0"/>
                        </a:rPr>
                      </a:br>
                      <a:r>
                        <a:rPr lang="en-US" dirty="0">
                          <a:latin typeface="Courier New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0607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861099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Light" charset="0"/>
              </a:rPr>
              <a:t>Solution: </a:t>
            </a:r>
            <a:r>
              <a:rPr lang="en-US" dirty="0" err="1">
                <a:latin typeface="Calibri Light" charset="0"/>
              </a:rPr>
              <a:t>mapToInt</a:t>
            </a:r>
            <a:r>
              <a:rPr lang="en-US" dirty="0">
                <a:latin typeface="Calibri Light" charset="0"/>
              </a:rPr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Calibri" charset="0"/>
              </a:rPr>
              <a:t>Goal: Write a method that returns the total salary of all employees at an office</a:t>
            </a:r>
          </a:p>
        </p:txBody>
      </p:sp>
      <p:graphicFrame>
        <p:nvGraphicFramePr>
          <p:cNvPr id="4" name="Table 3"/>
          <p:cNvGraphicFramePr/>
          <p:nvPr>
            <p:extLst>
              <p:ext uri="{D42A27DB-BD31-4B8C-83A1-F6EECF244321}">
                <p14:modId xmlns:p14="http://schemas.microsoft.com/office/powerpoint/2010/main" val="3317674351"/>
              </p:ext>
            </p:extLst>
          </p:nvPr>
        </p:nvGraphicFramePr>
        <p:xfrm>
          <a:off x="893714" y="2761878"/>
          <a:ext cx="10450381" cy="210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50381">
                  <a:extLst>
                    <a:ext uri="{9D8B030D-6E8A-4147-A177-3AD203B41FA5}">
                      <a16:colId xmlns:a16="http://schemas.microsoft.com/office/drawing/2014/main" val="31498158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With Java 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440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</a:rPr>
                        <a:t>public </a:t>
                      </a:r>
                      <a:r>
                        <a:rPr lang="en-US" dirty="0" err="1">
                          <a:latin typeface="Courier New" charset="0"/>
                        </a:rPr>
                        <a:t>int</a:t>
                      </a:r>
                      <a:r>
                        <a:rPr lang="en-US" dirty="0">
                          <a:latin typeface="Courier New" charset="0"/>
                        </a:rPr>
                        <a:t> </a:t>
                      </a:r>
                      <a:r>
                        <a:rPr lang="en-US" dirty="0" err="1">
                          <a:latin typeface="Courier New" charset="0"/>
                        </a:rPr>
                        <a:t>findTotalSalaryOfOffice</a:t>
                      </a:r>
                      <a:r>
                        <a:rPr lang="en-US" dirty="0">
                          <a:latin typeface="Courier New" charset="0"/>
                        </a:rPr>
                        <a:t>(String office) {</a:t>
                      </a:r>
                      <a:br>
                        <a:rPr lang="en-US" dirty="0">
                          <a:latin typeface="Courier New" charset="0"/>
                        </a:rPr>
                      </a:br>
                      <a:r>
                        <a:rPr lang="en-US" dirty="0">
                          <a:latin typeface="Courier New" charset="0"/>
                        </a:rPr>
                        <a:t>	return </a:t>
                      </a:r>
                      <a:r>
                        <a:rPr lang="en-US" dirty="0" err="1">
                          <a:latin typeface="Courier New" charset="0"/>
                        </a:rPr>
                        <a:t>employees.stream</a:t>
                      </a:r>
                      <a:r>
                        <a:rPr lang="en-US" dirty="0">
                          <a:latin typeface="Courier New" charset="0"/>
                        </a:rPr>
                        <a:t>()</a:t>
                      </a:r>
                    </a:p>
                    <a:p>
                      <a:r>
                        <a:rPr lang="en-US" dirty="0">
                          <a:latin typeface="Courier New" charset="0"/>
                        </a:rPr>
                        <a:t>		.filter(employee -&gt; </a:t>
                      </a:r>
                      <a:r>
                        <a:rPr lang="en-US" dirty="0" err="1">
                          <a:latin typeface="Courier New" charset="0"/>
                        </a:rPr>
                        <a:t>employee.getOffice</a:t>
                      </a:r>
                      <a:r>
                        <a:rPr lang="en-US" dirty="0">
                          <a:latin typeface="Courier New" charset="0"/>
                        </a:rPr>
                        <a:t>().equals(office))</a:t>
                      </a:r>
                    </a:p>
                    <a:p>
                      <a:r>
                        <a:rPr lang="en-US" dirty="0">
                          <a:latin typeface="Courier New" charset="0"/>
                        </a:rPr>
                        <a:t>		.</a:t>
                      </a:r>
                      <a:r>
                        <a:rPr lang="en-US" dirty="0" err="1">
                          <a:latin typeface="Courier New" charset="0"/>
                        </a:rPr>
                        <a:t>mapToInt</a:t>
                      </a:r>
                      <a:r>
                        <a:rPr lang="en-US" dirty="0">
                          <a:latin typeface="Courier New" charset="0"/>
                        </a:rPr>
                        <a:t>(Employee::</a:t>
                      </a:r>
                      <a:r>
                        <a:rPr lang="en-US" dirty="0" err="1">
                          <a:latin typeface="Courier New" charset="0"/>
                        </a:rPr>
                        <a:t>getSalary</a:t>
                      </a:r>
                      <a:r>
                        <a:rPr lang="en-US" dirty="0">
                          <a:latin typeface="Courier New" charset="0"/>
                        </a:rPr>
                        <a:t>)</a:t>
                      </a:r>
                    </a:p>
                    <a:p>
                      <a:r>
                        <a:rPr lang="en-US" dirty="0">
                          <a:latin typeface="Courier New" charset="0"/>
                        </a:rPr>
                        <a:t>		.sum();</a:t>
                      </a:r>
                      <a:br>
                        <a:rPr lang="en-US" dirty="0">
                          <a:latin typeface="Courier New" charset="0"/>
                        </a:rPr>
                      </a:br>
                      <a:r>
                        <a:rPr lang="en-US" dirty="0">
                          <a:latin typeface="Courier New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0607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294119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Important Notes and Fun Facts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To preserve correct behavior, two rules must be followed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/>
              <a:t>Streams must be non-interfering (they do not modify the stream source)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/>
              <a:t>Must be stateless (results should not depend on any state that might change during execution)</a:t>
            </a:r>
          </a:p>
          <a:p>
            <a:r>
              <a:rPr lang="en-US"/>
              <a:t>Streams cannot be reused after a terminal operation is invoked</a:t>
            </a:r>
          </a:p>
          <a:p>
            <a:pPr lvl="1"/>
            <a:r>
              <a:rPr lang="en-US"/>
              <a:t>Remember, no work is done until a terminal operation is used</a:t>
            </a:r>
          </a:p>
          <a:p>
            <a:r>
              <a:rPr lang="en-US"/>
              <a:t>In some cases, streams can be infinite</a:t>
            </a:r>
          </a:p>
          <a:p>
            <a:pPr lvl="1"/>
            <a:r>
              <a:rPr lang="en-US"/>
              <a:t>Many methods will never return for infinite streams</a:t>
            </a:r>
          </a:p>
        </p:txBody>
      </p:sp>
    </p:spTree>
    <p:extLst>
      <p:ext uri="{BB962C8B-B14F-4D97-AF65-F5344CB8AC3E}">
        <p14:creationId xmlns:p14="http://schemas.microsoft.com/office/powerpoint/2010/main" val="378043858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of Stream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Intermediate Operations</a:t>
            </a:r>
          </a:p>
          <a:p>
            <a:pPr lvl="1"/>
            <a:r>
              <a:rPr lang="en-US" dirty="0">
                <a:latin typeface="Courier New"/>
              </a:rPr>
              <a:t>map()</a:t>
            </a:r>
          </a:p>
          <a:p>
            <a:pPr lvl="1"/>
            <a:r>
              <a:rPr lang="en-US" dirty="0">
                <a:latin typeface="Courier New"/>
              </a:rPr>
              <a:t>filter()</a:t>
            </a:r>
          </a:p>
          <a:p>
            <a:pPr lvl="1"/>
            <a:r>
              <a:rPr lang="en-US" dirty="0">
                <a:latin typeface="Courier New"/>
              </a:rPr>
              <a:t>distinct()</a:t>
            </a:r>
          </a:p>
          <a:p>
            <a:pPr lvl="1"/>
            <a:r>
              <a:rPr lang="en-US" dirty="0">
                <a:latin typeface="Courier New"/>
              </a:rPr>
              <a:t>sorted()</a:t>
            </a:r>
          </a:p>
          <a:p>
            <a:pPr lvl="1"/>
            <a:r>
              <a:rPr lang="en-US" dirty="0">
                <a:latin typeface="Courier New"/>
              </a:rPr>
              <a:t>limit()</a:t>
            </a:r>
          </a:p>
          <a:p>
            <a:pPr lvl="1"/>
            <a:r>
              <a:rPr lang="en-US" dirty="0" err="1">
                <a:latin typeface="Courier New"/>
              </a:rPr>
              <a:t>mapToInt</a:t>
            </a:r>
            <a:r>
              <a:rPr lang="en-US" dirty="0">
                <a:latin typeface="Courier New"/>
              </a:rPr>
              <a:t>()</a:t>
            </a:r>
          </a:p>
          <a:p>
            <a:pPr lvl="1"/>
            <a:r>
              <a:rPr lang="en-US" dirty="0" err="1">
                <a:latin typeface="Courier New"/>
              </a:rPr>
              <a:t>mapToDouble</a:t>
            </a:r>
            <a:r>
              <a:rPr lang="en-US" dirty="0">
                <a:latin typeface="Courier New"/>
              </a:rPr>
              <a:t>()</a:t>
            </a:r>
          </a:p>
          <a:p>
            <a:pPr lvl="1"/>
            <a:r>
              <a:rPr lang="en-US" dirty="0" err="1">
                <a:latin typeface="Courier New"/>
              </a:rPr>
              <a:t>mapToLong</a:t>
            </a:r>
            <a:r>
              <a:rPr lang="en-US" dirty="0">
                <a:latin typeface="Courier New"/>
              </a:rPr>
              <a:t>()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8128" y="1825625"/>
            <a:ext cx="6355672" cy="435133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Terminal Operations</a:t>
            </a:r>
          </a:p>
          <a:p>
            <a:pPr lvl="1"/>
            <a:r>
              <a:rPr lang="en-US" dirty="0" err="1">
                <a:latin typeface="Courier New"/>
              </a:rPr>
              <a:t>anyMatch</a:t>
            </a:r>
            <a:r>
              <a:rPr lang="en-US" dirty="0">
                <a:latin typeface="Courier New"/>
              </a:rPr>
              <a:t>()</a:t>
            </a:r>
            <a:r>
              <a:rPr lang="en-US" dirty="0"/>
              <a:t>returns </a:t>
            </a:r>
            <a:r>
              <a:rPr lang="en-US" dirty="0" err="1">
                <a:latin typeface="Courier New"/>
              </a:rPr>
              <a:t>boolean</a:t>
            </a:r>
            <a:endParaRPr lang="en-US" dirty="0">
              <a:latin typeface="Courier New"/>
            </a:endParaRPr>
          </a:p>
          <a:p>
            <a:pPr lvl="1"/>
            <a:r>
              <a:rPr lang="en-US" dirty="0" err="1">
                <a:latin typeface="Courier New"/>
              </a:rPr>
              <a:t>allMatch</a:t>
            </a:r>
            <a:r>
              <a:rPr lang="en-US" dirty="0">
                <a:latin typeface="Courier New"/>
              </a:rPr>
              <a:t>()</a:t>
            </a:r>
            <a:r>
              <a:rPr lang="en-US" dirty="0"/>
              <a:t> returns </a:t>
            </a:r>
            <a:r>
              <a:rPr lang="en-US" dirty="0" err="1">
                <a:latin typeface="Courier New"/>
              </a:rPr>
              <a:t>boolean</a:t>
            </a:r>
            <a:endParaRPr lang="en-US" dirty="0">
              <a:latin typeface="Courier New"/>
            </a:endParaRPr>
          </a:p>
          <a:p>
            <a:pPr lvl="1"/>
            <a:r>
              <a:rPr lang="en-US" dirty="0" err="1">
                <a:latin typeface="Courier New"/>
              </a:rPr>
              <a:t>noneMatch</a:t>
            </a:r>
            <a:r>
              <a:rPr lang="en-US" dirty="0">
                <a:latin typeface="Courier New"/>
              </a:rPr>
              <a:t>()</a:t>
            </a:r>
            <a:r>
              <a:rPr lang="en-US" dirty="0"/>
              <a:t> returns </a:t>
            </a:r>
            <a:r>
              <a:rPr lang="en-US" dirty="0" err="1">
                <a:latin typeface="Courier New"/>
              </a:rPr>
              <a:t>boolean</a:t>
            </a:r>
            <a:endParaRPr lang="en-US" dirty="0">
              <a:latin typeface="Courier New"/>
            </a:endParaRPr>
          </a:p>
          <a:p>
            <a:pPr lvl="1"/>
            <a:r>
              <a:rPr lang="en-US" dirty="0">
                <a:latin typeface="Courier New"/>
              </a:rPr>
              <a:t>max()</a:t>
            </a:r>
            <a:r>
              <a:rPr lang="en-US" dirty="0"/>
              <a:t> returns </a:t>
            </a:r>
            <a:r>
              <a:rPr lang="en-US" dirty="0">
                <a:latin typeface="Courier New"/>
              </a:rPr>
              <a:t>Optional</a:t>
            </a:r>
            <a:endParaRPr lang="en-US" dirty="0">
              <a:latin typeface="Courier New"/>
            </a:endParaRPr>
          </a:p>
          <a:p>
            <a:pPr lvl="1"/>
            <a:r>
              <a:rPr lang="en-US" dirty="0">
                <a:latin typeface="Courier New"/>
              </a:rPr>
              <a:t>min()</a:t>
            </a:r>
            <a:r>
              <a:rPr lang="en-US" dirty="0"/>
              <a:t> returns </a:t>
            </a:r>
            <a:r>
              <a:rPr lang="en-US" dirty="0">
                <a:latin typeface="Courier New"/>
              </a:rPr>
              <a:t>Optional</a:t>
            </a:r>
            <a:endParaRPr lang="en-US" dirty="0">
              <a:latin typeface="Courier New"/>
            </a:endParaRPr>
          </a:p>
          <a:p>
            <a:pPr lvl="1"/>
            <a:r>
              <a:rPr lang="en-US" dirty="0">
                <a:latin typeface="Courier New"/>
              </a:rPr>
              <a:t>collect()</a:t>
            </a:r>
          </a:p>
          <a:p>
            <a:pPr lvl="2"/>
            <a:r>
              <a:rPr lang="en-US" dirty="0" err="1">
                <a:latin typeface="Courier New"/>
              </a:rPr>
              <a:t>Collectors.toList</a:t>
            </a:r>
            <a:r>
              <a:rPr lang="en-US" dirty="0">
                <a:latin typeface="Courier New"/>
              </a:rPr>
              <a:t>()</a:t>
            </a:r>
            <a:r>
              <a:rPr lang="en-US" dirty="0"/>
              <a:t> returns </a:t>
            </a:r>
            <a:r>
              <a:rPr lang="en-US" dirty="0">
                <a:latin typeface="Courier New"/>
              </a:rPr>
              <a:t>List</a:t>
            </a:r>
          </a:p>
          <a:p>
            <a:pPr lvl="2"/>
            <a:r>
              <a:rPr lang="en-US" dirty="0" err="1">
                <a:latin typeface="Courier New"/>
              </a:rPr>
              <a:t>Collectors.toSet</a:t>
            </a:r>
            <a:r>
              <a:rPr lang="en-US" dirty="0">
                <a:latin typeface="Courier New"/>
              </a:rPr>
              <a:t>()</a:t>
            </a:r>
            <a:r>
              <a:rPr lang="en-US" dirty="0"/>
              <a:t> returns </a:t>
            </a:r>
            <a:r>
              <a:rPr lang="en-US" dirty="0">
                <a:latin typeface="Courier New"/>
              </a:rPr>
              <a:t>Set</a:t>
            </a:r>
          </a:p>
          <a:p>
            <a:pPr lvl="2"/>
            <a:r>
              <a:rPr lang="en-US" dirty="0" err="1">
                <a:latin typeface="Courier New"/>
              </a:rPr>
              <a:t>Collectors.joining</a:t>
            </a:r>
            <a:r>
              <a:rPr lang="en-US" dirty="0">
                <a:latin typeface="Courier New"/>
              </a:rPr>
              <a:t>()</a:t>
            </a:r>
            <a:r>
              <a:rPr lang="en-US" dirty="0"/>
              <a:t> returns </a:t>
            </a:r>
            <a:r>
              <a:rPr lang="en-US" dirty="0">
                <a:latin typeface="Courier New"/>
              </a:rPr>
              <a:t>String</a:t>
            </a:r>
            <a:endParaRPr lang="en-US" dirty="0">
              <a:latin typeface="Courier New"/>
            </a:endParaRPr>
          </a:p>
          <a:p>
            <a:pPr lvl="1"/>
            <a:r>
              <a:rPr lang="en-US" dirty="0">
                <a:latin typeface="Courier New"/>
              </a:rPr>
              <a:t>count()</a:t>
            </a:r>
            <a:r>
              <a:rPr lang="en-US" dirty="0"/>
              <a:t> returns </a:t>
            </a:r>
            <a:r>
              <a:rPr lang="en-US" dirty="0">
                <a:latin typeface="Courier New"/>
              </a:rPr>
              <a:t>Long</a:t>
            </a:r>
            <a:endParaRPr lang="en-US" dirty="0">
              <a:latin typeface="Courier New"/>
            </a:endParaRPr>
          </a:p>
          <a:p>
            <a:pPr lvl="1"/>
            <a:r>
              <a:rPr lang="en-US" dirty="0" err="1">
                <a:latin typeface="Courier New"/>
              </a:rPr>
              <a:t>findAny</a:t>
            </a:r>
            <a:r>
              <a:rPr lang="en-US" dirty="0">
                <a:latin typeface="Courier New"/>
              </a:rPr>
              <a:t>()</a:t>
            </a:r>
            <a:r>
              <a:rPr lang="en-US" dirty="0"/>
              <a:t> returns </a:t>
            </a:r>
            <a:r>
              <a:rPr lang="en-US" dirty="0">
                <a:latin typeface="Courier New"/>
              </a:rPr>
              <a:t>Optional</a:t>
            </a:r>
            <a:endParaRPr lang="en-US" dirty="0">
              <a:latin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00345423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Important Methods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Courier New"/>
              </a:rPr>
              <a:t>reduce()</a:t>
            </a:r>
          </a:p>
          <a:p>
            <a:pPr lvl="1"/>
            <a:r>
              <a:rPr lang="en-US"/>
              <a:t>Extremely flexible, can be used to implement several terminal operations</a:t>
            </a:r>
          </a:p>
          <a:p>
            <a:pPr lvl="1"/>
            <a:r>
              <a:rPr lang="en-US"/>
              <a:t>Rarely needed in practice</a:t>
            </a:r>
          </a:p>
          <a:p>
            <a:r>
              <a:rPr lang="en-US">
                <a:latin typeface="Courier New"/>
              </a:rPr>
              <a:t>collect() </a:t>
            </a:r>
            <a:r>
              <a:rPr lang="en-US">
                <a:latin typeface="Calibri"/>
              </a:rPr>
              <a:t>(the other method signature)</a:t>
            </a:r>
          </a:p>
          <a:p>
            <a:pPr lvl="1"/>
            <a:r>
              <a:rPr lang="en-US">
                <a:latin typeface="Calibri"/>
              </a:rPr>
              <a:t>Useful for loading data into arbitrary data structures</a:t>
            </a:r>
            <a:endParaRPr lang="en-US">
              <a:latin typeface="Calibri" charset="0"/>
            </a:endParaRPr>
          </a:p>
          <a:p>
            <a:pPr lvl="1"/>
            <a:r>
              <a:rPr lang="en-US">
                <a:latin typeface="Calibri" charset="0"/>
              </a:rPr>
              <a:t>Most use cases are already covered by the </a:t>
            </a:r>
            <a:r>
              <a:rPr lang="en-US">
                <a:latin typeface="Courier New"/>
              </a:rPr>
              <a:t>Collectors</a:t>
            </a:r>
            <a:r>
              <a:rPr lang="en-US">
                <a:latin typeface="Calibri" charset="0"/>
              </a:rPr>
              <a:t> class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658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Lambda Expressions in Java 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Several existing interfaces have been modified to allow using Lambda Expressions</a:t>
            </a:r>
          </a:p>
          <a:p>
            <a:pPr lvl="1"/>
            <a:r>
              <a:rPr lang="en-US"/>
              <a:t>Now marked with </a:t>
            </a:r>
            <a:r>
              <a:rPr lang="en-US">
                <a:latin typeface="Courier New"/>
              </a:rPr>
              <a:t>@FunctionalInterface</a:t>
            </a:r>
            <a:r>
              <a:rPr lang="en-US"/>
              <a:t> annotation</a:t>
            </a:r>
          </a:p>
          <a:p>
            <a:pPr lvl="1"/>
            <a:r>
              <a:rPr lang="en-US">
                <a:latin typeface="Calibri" charset="0"/>
              </a:rPr>
              <a:t>Functional interfaces have exactly one abstract method</a:t>
            </a:r>
          </a:p>
          <a:p>
            <a:pPr lvl="1"/>
            <a:r>
              <a:rPr lang="en-US">
                <a:latin typeface="Calibri" charset="0"/>
              </a:rPr>
              <a:t>Examples include </a:t>
            </a:r>
            <a:r>
              <a:rPr lang="en-US">
                <a:latin typeface="Courier New" charset="0"/>
              </a:rPr>
              <a:t>Comparator</a:t>
            </a:r>
            <a:r>
              <a:rPr lang="en-US">
                <a:latin typeface="Calibri" charset="0"/>
              </a:rPr>
              <a:t>, </a:t>
            </a:r>
            <a:r>
              <a:rPr lang="en-US">
                <a:latin typeface="Courier New" charset="0"/>
              </a:rPr>
              <a:t>Runnable</a:t>
            </a:r>
            <a:r>
              <a:rPr lang="en-US">
                <a:latin typeface="Calibri" charset="0"/>
              </a:rPr>
              <a:t>, </a:t>
            </a:r>
            <a:r>
              <a:rPr lang="en-US">
                <a:latin typeface="Courier New" charset="0"/>
              </a:rPr>
              <a:t>ActionListener</a:t>
            </a:r>
          </a:p>
          <a:p>
            <a:r>
              <a:rPr lang="en-US">
                <a:latin typeface="Calibri" charset="0"/>
              </a:rPr>
              <a:t>New interfaces created specifically for lambda expressions and streams</a:t>
            </a:r>
          </a:p>
        </p:txBody>
      </p:sp>
    </p:spTree>
    <p:extLst>
      <p:ext uri="{BB962C8B-B14F-4D97-AF65-F5344CB8AC3E}">
        <p14:creationId xmlns:p14="http://schemas.microsoft.com/office/powerpoint/2010/main" val="230798835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Important Methods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latin typeface="Courier New"/>
              </a:rPr>
              <a:t>toArray</a:t>
            </a:r>
            <a:r>
              <a:rPr lang="en-US" dirty="0">
                <a:latin typeface="Courier New"/>
              </a:rPr>
              <a:t>()</a:t>
            </a:r>
          </a:p>
          <a:p>
            <a:pPr lvl="1"/>
            <a:r>
              <a:rPr lang="en-US" dirty="0"/>
              <a:t>Replacement 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.collect(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Collectors.toList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lvl="1"/>
            <a:r>
              <a:rPr lang="en-US" dirty="0"/>
              <a:t>Excellent if legacy code expects an array and not a list, use it if you need to</a:t>
            </a:r>
          </a:p>
          <a:p>
            <a:r>
              <a:rPr lang="en-US" dirty="0" err="1">
                <a:latin typeface="Courier New" charset="0"/>
              </a:rPr>
              <a:t>forEach</a:t>
            </a:r>
            <a:r>
              <a:rPr lang="en-US" dirty="0">
                <a:latin typeface="Courier New" charset="0"/>
              </a:rPr>
              <a:t>() </a:t>
            </a:r>
          </a:p>
          <a:p>
            <a:pPr lvl="1"/>
            <a:r>
              <a:rPr lang="en-US" dirty="0">
                <a:latin typeface="Calibri" charset="0"/>
              </a:rPr>
              <a:t>Also extremely flexible, lets the programmer execute arbitrary code for each element in a stream </a:t>
            </a:r>
          </a:p>
          <a:p>
            <a:pPr lvl="1"/>
            <a:r>
              <a:rPr lang="en-US" dirty="0">
                <a:latin typeface="Calibri" charset="0"/>
              </a:rPr>
              <a:t>Very easy to violate stream contract and potentially get unexpected behavior </a:t>
            </a:r>
          </a:p>
          <a:p>
            <a:pPr lvl="1"/>
            <a:r>
              <a:rPr lang="en-US" dirty="0">
                <a:latin typeface="Calibri" charset="0"/>
              </a:rPr>
              <a:t>Can just write a for loop instead</a:t>
            </a:r>
          </a:p>
        </p:txBody>
      </p:sp>
    </p:spTree>
    <p:extLst>
      <p:ext uri="{BB962C8B-B14F-4D97-AF65-F5344CB8AC3E}">
        <p14:creationId xmlns:p14="http://schemas.microsoft.com/office/powerpoint/2010/main" val="188956851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Parallel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Many streams implement the </a:t>
            </a:r>
            <a:r>
              <a:rPr lang="en-US">
                <a:latin typeface="Courier New"/>
              </a:rPr>
              <a:t>.parallel()</a:t>
            </a:r>
            <a:r>
              <a:rPr lang="en-US"/>
              <a:t> method</a:t>
            </a:r>
          </a:p>
          <a:p>
            <a:r>
              <a:rPr lang="en-US"/>
              <a:t>Automatically enables parallel processing of the stream</a:t>
            </a:r>
          </a:p>
          <a:p>
            <a:pPr lvl="1"/>
            <a:r>
              <a:rPr lang="en-US"/>
              <a:t>Work is divided between multiple threads</a:t>
            </a:r>
          </a:p>
          <a:p>
            <a:pPr lvl="1"/>
            <a:r>
              <a:rPr lang="en-US"/>
              <a:t>After threads complete, end result is then merged together</a:t>
            </a:r>
          </a:p>
          <a:p>
            <a:r>
              <a:rPr lang="en-US"/>
              <a:t>Can actually be less efficient for small streams with simple operations</a:t>
            </a:r>
          </a:p>
          <a:p>
            <a:pPr lvl="1"/>
            <a:r>
              <a:rPr lang="en-US"/>
              <a:t>Millions of elements is still "small".</a:t>
            </a:r>
          </a:p>
          <a:p>
            <a:r>
              <a:rPr lang="en-US"/>
              <a:t>Can potentially be much faster for very large streams or when the operations involved are time consuming</a:t>
            </a:r>
          </a:p>
        </p:txBody>
      </p:sp>
    </p:spTree>
    <p:extLst>
      <p:ext uri="{BB962C8B-B14F-4D97-AF65-F5344CB8AC3E}">
        <p14:creationId xmlns:p14="http://schemas.microsoft.com/office/powerpoint/2010/main" val="389301846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Parallel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As with all parallel processing, side-effects must be carefully accounted for</a:t>
            </a:r>
          </a:p>
          <a:p>
            <a:pPr lvl="1"/>
            <a:r>
              <a:rPr lang="en-US"/>
              <a:t>Two threads modifying the same variable at the same time will cause errors</a:t>
            </a:r>
          </a:p>
          <a:p>
            <a:r>
              <a:rPr lang="en-US"/>
              <a:t>Side-effects are highly discouraged even for sequential streams</a:t>
            </a:r>
          </a:p>
        </p:txBody>
      </p:sp>
    </p:spTree>
    <p:extLst>
      <p:ext uri="{BB962C8B-B14F-4D97-AF65-F5344CB8AC3E}">
        <p14:creationId xmlns:p14="http://schemas.microsoft.com/office/powerpoint/2010/main" val="77970612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Parallel Processing Gone Wrong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What is the output of the following code?</a:t>
            </a:r>
          </a:p>
          <a:p>
            <a:pPr marL="0" indent="0">
              <a:buNone/>
            </a:pPr>
            <a:r>
              <a:rPr lang="en-US">
                <a:latin typeface="Calibri" charset="0"/>
              </a:rPr>
              <a:t>100000, 47270, 46942, 65382, or 40942?</a:t>
            </a:r>
          </a:p>
          <a:p>
            <a:endParaRPr lang="en-US"/>
          </a:p>
          <a:p>
            <a:endParaRPr lang="en-US"/>
          </a:p>
        </p:txBody>
      </p:sp>
      <p:graphicFrame>
        <p:nvGraphicFramePr>
          <p:cNvPr id="4" name="Table 3"/>
          <p:cNvGraphicFramePr/>
          <p:nvPr>
            <p:extLst>
              <p:ext uri="{D42A27DB-BD31-4B8C-83A1-F6EECF244321}">
                <p14:modId xmlns:p14="http://schemas.microsoft.com/office/powerpoint/2010/main" val="757315624"/>
              </p:ext>
            </p:extLst>
          </p:nvPr>
        </p:nvGraphicFramePr>
        <p:xfrm>
          <a:off x="855630" y="2927345"/>
          <a:ext cx="10450381" cy="183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50381">
                  <a:extLst>
                    <a:ext uri="{9D8B030D-6E8A-4147-A177-3AD203B41FA5}">
                      <a16:colId xmlns:a16="http://schemas.microsoft.com/office/drawing/2014/main" val="31498158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Bad Parallel Processing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440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</a:rPr>
                        <a:t>static </a:t>
                      </a:r>
                      <a:r>
                        <a:rPr lang="en-US" dirty="0" err="1">
                          <a:latin typeface="Courier New" charset="0"/>
                        </a:rPr>
                        <a:t>int</a:t>
                      </a:r>
                      <a:r>
                        <a:rPr lang="en-US" dirty="0">
                          <a:latin typeface="Courier New" charset="0"/>
                        </a:rPr>
                        <a:t> n = 0;</a:t>
                      </a:r>
                      <a:br>
                        <a:rPr lang="en-US" dirty="0">
                          <a:latin typeface="Courier New" charset="0"/>
                        </a:rPr>
                      </a:br>
                      <a:r>
                        <a:rPr lang="en-US" dirty="0">
                          <a:latin typeface="Courier New" charset="0"/>
                        </a:rPr>
                        <a:t>public static void main(String[] </a:t>
                      </a:r>
                      <a:r>
                        <a:rPr lang="en-US" dirty="0" err="1">
                          <a:latin typeface="Courier New" charset="0"/>
                        </a:rPr>
                        <a:t>args</a:t>
                      </a:r>
                      <a:r>
                        <a:rPr lang="en-US" dirty="0">
                          <a:latin typeface="Courier New" charset="0"/>
                        </a:rPr>
                        <a:t>) {</a:t>
                      </a:r>
                      <a:br>
                        <a:rPr lang="en-US" dirty="0">
                          <a:latin typeface="Courier New" charset="0"/>
                        </a:rPr>
                      </a:br>
                      <a:r>
                        <a:rPr lang="en-US" dirty="0">
                          <a:latin typeface="Courier New" charset="0"/>
                        </a:rPr>
                        <a:t>    </a:t>
                      </a:r>
                      <a:r>
                        <a:rPr lang="en-US" dirty="0" err="1">
                          <a:latin typeface="Courier New" charset="0"/>
                        </a:rPr>
                        <a:t>IntStream.range</a:t>
                      </a:r>
                      <a:r>
                        <a:rPr lang="en-US" dirty="0">
                          <a:latin typeface="Courier New" charset="0"/>
                        </a:rPr>
                        <a:t>(0, 100000).parallel().</a:t>
                      </a:r>
                      <a:r>
                        <a:rPr lang="en-US" dirty="0" err="1">
                          <a:latin typeface="Courier New" charset="0"/>
                        </a:rPr>
                        <a:t>forEach</a:t>
                      </a:r>
                      <a:r>
                        <a:rPr lang="en-US" dirty="0">
                          <a:latin typeface="Courier New" charset="0"/>
                        </a:rPr>
                        <a:t>(</a:t>
                      </a:r>
                      <a:r>
                        <a:rPr lang="en-US" dirty="0" err="1">
                          <a:latin typeface="Courier New" charset="0"/>
                        </a:rPr>
                        <a:t>i</a:t>
                      </a:r>
                      <a:r>
                        <a:rPr lang="en-US" dirty="0">
                          <a:latin typeface="Courier New" charset="0"/>
                        </a:rPr>
                        <a:t> -&gt; n++);</a:t>
                      </a:r>
                      <a:br>
                        <a:rPr lang="en-US" dirty="0">
                          <a:latin typeface="Courier New" charset="0"/>
                        </a:rPr>
                      </a:br>
                      <a:r>
                        <a:rPr lang="en-US" dirty="0">
                          <a:latin typeface="Courier New" charset="0"/>
                        </a:rPr>
                        <a:t>    </a:t>
                      </a:r>
                      <a:r>
                        <a:rPr lang="en-US" dirty="0" err="1">
                          <a:latin typeface="Courier New" charset="0"/>
                        </a:rPr>
                        <a:t>System.out.println</a:t>
                      </a:r>
                      <a:r>
                        <a:rPr lang="en-US" dirty="0">
                          <a:latin typeface="Courier New" charset="0"/>
                        </a:rPr>
                        <a:t>(n);</a:t>
                      </a:r>
                      <a:br>
                        <a:rPr lang="en-US" dirty="0">
                          <a:latin typeface="Courier New" charset="0"/>
                        </a:rPr>
                      </a:br>
                      <a:r>
                        <a:rPr lang="en-US" dirty="0">
                          <a:latin typeface="Courier New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0607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844870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Streams can perform useful operations on collections</a:t>
            </a:r>
          </a:p>
          <a:p>
            <a:r>
              <a:rPr lang="en-US"/>
              <a:t>Intermediate operations return new streams based on modifying the elements of the previous stream</a:t>
            </a:r>
          </a:p>
          <a:p>
            <a:r>
              <a:rPr lang="en-US"/>
              <a:t>Terminal operations return useful values</a:t>
            </a:r>
          </a:p>
          <a:p>
            <a:r>
              <a:rPr lang="en-US"/>
              <a:t>Stream operations can take lambda expressions to shorten code</a:t>
            </a:r>
          </a:p>
          <a:p>
            <a:r>
              <a:rPr lang="en-US"/>
              <a:t>Many streams support parallel execution</a:t>
            </a:r>
          </a:p>
          <a:p>
            <a:pPr lvl="1"/>
            <a:r>
              <a:rPr lang="en-US"/>
              <a:t>Must be extra careful to ensure correct behavior</a:t>
            </a:r>
          </a:p>
        </p:txBody>
      </p:sp>
    </p:spTree>
    <p:extLst>
      <p:ext uri="{BB962C8B-B14F-4D97-AF65-F5344CB8AC3E}">
        <p14:creationId xmlns:p14="http://schemas.microsoft.com/office/powerpoint/2010/main" val="157481874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040211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Sorting a List of Employees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Goal: Write a method that takes </a:t>
            </a:r>
            <a:r>
              <a:rPr lang="en-US" dirty="0">
                <a:latin typeface="Courier New" charset="0"/>
              </a:rPr>
              <a:t>List&lt;Employee&gt; employees</a:t>
            </a:r>
            <a:r>
              <a:rPr lang="en-US" dirty="0">
                <a:latin typeface="Calibri" charset="0"/>
              </a:rPr>
              <a:t> and sorts the list based on the </a:t>
            </a:r>
            <a:r>
              <a:rPr lang="en-US" dirty="0">
                <a:latin typeface="Courier New"/>
              </a:rPr>
              <a:t>name</a:t>
            </a:r>
            <a:r>
              <a:rPr lang="en-US" dirty="0">
                <a:latin typeface="Calibri" charset="0"/>
              </a:rPr>
              <a:t> attribute</a:t>
            </a:r>
          </a:p>
          <a:p>
            <a:r>
              <a:rPr lang="en-US" dirty="0">
                <a:latin typeface="Calibri" charset="0"/>
              </a:rPr>
              <a:t>No return value, just sort the input list</a:t>
            </a:r>
          </a:p>
        </p:txBody>
      </p:sp>
      <p:graphicFrame>
        <p:nvGraphicFramePr>
          <p:cNvPr id="4" name="Table 3"/>
          <p:cNvGraphicFramePr/>
          <p:nvPr>
            <p:extLst>
              <p:ext uri="{D42A27DB-BD31-4B8C-83A1-F6EECF244321}">
                <p14:modId xmlns:p14="http://schemas.microsoft.com/office/powerpoint/2010/main" val="3617152046"/>
              </p:ext>
            </p:extLst>
          </p:nvPr>
        </p:nvGraphicFramePr>
        <p:xfrm>
          <a:off x="1004061" y="3449354"/>
          <a:ext cx="10183878" cy="2656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83878">
                  <a:extLst>
                    <a:ext uri="{9D8B030D-6E8A-4147-A177-3AD203B41FA5}">
                      <a16:colId xmlns:a16="http://schemas.microsoft.com/office/drawing/2014/main" val="31498158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Without Java 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440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</a:rPr>
                        <a:t>public static void </a:t>
                      </a:r>
                      <a:r>
                        <a:rPr lang="en-US" dirty="0" err="1">
                          <a:latin typeface="Courier New" charset="0"/>
                        </a:rPr>
                        <a:t>sortEmployeesByName</a:t>
                      </a:r>
                      <a:r>
                        <a:rPr lang="en-US" dirty="0">
                          <a:latin typeface="Courier New" charset="0"/>
                        </a:rPr>
                        <a:t>(List&lt;Employee&gt; employees) {</a:t>
                      </a:r>
                      <a:br>
                        <a:rPr lang="en-US" dirty="0">
                          <a:latin typeface="Courier New" charset="0"/>
                        </a:rPr>
                      </a:br>
                      <a:r>
                        <a:rPr lang="en-US" dirty="0">
                          <a:latin typeface="Courier New" charset="0"/>
                        </a:rPr>
                        <a:t>    </a:t>
                      </a:r>
                      <a:r>
                        <a:rPr lang="en-US" dirty="0" err="1">
                          <a:latin typeface="Courier New" charset="0"/>
                        </a:rPr>
                        <a:t>employees.sort</a:t>
                      </a:r>
                      <a:r>
                        <a:rPr lang="en-US" dirty="0">
                          <a:latin typeface="Courier New" charset="0"/>
                        </a:rPr>
                        <a:t>(new Comparator&lt;Employee&gt;(){</a:t>
                      </a:r>
                      <a:br>
                        <a:rPr lang="en-US" dirty="0">
                          <a:latin typeface="Courier New" charset="0"/>
                        </a:rPr>
                      </a:br>
                      <a:r>
                        <a:rPr lang="en-US" dirty="0">
                          <a:latin typeface="Courier New" charset="0"/>
                        </a:rPr>
                        <a:t>        @Override</a:t>
                      </a:r>
                      <a:br>
                        <a:rPr lang="en-US" dirty="0">
                          <a:latin typeface="Courier New" charset="0"/>
                        </a:rPr>
                      </a:br>
                      <a:r>
                        <a:rPr lang="en-US" dirty="0">
                          <a:latin typeface="Courier New" charset="0"/>
                        </a:rPr>
                        <a:t>        public </a:t>
                      </a:r>
                      <a:r>
                        <a:rPr lang="en-US" dirty="0" err="1">
                          <a:latin typeface="Courier New" charset="0"/>
                        </a:rPr>
                        <a:t>int</a:t>
                      </a:r>
                      <a:r>
                        <a:rPr lang="en-US" dirty="0">
                          <a:latin typeface="Courier New" charset="0"/>
                        </a:rPr>
                        <a:t> compare(Employee e1, Employee e2) {</a:t>
                      </a:r>
                      <a:br>
                        <a:rPr lang="en-US" dirty="0">
                          <a:latin typeface="Courier New" charset="0"/>
                        </a:rPr>
                      </a:br>
                      <a:r>
                        <a:rPr lang="en-US" dirty="0">
                          <a:latin typeface="Courier New" charset="0"/>
                        </a:rPr>
                        <a:t>            return e1.getName().</a:t>
                      </a:r>
                      <a:r>
                        <a:rPr lang="en-US" dirty="0" err="1">
                          <a:latin typeface="Courier New" charset="0"/>
                        </a:rPr>
                        <a:t>compareTo</a:t>
                      </a:r>
                      <a:r>
                        <a:rPr lang="en-US" dirty="0">
                          <a:latin typeface="Courier New" charset="0"/>
                        </a:rPr>
                        <a:t>(e2.getName());</a:t>
                      </a:r>
                      <a:br>
                        <a:rPr lang="en-US" dirty="0">
                          <a:latin typeface="Courier New" charset="0"/>
                        </a:rPr>
                      </a:br>
                      <a:r>
                        <a:rPr lang="en-US" dirty="0">
                          <a:latin typeface="Courier New" charset="0"/>
                        </a:rPr>
                        <a:t>        }</a:t>
                      </a:r>
                      <a:br>
                        <a:rPr lang="en-US" dirty="0">
                          <a:latin typeface="Courier New" charset="0"/>
                        </a:rPr>
                      </a:br>
                      <a:r>
                        <a:rPr lang="en-US" dirty="0">
                          <a:latin typeface="Courier New" charset="0"/>
                        </a:rPr>
                        <a:t>    });</a:t>
                      </a:r>
                      <a:br>
                        <a:rPr lang="en-US" dirty="0">
                          <a:latin typeface="Courier New" charset="0"/>
                        </a:rPr>
                      </a:br>
                      <a:r>
                        <a:rPr lang="en-US" dirty="0">
                          <a:latin typeface="Courier New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0607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3493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Sorting a List of Employees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Goal: Write a method that takes </a:t>
            </a:r>
            <a:r>
              <a:rPr lang="en-US" dirty="0">
                <a:latin typeface="Courier New" charset="0"/>
              </a:rPr>
              <a:t>List&lt;Employee&gt; employees</a:t>
            </a:r>
            <a:r>
              <a:rPr lang="en-US" dirty="0">
                <a:latin typeface="Calibri" charset="0"/>
              </a:rPr>
              <a:t> and sorts the list based on the </a:t>
            </a:r>
            <a:r>
              <a:rPr lang="en-US" dirty="0">
                <a:latin typeface="Courier New" charset="0"/>
              </a:rPr>
              <a:t>name</a:t>
            </a:r>
            <a:r>
              <a:rPr lang="en-US" dirty="0">
                <a:latin typeface="Calibri" charset="0"/>
              </a:rPr>
              <a:t> attribute</a:t>
            </a:r>
          </a:p>
          <a:p>
            <a:r>
              <a:rPr lang="en-US" dirty="0">
                <a:latin typeface="Calibri" charset="0"/>
              </a:rPr>
              <a:t>No return value, just sort the input list</a:t>
            </a:r>
          </a:p>
          <a:p>
            <a:endParaRPr lang="en-US" dirty="0">
              <a:latin typeface="Calibri" charset="0"/>
            </a:endParaRPr>
          </a:p>
          <a:p>
            <a:endParaRPr lang="en-US" dirty="0">
              <a:latin typeface="Calibri" charset="0"/>
            </a:endParaRPr>
          </a:p>
          <a:p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We can actually do slightly better, we’ll revisit the Comparator class later</a:t>
            </a:r>
          </a:p>
          <a:p>
            <a:endParaRPr lang="en-US" dirty="0">
              <a:latin typeface="Calibri" charset="0"/>
            </a:endParaRPr>
          </a:p>
        </p:txBody>
      </p:sp>
      <p:graphicFrame>
        <p:nvGraphicFramePr>
          <p:cNvPr id="4" name="Table 3"/>
          <p:cNvGraphicFramePr/>
          <p:nvPr>
            <p:extLst>
              <p:ext uri="{D42A27DB-BD31-4B8C-83A1-F6EECF244321}">
                <p14:modId xmlns:p14="http://schemas.microsoft.com/office/powerpoint/2010/main" val="2978914677"/>
              </p:ext>
            </p:extLst>
          </p:nvPr>
        </p:nvGraphicFramePr>
        <p:xfrm>
          <a:off x="1004061" y="3361214"/>
          <a:ext cx="10183878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83878">
                  <a:extLst>
                    <a:ext uri="{9D8B030D-6E8A-4147-A177-3AD203B41FA5}">
                      <a16:colId xmlns:a16="http://schemas.microsoft.com/office/drawing/2014/main" val="314981582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With Java 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440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</a:rPr>
                        <a:t>public static void </a:t>
                      </a:r>
                      <a:r>
                        <a:rPr lang="en-US" dirty="0" err="1">
                          <a:latin typeface="Courier New" charset="0"/>
                        </a:rPr>
                        <a:t>sortEmployeesByName</a:t>
                      </a:r>
                      <a:r>
                        <a:rPr lang="en-US" dirty="0">
                          <a:latin typeface="Courier New" charset="0"/>
                        </a:rPr>
                        <a:t>(List&lt;Employee&gt; employees) {</a:t>
                      </a:r>
                      <a:br>
                        <a:rPr lang="en-US" dirty="0">
                          <a:latin typeface="Courier New" charset="0"/>
                        </a:rPr>
                      </a:br>
                      <a:r>
                        <a:rPr lang="en-US" dirty="0">
                          <a:latin typeface="Courier New" charset="0"/>
                        </a:rPr>
                        <a:t>    </a:t>
                      </a:r>
                      <a:r>
                        <a:rPr lang="en-US" dirty="0" err="1">
                          <a:latin typeface="Courier New" charset="0"/>
                        </a:rPr>
                        <a:t>employees.sort</a:t>
                      </a:r>
                      <a:r>
                        <a:rPr lang="en-US" dirty="0">
                          <a:latin typeface="Courier New" charset="0"/>
                        </a:rPr>
                        <a:t>((e1, e2) -&gt; e1.getName().</a:t>
                      </a:r>
                      <a:r>
                        <a:rPr lang="en-US" dirty="0" err="1">
                          <a:latin typeface="Courier New" charset="0"/>
                        </a:rPr>
                        <a:t>compareTo</a:t>
                      </a:r>
                      <a:r>
                        <a:rPr lang="en-US" dirty="0">
                          <a:latin typeface="Courier New" charset="0"/>
                        </a:rPr>
                        <a:t>(e2.getName()));</a:t>
                      </a:r>
                      <a:br>
                        <a:rPr lang="en-US" dirty="0">
                          <a:latin typeface="Courier New" charset="0"/>
                        </a:rPr>
                      </a:br>
                      <a:r>
                        <a:rPr lang="en-US" dirty="0">
                          <a:latin typeface="Courier New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0607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1983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Lambda Expression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850215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latin typeface="Courier New" charset="0"/>
              </a:rPr>
              <a:t>(e1, e2) -&gt; e1.getName().compareTo(e2.getName())</a:t>
            </a:r>
            <a:endParaRPr lang="en-US">
              <a:latin typeface="Calibri"/>
            </a:endParaRPr>
          </a:p>
          <a:p>
            <a:r>
              <a:rPr lang="en-US">
                <a:latin typeface="Courier New" charset="0"/>
              </a:rPr>
              <a:t>(e1, e2)</a:t>
            </a:r>
            <a:r>
              <a:rPr lang="en-US">
                <a:latin typeface="Calibri" charset="0"/>
              </a:rPr>
              <a:t>are the parameters, both of type </a:t>
            </a:r>
            <a:r>
              <a:rPr lang="en-US">
                <a:latin typeface="Courier New"/>
              </a:rPr>
              <a:t>Employee</a:t>
            </a:r>
          </a:p>
          <a:p>
            <a:pPr lvl="1"/>
            <a:r>
              <a:rPr lang="en-US">
                <a:latin typeface="Calibri" charset="0"/>
              </a:rPr>
              <a:t>We can pick whatever names we want, I could choose </a:t>
            </a:r>
            <a:r>
              <a:rPr lang="en-US">
                <a:latin typeface="Courier New"/>
              </a:rPr>
              <a:t>(x, y)</a:t>
            </a:r>
            <a:r>
              <a:rPr lang="en-US">
                <a:latin typeface="Calibri" charset="0"/>
              </a:rPr>
              <a:t> if I wanted to</a:t>
            </a:r>
          </a:p>
          <a:p>
            <a:pPr lvl="1"/>
            <a:r>
              <a:rPr lang="en-US">
                <a:latin typeface="Calibri" charset="0"/>
              </a:rPr>
              <a:t>Type Inference is used to figure out the type that these should be, so we don't need to specify that they are of type </a:t>
            </a:r>
            <a:r>
              <a:rPr lang="en-US">
                <a:latin typeface="Courier New"/>
              </a:rPr>
              <a:t>Employee</a:t>
            </a:r>
          </a:p>
          <a:p>
            <a:pPr lvl="1"/>
            <a:r>
              <a:rPr lang="en-US">
                <a:latin typeface="Calibri" charset="0"/>
              </a:rPr>
              <a:t>Still strongly typed, will throw compile-time errors for mistakes</a:t>
            </a:r>
          </a:p>
          <a:p>
            <a:r>
              <a:rPr lang="en-US">
                <a:latin typeface="Courier New" charset="0"/>
              </a:rPr>
              <a:t>e1.getName().compareTo(e2.getName())</a:t>
            </a:r>
            <a:r>
              <a:rPr lang="en-US">
                <a:latin typeface="Calibri" charset="0"/>
              </a:rPr>
              <a:t>is the method body</a:t>
            </a:r>
          </a:p>
          <a:p>
            <a:pPr lvl="1"/>
            <a:r>
              <a:rPr lang="en-US">
                <a:latin typeface="Calibri" charset="0"/>
              </a:rPr>
              <a:t>No return statement needed for one-line methods</a:t>
            </a:r>
          </a:p>
        </p:txBody>
      </p:sp>
    </p:spTree>
    <p:extLst>
      <p:ext uri="{BB962C8B-B14F-4D97-AF65-F5344CB8AC3E}">
        <p14:creationId xmlns:p14="http://schemas.microsoft.com/office/powerpoint/2010/main" val="4237739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3305</TotalTime>
  <Words>3411</Words>
  <Application>Microsoft Office PowerPoint</Application>
  <PresentationFormat>Widescreen</PresentationFormat>
  <Paragraphs>548</Paragraphs>
  <Slides>65</Slides>
  <Notes>64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1" baseType="lpstr">
      <vt:lpstr>Arial</vt:lpstr>
      <vt:lpstr>Calibri</vt:lpstr>
      <vt:lpstr>Calibri Light</vt:lpstr>
      <vt:lpstr>Courier New</vt:lpstr>
      <vt:lpstr>Wingdings</vt:lpstr>
      <vt:lpstr>Office Theme</vt:lpstr>
      <vt:lpstr>Java 8 Workshop  Lambda Expressions and the Stream API</vt:lpstr>
      <vt:lpstr>What's new in Java 8?</vt:lpstr>
      <vt:lpstr>Prerequisites</vt:lpstr>
      <vt:lpstr>Setup and Goals</vt:lpstr>
      <vt:lpstr>What are Lambda Expressions?</vt:lpstr>
      <vt:lpstr>Lambda Expressions in Java 8</vt:lpstr>
      <vt:lpstr>Sorting a List of Employees</vt:lpstr>
      <vt:lpstr>Sorting a List of Employees</vt:lpstr>
      <vt:lpstr>Lambda Expression Details</vt:lpstr>
      <vt:lpstr>Example: Lambda Expressions</vt:lpstr>
      <vt:lpstr>Method References</vt:lpstr>
      <vt:lpstr>Sorting a List of Employees</vt:lpstr>
      <vt:lpstr>What is the Stream API?</vt:lpstr>
      <vt:lpstr>Stream API: anyMatch()</vt:lpstr>
      <vt:lpstr>Stream API: anyMatch()</vt:lpstr>
      <vt:lpstr>Example: anyMatch()</vt:lpstr>
      <vt:lpstr>Stream API: allMatch() and noneMatch()</vt:lpstr>
      <vt:lpstr>Stream API: allMatch()</vt:lpstr>
      <vt:lpstr>Exercise: allMatch()</vt:lpstr>
      <vt:lpstr>Solution: allMatch()</vt:lpstr>
      <vt:lpstr>Aside: The Optional Class</vt:lpstr>
      <vt:lpstr>Optional: Sample Usage</vt:lpstr>
      <vt:lpstr>Optional: Sample Usage</vt:lpstr>
      <vt:lpstr>Stream API: max()</vt:lpstr>
      <vt:lpstr>Stream API: max()</vt:lpstr>
      <vt:lpstr>Exercise: max()</vt:lpstr>
      <vt:lpstr>Solution: max()</vt:lpstr>
      <vt:lpstr>More Optionals</vt:lpstr>
      <vt:lpstr>Optional: Sample Usage</vt:lpstr>
      <vt:lpstr>What just happened?</vt:lpstr>
      <vt:lpstr>Exercise: Optionals</vt:lpstr>
      <vt:lpstr>Solution: Optionals</vt:lpstr>
      <vt:lpstr>Terminal vs Intermediate Operations</vt:lpstr>
      <vt:lpstr>Stream API: map() and collect()</vt:lpstr>
      <vt:lpstr>Stream API: map() and collect()</vt:lpstr>
      <vt:lpstr>Example: map() and collect()</vt:lpstr>
      <vt:lpstr>Stream API: filter() and count()</vt:lpstr>
      <vt:lpstr>Stream API: filter() and count()</vt:lpstr>
      <vt:lpstr>Example: filter() and count()</vt:lpstr>
      <vt:lpstr>Exercise: Combine map, collect, and filter</vt:lpstr>
      <vt:lpstr>Stream API: distinct()</vt:lpstr>
      <vt:lpstr>Exercise: distinct()</vt:lpstr>
      <vt:lpstr>Exercise: distinct()</vt:lpstr>
      <vt:lpstr>Exercise: A New Way to Collect</vt:lpstr>
      <vt:lpstr>Solution: A New Way to Collect</vt:lpstr>
      <vt:lpstr>Stream API: findFirst() and findAny()</vt:lpstr>
      <vt:lpstr>Exercise: findAny()</vt:lpstr>
      <vt:lpstr>Exercise: findAny()</vt:lpstr>
      <vt:lpstr>Stream API: sorted() and limit()</vt:lpstr>
      <vt:lpstr>Example: sorted() and limit()</vt:lpstr>
      <vt:lpstr>Revisiting Comparators</vt:lpstr>
      <vt:lpstr>Revisiting Comparators</vt:lpstr>
      <vt:lpstr>Stream API: mapToInt()</vt:lpstr>
      <vt:lpstr>Example: mapToInt()</vt:lpstr>
      <vt:lpstr>Exercise: mapToInt()</vt:lpstr>
      <vt:lpstr>Solution: mapToInt()</vt:lpstr>
      <vt:lpstr>Important Notes and Fun Facts</vt:lpstr>
      <vt:lpstr>Recap of Stream Methods</vt:lpstr>
      <vt:lpstr>Other Important Methods</vt:lpstr>
      <vt:lpstr>Other Important Methods</vt:lpstr>
      <vt:lpstr>Parallel Processing</vt:lpstr>
      <vt:lpstr>Parallel Processing</vt:lpstr>
      <vt:lpstr>Parallel Processing Gone Wrong</vt:lpstr>
      <vt:lpstr>Summary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8 Workshop  Lambda Expressions and the Stream API</dc:title>
  <cp:lastModifiedBy>Joseph DiFebo</cp:lastModifiedBy>
  <cp:revision>41</cp:revision>
  <dcterms:modified xsi:type="dcterms:W3CDTF">2017-02-06T20:19:47Z</dcterms:modified>
</cp:coreProperties>
</file>