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66"/>
  </p:notes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308" r:id="rId10"/>
    <p:sldId id="303" r:id="rId11"/>
    <p:sldId id="305" r:id="rId12"/>
    <p:sldId id="263" r:id="rId13"/>
    <p:sldId id="264" r:id="rId14"/>
    <p:sldId id="265" r:id="rId15"/>
    <p:sldId id="266" r:id="rId16"/>
    <p:sldId id="267" r:id="rId17"/>
    <p:sldId id="309" r:id="rId18"/>
    <p:sldId id="310" r:id="rId19"/>
    <p:sldId id="311" r:id="rId20"/>
    <p:sldId id="268" r:id="rId21"/>
    <p:sldId id="270" r:id="rId22"/>
    <p:sldId id="271" r:id="rId23"/>
    <p:sldId id="273" r:id="rId24"/>
    <p:sldId id="274" r:id="rId25"/>
    <p:sldId id="272" r:id="rId26"/>
    <p:sldId id="279" r:id="rId27"/>
    <p:sldId id="280" r:id="rId28"/>
    <p:sldId id="281" r:id="rId29"/>
    <p:sldId id="312" r:id="rId30"/>
    <p:sldId id="313" r:id="rId31"/>
    <p:sldId id="314" r:id="rId32"/>
    <p:sldId id="269" r:id="rId33"/>
    <p:sldId id="275" r:id="rId34"/>
    <p:sldId id="276" r:id="rId35"/>
    <p:sldId id="277" r:id="rId36"/>
    <p:sldId id="284" r:id="rId37"/>
    <p:sldId id="283" r:id="rId38"/>
    <p:sldId id="285" r:id="rId39"/>
    <p:sldId id="315" r:id="rId40"/>
    <p:sldId id="286" r:id="rId41"/>
    <p:sldId id="287" r:id="rId42"/>
    <p:sldId id="316" r:id="rId43"/>
    <p:sldId id="317" r:id="rId44"/>
    <p:sldId id="318" r:id="rId45"/>
    <p:sldId id="290" r:id="rId46"/>
    <p:sldId id="291" r:id="rId47"/>
    <p:sldId id="319" r:id="rId48"/>
    <p:sldId id="288" r:id="rId49"/>
    <p:sldId id="289" r:id="rId50"/>
    <p:sldId id="320" r:id="rId51"/>
    <p:sldId id="321" r:id="rId52"/>
    <p:sldId id="294" r:id="rId53"/>
    <p:sldId id="295" r:id="rId54"/>
    <p:sldId id="322" r:id="rId55"/>
    <p:sldId id="323" r:id="rId56"/>
    <p:sldId id="299" r:id="rId57"/>
    <p:sldId id="292" r:id="rId58"/>
    <p:sldId id="293" r:id="rId59"/>
    <p:sldId id="296" r:id="rId60"/>
    <p:sldId id="297" r:id="rId61"/>
    <p:sldId id="298" r:id="rId62"/>
    <p:sldId id="300" r:id="rId63"/>
    <p:sldId id="301" r:id="rId64"/>
    <p:sldId id="302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0213-006E-4325-963A-1164372CF8B1}" type="datetimeFigureOut">
              <a:rPr lang="en-US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6BA0-F68B-4729-A2CB-FBB5A0D477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0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9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1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1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8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3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4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6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8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9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6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8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6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3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5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7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44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4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4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75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5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6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14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2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mparator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Java 8 Workshop </a:t>
            </a:r>
            <a:br>
              <a:rPr lang="en-US"/>
            </a:br>
            <a:r>
              <a:rPr lang="en-US" sz="5400"/>
              <a:t>Lambda Expressions and the 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Joe DiFebo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2/6/2017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Provides easy-to-read lambda expressions for methods that already have a name</a:t>
            </a:r>
          </a:p>
          <a:p>
            <a:r>
              <a:rPr lang="en-US">
                <a:latin typeface="Calibri" charset="0"/>
              </a:rPr>
              <a:t>Can be used anywhere that a lambda expression can be used</a:t>
            </a:r>
          </a:p>
          <a:p>
            <a:r>
              <a:rPr lang="en-US">
                <a:latin typeface="Calibri" charset="0"/>
              </a:rPr>
              <a:t>Refer to a static method using </a:t>
            </a:r>
            <a:r>
              <a:rPr lang="en-US">
                <a:latin typeface="Courier New"/>
              </a:rPr>
              <a:t>ClassName::methodName</a:t>
            </a:r>
          </a:p>
          <a:p>
            <a:r>
              <a:rPr lang="en-US">
                <a:latin typeface="Calibri" charset="0"/>
              </a:rPr>
              <a:t>Refer to an object's methods with </a:t>
            </a:r>
            <a:r>
              <a:rPr lang="en-US">
                <a:latin typeface="Courier New" charset="0"/>
              </a:rPr>
              <a:t>objectName::methodName</a:t>
            </a:r>
          </a:p>
        </p:txBody>
      </p:sp>
    </p:spTree>
    <p:extLst>
      <p:ext uri="{BB962C8B-B14F-4D97-AF65-F5344CB8AC3E}">
        <p14:creationId xmlns:p14="http://schemas.microsoft.com/office/powerpoint/2010/main" val="412741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Use a method reference to sort a list of employees</a:t>
            </a:r>
            <a:endParaRPr lang="en-US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0648448"/>
              </p:ext>
            </p:extLst>
          </p:nvPr>
        </p:nvGraphicFramePr>
        <p:xfrm>
          <a:off x="1014809" y="2382478"/>
          <a:ext cx="1018387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class LambdaExpressionExample {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/* other methods up here*/</a:t>
                      </a:r>
                      <a:br>
                        <a:rPr lang="en-US">
                          <a:latin typeface="Courier New" charset="0"/>
                        </a:rPr>
                      </a:b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public void sortEmployeesByName(List&lt;Employee&gt;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employees.sort(LambdaExpressionExample::compareEmployeesByName);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private static int compareEmployeesByName(Employee e1,Employee e2)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e1.getName().compareTo(e2.getName());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Stream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 charset="0"/>
              </a:rPr>
              <a:t>[A stream is a] sequence of elements supporting sequential and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parallel aggregate operations.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                                                                 - Stream JavaDoc</a:t>
            </a:r>
          </a:p>
          <a:p>
            <a:r>
              <a:rPr lang="en-US">
                <a:latin typeface="Calibri" charset="0"/>
              </a:rPr>
              <a:t>A stream is not a data structure, similar to iterators</a:t>
            </a:r>
          </a:p>
          <a:p>
            <a:r>
              <a:rPr lang="en-US">
                <a:latin typeface="Calibri" charset="0"/>
              </a:rPr>
              <a:t>A "sequence of elements" can include</a:t>
            </a:r>
          </a:p>
          <a:p>
            <a:pPr lvl="1"/>
            <a:r>
              <a:rPr lang="en-US">
                <a:latin typeface="Calibri" charset="0"/>
              </a:rPr>
              <a:t>Collections (</a:t>
            </a:r>
            <a:r>
              <a:rPr lang="en-US">
                <a:latin typeface="Courier New"/>
              </a:rPr>
              <a:t>List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Set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Objects from a database</a:t>
            </a:r>
          </a:p>
          <a:p>
            <a:pPr lvl="1"/>
            <a:r>
              <a:rPr lang="en-US">
                <a:latin typeface="Calibri" charset="0"/>
              </a:rPr>
              <a:t>Lines from a file (via </a:t>
            </a:r>
            <a:r>
              <a:rPr lang="en-US">
                <a:latin typeface="Courier New"/>
              </a:rPr>
              <a:t>BufferedReader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Arbitrary mathematical sequences like the Fibonacci sequence</a:t>
            </a:r>
          </a:p>
          <a:p>
            <a:pPr lvl="2"/>
            <a:r>
              <a:rPr lang="en-US">
                <a:latin typeface="Calibri" charset="0"/>
              </a:rPr>
              <a:t>Can be infinite!</a:t>
            </a:r>
          </a:p>
          <a:p>
            <a:pPr marL="0" indent="0"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8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</a:t>
            </a:r>
            <a:r>
              <a:rPr lang="en-US">
                <a:latin typeface="Courier New"/>
              </a:rPr>
              <a:t>true</a:t>
            </a:r>
            <a:r>
              <a:rPr lang="en-US"/>
              <a:t> if any element in the stream matches the given condition</a:t>
            </a:r>
          </a:p>
          <a:p>
            <a:r>
              <a:rPr lang="en-US"/>
              <a:t>Input is a function that has one parameter and returns a boolean</a:t>
            </a:r>
          </a:p>
          <a:p>
            <a:pPr lvl="1"/>
            <a:r>
              <a:rPr lang="en-US"/>
              <a:t>We can use a lambda expression!</a:t>
            </a:r>
          </a:p>
        </p:txBody>
      </p:sp>
    </p:spTree>
    <p:extLst>
      <p:ext uri="{BB962C8B-B14F-4D97-AF65-F5344CB8AC3E}">
        <p14:creationId xmlns:p14="http://schemas.microsoft.com/office/powerpoint/2010/main" val="273269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82576524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true;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false;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anyMatch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Exercise: Implement this one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37759153"/>
              </p:ext>
            </p:extLst>
          </p:nvPr>
        </p:nvGraphicFramePr>
        <p:xfrm>
          <a:off x="1076973" y="3144281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.</a:t>
                      </a:r>
                      <a:r>
                        <a:rPr lang="en-US" dirty="0" err="1">
                          <a:latin typeface="Courier New" charset="0"/>
                        </a:rPr>
                        <a:t>anyMatch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allMatch() and noneMatch()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work exactly the same as </a:t>
            </a:r>
            <a:r>
              <a:rPr lang="en-US">
                <a:latin typeface="Courier New"/>
              </a:rPr>
              <a:t>anyMatch()</a:t>
            </a:r>
          </a:p>
          <a:p>
            <a:r>
              <a:rPr lang="en-US">
                <a:latin typeface="Courier New" charset="0"/>
              </a:rPr>
              <a:t>allMatch()</a:t>
            </a:r>
            <a:r>
              <a:rPr lang="en-US">
                <a:latin typeface="Calibri" charset="0"/>
              </a:rPr>
              <a:t> returns true if all elements in the stream satisfy the given function</a:t>
            </a:r>
          </a:p>
          <a:p>
            <a:r>
              <a:rPr lang="en-US">
                <a:latin typeface="Courier New" charset="0"/>
              </a:rPr>
              <a:t>noneMatch()</a:t>
            </a:r>
            <a:r>
              <a:rPr lang="en-US">
                <a:latin typeface="Calibri" charset="0"/>
              </a:rPr>
              <a:t> returns true if no elements in the stream satisfy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161864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75014131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(!(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return false;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true;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950240"/>
              </p:ext>
            </p:extLst>
          </p:nvPr>
        </p:nvGraphicFramePr>
        <p:xfrm>
          <a:off x="1076973" y="3144281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 ? ? ? ? ? 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86815"/>
              </p:ext>
            </p:extLst>
          </p:nvPr>
        </p:nvGraphicFramePr>
        <p:xfrm>
          <a:off x="1004061" y="2753664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new in Java 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Lambda Expressions</a:t>
            </a:r>
          </a:p>
          <a:p>
            <a:r>
              <a:rPr lang="en-US"/>
              <a:t>Stream API</a:t>
            </a:r>
          </a:p>
          <a:p>
            <a:r>
              <a:rPr lang="en-US"/>
              <a:t>The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data type</a:t>
            </a:r>
          </a:p>
          <a:p>
            <a:r>
              <a:rPr lang="en-US"/>
              <a:t>Security Enhancements</a:t>
            </a:r>
          </a:p>
          <a:p>
            <a:r>
              <a:rPr lang="en-US"/>
              <a:t>JavaFX Improvements</a:t>
            </a:r>
          </a:p>
          <a:p>
            <a:r>
              <a:rPr lang="en-US"/>
              <a:t>New and Improved Tools</a:t>
            </a:r>
          </a:p>
          <a:p>
            <a:r>
              <a:rPr lang="en-US"/>
              <a:t>… and much more!</a:t>
            </a:r>
          </a:p>
        </p:txBody>
      </p:sp>
    </p:spTree>
    <p:extLst>
      <p:ext uri="{BB962C8B-B14F-4D97-AF65-F5344CB8AC3E}">
        <p14:creationId xmlns:p14="http://schemas.microsoft.com/office/powerpoint/2010/main" val="9403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Aside: The Optional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</a:t>
            </a:r>
            <a:r>
              <a:rPr lang="en-US">
                <a:latin typeface="Courier New"/>
              </a:rPr>
              <a:t>Optional&lt;T&gt;</a:t>
            </a:r>
            <a:r>
              <a:rPr lang="en-US"/>
              <a:t> defined in java.util</a:t>
            </a:r>
          </a:p>
          <a:p>
            <a:r>
              <a:rPr lang="en-US"/>
              <a:t>Useful when a method might not return a value</a:t>
            </a:r>
          </a:p>
          <a:p>
            <a:r>
              <a:rPr lang="en-US"/>
              <a:t>Better than returning </a:t>
            </a:r>
            <a:r>
              <a:rPr lang="en-US">
                <a:latin typeface="Courier New"/>
              </a:rPr>
              <a:t>null</a:t>
            </a:r>
            <a:r>
              <a:rPr lang="en-US"/>
              <a:t> since it informs the user that they must check if the value is present</a:t>
            </a:r>
          </a:p>
          <a:p>
            <a:r>
              <a:rPr lang="en-US"/>
              <a:t>Contains methods like </a:t>
            </a:r>
            <a:r>
              <a:rPr lang="en-US">
                <a:latin typeface="Courier New"/>
              </a:rPr>
              <a:t>isPresent()</a:t>
            </a:r>
            <a:r>
              <a:rPr lang="en-US"/>
              <a:t>, </a:t>
            </a:r>
            <a:r>
              <a:rPr lang="en-US">
                <a:latin typeface="Courier New"/>
              </a:rPr>
              <a:t>get()</a:t>
            </a:r>
            <a:r>
              <a:rPr lang="en-US"/>
              <a:t>, and </a:t>
            </a:r>
            <a:r>
              <a:rPr lang="en-US">
                <a:latin typeface="Courier New"/>
              </a:rPr>
              <a:t>orElse()</a:t>
            </a:r>
          </a:p>
        </p:txBody>
      </p:sp>
    </p:spTree>
    <p:extLst>
      <p:ext uri="{BB962C8B-B14F-4D97-AF65-F5344CB8AC3E}">
        <p14:creationId xmlns:p14="http://schemas.microsoft.com/office/powerpoint/2010/main" val="317517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3878163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(name.isPresent()){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System.out.println(name.get());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name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1877417"/>
              </p:ext>
            </p:extLst>
          </p:nvPr>
        </p:nvGraphicFramePr>
        <p:xfrm>
          <a:off x="821733" y="2346517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System.out.println(name.orElse("No name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727497798"/>
              </p:ext>
            </p:extLst>
          </p:nvPr>
        </p:nvGraphicFramePr>
        <p:xfrm>
          <a:off x="821809" y="3610729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(() -&gt; new Exception()));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79838227"/>
              </p:ext>
            </p:extLst>
          </p:nvPr>
        </p:nvGraphicFramePr>
        <p:xfrm>
          <a:off x="836187" y="4857246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 with a method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(Exception::new));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8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165447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(employee.isPresent()){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System.out.println(employee.get().getName());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employee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41093039"/>
              </p:ext>
            </p:extLst>
          </p:nvPr>
        </p:nvGraphicFramePr>
        <p:xfrm>
          <a:off x="821733" y="234651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System.out.println(employee.map(emp -&gt; emp.getName())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.orElse("No employee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1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</a:rPr>
              <a:t> </a:t>
            </a:r>
            <a:r>
              <a:rPr lang="en-US">
                <a:latin typeface="Courier New" charset="0"/>
              </a:rPr>
              <a:t>employee.map()</a:t>
            </a:r>
            <a:r>
              <a:rPr lang="en-US">
                <a:latin typeface="Calibri"/>
              </a:rPr>
              <a:t>returns a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of a different type</a:t>
            </a:r>
          </a:p>
          <a:p>
            <a:pPr lvl="1"/>
            <a:r>
              <a:rPr lang="en-US">
                <a:latin typeface="Courier New" charset="0"/>
              </a:rPr>
              <a:t>emp -&gt; emp.getName()</a:t>
            </a:r>
            <a:r>
              <a:rPr lang="en-US">
                <a:latin typeface="Calibri"/>
              </a:rPr>
              <a:t> means the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will be of type </a:t>
            </a:r>
            <a:r>
              <a:rPr lang="en-US">
                <a:latin typeface="Courier New"/>
              </a:rPr>
              <a:t>String</a:t>
            </a:r>
            <a:r>
              <a:rPr lang="en-US">
                <a:latin typeface="Calibri" charset="0"/>
              </a:rPr>
              <a:t> since </a:t>
            </a:r>
            <a:r>
              <a:rPr lang="en-US">
                <a:latin typeface="Courier New" charset="0"/>
              </a:rPr>
              <a:t>emp.getName()</a:t>
            </a:r>
            <a:r>
              <a:rPr lang="en-US">
                <a:latin typeface="Calibri" charset="0"/>
              </a:rPr>
              <a:t> returns a </a:t>
            </a:r>
            <a:r>
              <a:rPr lang="en-US">
                <a:latin typeface="Courier New" charset="0"/>
              </a:rPr>
              <a:t>String</a:t>
            </a:r>
          </a:p>
          <a:p>
            <a:r>
              <a:rPr lang="en-US">
                <a:latin typeface="Calibri"/>
              </a:rPr>
              <a:t>Now that we have an </a:t>
            </a:r>
            <a:r>
              <a:rPr lang="en-US">
                <a:latin typeface="Courier New" charset="0"/>
              </a:rPr>
              <a:t>Optional&lt;String&gt;</a:t>
            </a:r>
            <a:r>
              <a:rPr lang="en-US">
                <a:latin typeface="Calibri"/>
              </a:rPr>
              <a:t> again, we can use </a:t>
            </a:r>
            <a:r>
              <a:rPr lang="en-US">
                <a:latin typeface="Courier New" charset="0"/>
              </a:rPr>
              <a:t>.orElse("No employee was found!")</a:t>
            </a:r>
            <a:r>
              <a:rPr lang="en-US">
                <a:latin typeface="Calibri"/>
              </a:rPr>
              <a:t> to provide a default </a:t>
            </a:r>
            <a:r>
              <a:rPr lang="en-US">
                <a:latin typeface="Courier New"/>
              </a:rPr>
              <a:t>String</a:t>
            </a:r>
            <a:r>
              <a:rPr lang="en-US">
                <a:latin typeface="Calibri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68010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an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containing the maximum element of a stream</a:t>
            </a:r>
          </a:p>
          <a:p>
            <a:pPr lvl="1"/>
            <a:r>
              <a:rPr lang="en-US"/>
              <a:t>Will return an empty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if the stream is empty</a:t>
            </a:r>
          </a:p>
          <a:p>
            <a:r>
              <a:rPr lang="en-US"/>
              <a:t>Takes 1 parameter, a </a:t>
            </a:r>
            <a:r>
              <a:rPr lang="en-US">
                <a:latin typeface="Courier New"/>
              </a:rPr>
              <a:t>Comparator</a:t>
            </a:r>
            <a:r>
              <a:rPr lang="en-US"/>
              <a:t> function</a:t>
            </a:r>
          </a:p>
          <a:p>
            <a:r>
              <a:rPr lang="en-US"/>
              <a:t>There is also a </a:t>
            </a:r>
            <a:r>
              <a:rPr lang="en-US">
                <a:latin typeface="Courier New"/>
              </a:rPr>
              <a:t>min()</a:t>
            </a:r>
            <a:r>
              <a:rPr lang="en-US"/>
              <a:t> function</a:t>
            </a:r>
          </a:p>
          <a:p>
            <a:endParaRPr lang="en-US"/>
          </a:p>
          <a:p>
            <a:r>
              <a:rPr lang="en-US">
                <a:latin typeface="Calibri" charset="0"/>
              </a:rPr>
              <a:t>Goal: Write a method that finds the employee with the highest salary in a list and return an </a:t>
            </a:r>
            <a:r>
              <a:rPr lang="en-US">
                <a:latin typeface="Courier New"/>
              </a:rPr>
              <a:t>Optional&lt;Employee&gt;</a:t>
            </a:r>
            <a:r>
              <a:rPr lang="en-US">
                <a:latin typeface="Calibri" charset="0"/>
              </a:rPr>
              <a:t> of that employee </a:t>
            </a:r>
          </a:p>
          <a:p>
            <a:pPr lvl="1"/>
            <a:r>
              <a:rPr lang="en-US">
                <a:latin typeface="Calibri" charset="0"/>
              </a:rPr>
              <a:t>Return an empty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if the list is empty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9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7483805"/>
              </p:ext>
            </p:extLst>
          </p:nvPr>
        </p:nvGraphicFramePr>
        <p:xfrm>
          <a:off x="909164" y="1442749"/>
          <a:ext cx="10183878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Optional&lt;Employee&gt; findHighestPaidEmployee(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if (employees.size() == 0 ){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Optional.empty();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 highestEmployee = employees.get(0);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for (Employee employee : employees){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if (employee.getSalary() &gt; highestEmployee.getSalary()){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        highestEmployee = employee;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Optional.of(highestEmployee);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2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sz="1800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Reminder: max()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comparator&lt;Employee&gt;</a:t>
            </a:r>
            <a:r>
              <a:rPr lang="en-US" dirty="0">
                <a:latin typeface="Calibri" charset="0"/>
              </a:rPr>
              <a:t>, a function that takes 2 employees as parameters and returns either a negative number, 0, or a positive number to denote order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00613418"/>
              </p:ext>
            </p:extLst>
          </p:nvPr>
        </p:nvGraphicFramePr>
        <p:xfrm>
          <a:off x="978325" y="3093017"/>
          <a:ext cx="10183878" cy="17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43954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13569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().max( ? ? ? ? ? 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4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838752531"/>
              </p:ext>
            </p:extLst>
          </p:nvPr>
        </p:nvGraphicFramePr>
        <p:xfrm>
          <a:off x="978325" y="3093017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&lt;repo&gt; and import into IDE</a:t>
            </a:r>
          </a:p>
          <a:p>
            <a:r>
              <a:rPr lang="en-US" dirty="0"/>
              <a:t>Configure libraries for unit tests</a:t>
            </a:r>
          </a:p>
          <a:p>
            <a:pPr lvl="1"/>
            <a:r>
              <a:rPr lang="en-US" dirty="0"/>
              <a:t>Open file EmployeeManagerTest.java</a:t>
            </a:r>
          </a:p>
          <a:p>
            <a:pPr lvl="1"/>
            <a:r>
              <a:rPr lang="en-US" dirty="0"/>
              <a:t>Add JUnit4 to </a:t>
            </a:r>
            <a:r>
              <a:rPr lang="en-US" dirty="0" err="1"/>
              <a:t>classpath</a:t>
            </a:r>
            <a:r>
              <a:rPr lang="en-US" dirty="0"/>
              <a:t> by hovering over one of the compilation errors</a:t>
            </a:r>
          </a:p>
          <a:p>
            <a:pPr lvl="1"/>
            <a:r>
              <a:rPr lang="en-US" dirty="0"/>
              <a:t>Choose “Run Tests”</a:t>
            </a:r>
          </a:p>
          <a:p>
            <a:pPr lvl="1"/>
            <a:r>
              <a:rPr lang="en-US" dirty="0"/>
              <a:t>All tests should fail</a:t>
            </a:r>
          </a:p>
          <a:p>
            <a:r>
              <a:rPr lang="en-US" dirty="0"/>
              <a:t>Implement methods using lambda expressions and Stream API</a:t>
            </a:r>
          </a:p>
          <a:p>
            <a:pPr lvl="1"/>
            <a:r>
              <a:rPr lang="en-US" dirty="0"/>
              <a:t>Each method can be implemented in a single line by </a:t>
            </a:r>
            <a:r>
              <a:rPr lang="en-US"/>
              <a:t>chaining Stream operations!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5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name of the employee with the highest salary</a:t>
            </a:r>
          </a:p>
          <a:p>
            <a:pPr lvl="1"/>
            <a:r>
              <a:rPr lang="en-US" dirty="0">
                <a:latin typeface="Calibri" charset="0"/>
              </a:rPr>
              <a:t>Return “</a:t>
            </a:r>
            <a:r>
              <a:rPr lang="en-US" i="1" dirty="0">
                <a:latin typeface="Calibri" charset="0"/>
              </a:rPr>
              <a:t>No employees were found!</a:t>
            </a:r>
            <a:r>
              <a:rPr lang="en-US" dirty="0">
                <a:latin typeface="Calibri" charset="0"/>
              </a:rPr>
              <a:t>”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79627133"/>
              </p:ext>
            </p:extLst>
          </p:nvPr>
        </p:nvGraphicFramePr>
        <p:xfrm>
          <a:off x="978325" y="3093017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latin typeface="Calibri" charset="0"/>
              </a:rPr>
              <a:t> because we don’t care about the entire employee, only the employee’s 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charset="0"/>
              </a:rPr>
              <a:t>to provide a default value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22638147"/>
              </p:ext>
            </p:extLst>
          </p:nvPr>
        </p:nvGraphicFramePr>
        <p:xfrm>
          <a:off x="1004061" y="345700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findHighestPaidEmployee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("No employees were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21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vs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operations return a useful value</a:t>
            </a:r>
          </a:p>
          <a:p>
            <a:pPr lvl="1"/>
            <a:r>
              <a:rPr lang="en-US" dirty="0" err="1">
                <a:latin typeface="Courier New"/>
              </a:rPr>
              <a:t>anyMatch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a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max()</a:t>
            </a:r>
            <a:r>
              <a:rPr lang="en-US" dirty="0"/>
              <a:t> returns an </a:t>
            </a:r>
            <a:r>
              <a:rPr lang="en-US" dirty="0">
                <a:latin typeface="Courier New"/>
              </a:rPr>
              <a:t>Optional</a:t>
            </a:r>
          </a:p>
          <a:p>
            <a:r>
              <a:rPr lang="en-US" dirty="0"/>
              <a:t>Intermediate operations return a new stream as a result</a:t>
            </a:r>
          </a:p>
          <a:p>
            <a:pPr lvl="1"/>
            <a:r>
              <a:rPr lang="en-US" dirty="0"/>
              <a:t>Does not modify the source of the stream (the underlying list for example)</a:t>
            </a:r>
          </a:p>
          <a:p>
            <a:pPr lvl="1"/>
            <a:r>
              <a:rPr lang="en-US" dirty="0"/>
              <a:t>Can be chained together into a pipeline to perform several operations</a:t>
            </a:r>
          </a:p>
          <a:p>
            <a:pPr lvl="1"/>
            <a:r>
              <a:rPr lang="en-US" dirty="0"/>
              <a:t>Use lazy evaluation; no work will be done until a terminal operation is called</a:t>
            </a:r>
          </a:p>
          <a:p>
            <a:pPr lvl="1"/>
            <a:r>
              <a:rPr lang="en-US" dirty="0"/>
              <a:t>Examples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filter(), map(), sorted(), limit(), distinct()</a:t>
            </a:r>
          </a:p>
        </p:txBody>
      </p:sp>
    </p:spTree>
    <p:extLst>
      <p:ext uri="{BB962C8B-B14F-4D97-AF65-F5344CB8AC3E}">
        <p14:creationId xmlns:p14="http://schemas.microsoft.com/office/powerpoint/2010/main" val="3903868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map()</a:t>
            </a:r>
            <a:r>
              <a:rPr lang="en-US"/>
              <a:t> creates a new stream by applying a function to each element of an existing stream</a:t>
            </a:r>
          </a:p>
          <a:p>
            <a:r>
              <a:rPr lang="en-US">
                <a:latin typeface="Courier New"/>
              </a:rPr>
              <a:t>collect()</a:t>
            </a:r>
            <a:r>
              <a:rPr lang="en-US"/>
              <a:t> "combines" elements of a stream in some way</a:t>
            </a:r>
          </a:p>
          <a:p>
            <a:pPr lvl="1"/>
            <a:r>
              <a:rPr lang="en-US"/>
              <a:t>Usually used for putting elements into a new collection</a:t>
            </a:r>
          </a:p>
          <a:p>
            <a:pPr lvl="2"/>
            <a:r>
              <a:rPr lang="en-US"/>
              <a:t>Convenience classes can be used via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</a:p>
          <a:p>
            <a:pPr lvl="2"/>
            <a:r>
              <a:rPr lang="en-US">
                <a:latin typeface="Calibri" charset="0"/>
              </a:rPr>
              <a:t>i.e. </a:t>
            </a:r>
            <a:r>
              <a:rPr lang="en-US">
                <a:latin typeface="Courier New" charset="0"/>
              </a:rPr>
              <a:t>.collect(Collectors.toList())</a:t>
            </a:r>
          </a:p>
          <a:p>
            <a:pPr lvl="2"/>
            <a:r>
              <a:rPr lang="en-US">
                <a:latin typeface="Calibri" charset="0"/>
              </a:rPr>
              <a:t>Alternatively can specify your own functions for more precise behavior</a:t>
            </a:r>
          </a:p>
          <a:p>
            <a:pPr lvl="1"/>
            <a:r>
              <a:rPr lang="en-US"/>
              <a:t>This is a terminal operation since it returns a useful object and not a stream</a:t>
            </a:r>
          </a:p>
        </p:txBody>
      </p:sp>
    </p:spTree>
    <p:extLst>
      <p:ext uri="{BB962C8B-B14F-4D97-AF65-F5344CB8AC3E}">
        <p14:creationId xmlns:p14="http://schemas.microsoft.com/office/powerpoint/2010/main" val="1158182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637867728"/>
              </p:ext>
            </p:extLst>
          </p:nvPr>
        </p:nvGraphicFramePr>
        <p:xfrm>
          <a:off x="1106613" y="2778653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List&lt;String&gt; names = new </a:t>
                      </a:r>
                      <a:r>
                        <a:rPr lang="en-US" dirty="0" err="1">
                          <a:latin typeface="Courier New" charset="0"/>
                        </a:rPr>
                        <a:t>ArrayList</a:t>
                      </a:r>
                      <a:r>
                        <a:rPr lang="en-US" dirty="0">
                          <a:latin typeface="Courier New" charset="0"/>
                        </a:rPr>
                        <a:t>&lt;String&gt;(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</a:t>
                      </a:r>
                      <a:r>
                        <a:rPr lang="en-US" dirty="0" err="1">
                          <a:latin typeface="Courier New" charset="0"/>
                        </a:rPr>
                        <a:t>names.add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names;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3502550"/>
              </p:ext>
            </p:extLst>
          </p:nvPr>
        </p:nvGraphicFramePr>
        <p:xfrm>
          <a:off x="1106613" y="2778653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(List&lt;Employee&gt;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13332100"/>
              </p:ext>
            </p:extLst>
          </p:nvPr>
        </p:nvGraphicFramePr>
        <p:xfrm>
          <a:off x="1106613" y="4648621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 and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extractEmployeeNames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(List&lt;Employee&gt;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.map(Employee::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1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filter()</a:t>
            </a:r>
            <a:r>
              <a:rPr lang="en-US">
                <a:latin typeface="Calibri" charset="0"/>
              </a:rPr>
              <a:t> creates a new stream by removing some elements from the original stream</a:t>
            </a:r>
          </a:p>
          <a:p>
            <a:pPr lvl="1"/>
            <a:r>
              <a:rPr lang="en-US">
                <a:latin typeface="Calibri" charset="0"/>
              </a:rPr>
              <a:t>Takes a function that returns a boolean, just like </a:t>
            </a:r>
            <a:r>
              <a:rPr lang="en-US">
                <a:latin typeface="Courier New" charset="0"/>
              </a:rPr>
              <a:t>anyMatch()</a:t>
            </a:r>
          </a:p>
          <a:p>
            <a:r>
              <a:rPr lang="en-US">
                <a:latin typeface="Courier New" charset="0"/>
              </a:rPr>
              <a:t>count()</a:t>
            </a:r>
            <a:r>
              <a:rPr lang="en-US">
                <a:latin typeface="Calibri" charset="0"/>
              </a:rPr>
              <a:t> simply returns the number of elements in the stream</a:t>
            </a:r>
          </a:p>
          <a:p>
            <a:pPr lvl="1"/>
            <a:r>
              <a:rPr lang="en-US">
                <a:latin typeface="Calibri" charset="0"/>
              </a:rPr>
              <a:t>Returns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, just in case the stream is huge!</a:t>
            </a:r>
          </a:p>
        </p:txBody>
      </p:sp>
    </p:spTree>
    <p:extLst>
      <p:ext uri="{BB962C8B-B14F-4D97-AF65-F5344CB8AC3E}">
        <p14:creationId xmlns:p14="http://schemas.microsoft.com/office/powerpoint/2010/main" val="357904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the number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655833"/>
              </p:ext>
            </p:extLst>
          </p:nvPr>
        </p:nvGraphicFramePr>
        <p:xfrm>
          <a:off x="1106613" y="3138898"/>
          <a:ext cx="101838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long count = 0;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count++;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count;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2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employees whose office is equal to "Ann Arbor"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98705987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Combine map, collect, and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dirty="0">
                <a:latin typeface="Calibri" charset="0"/>
              </a:rPr>
              <a:t> of the names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527594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6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lambda expression is an anonymous function that is typically passed as a parameter to other functions.  </a:t>
            </a:r>
          </a:p>
          <a:p>
            <a:r>
              <a:rPr lang="en-US" dirty="0">
                <a:latin typeface="Calibri" charset="0"/>
              </a:rPr>
              <a:t>While Lambda Expressions are new to Java, they have been around for decades in other languages.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664004"/>
              </p:ext>
            </p:extLst>
          </p:nvPr>
        </p:nvGraphicFramePr>
        <p:xfrm>
          <a:off x="1111122" y="361775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function(x){return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74251546"/>
              </p:ext>
            </p:extLst>
          </p:nvPr>
        </p:nvGraphicFramePr>
        <p:xfrm>
          <a:off x="1111096" y="5187841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{|x|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98785679"/>
              </p:ext>
            </p:extLst>
          </p:nvPr>
        </p:nvGraphicFramePr>
        <p:xfrm>
          <a:off x="1111096" y="5979510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-&gt;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070020265"/>
              </p:ext>
            </p:extLst>
          </p:nvPr>
        </p:nvGraphicFramePr>
        <p:xfrm>
          <a:off x="1111096" y="4401252"/>
          <a:ext cx="81320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(ES6)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=&gt;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54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distinct()</a:t>
            </a:r>
            <a:r>
              <a:rPr lang="en-US" dirty="0">
                <a:latin typeface="Calibri" charset="0"/>
              </a:rPr>
              <a:t> creates a new stream by removing duplicate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no parameters</a:t>
            </a:r>
          </a:p>
          <a:p>
            <a:pPr lvl="1"/>
            <a:r>
              <a:rPr lang="en-US" dirty="0">
                <a:latin typeface="Calibri"/>
              </a:rPr>
              <a:t>Uses </a:t>
            </a:r>
            <a:r>
              <a:rPr lang="en-US" dirty="0">
                <a:latin typeface="Courier New"/>
              </a:rPr>
              <a:t>.equals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to check for equality</a:t>
            </a:r>
          </a:p>
        </p:txBody>
      </p:sp>
    </p:spTree>
    <p:extLst>
      <p:ext uri="{BB962C8B-B14F-4D97-AF65-F5344CB8AC3E}">
        <p14:creationId xmlns:p14="http://schemas.microsoft.com/office/powerpoint/2010/main" val="1039856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864562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0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90850954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6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66160597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2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13960030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Collectors.joining</a:t>
                      </a:r>
                      <a:r>
                        <a:rPr lang="en-US" dirty="0">
                          <a:latin typeface="Courier New" charset="0"/>
                        </a:rPr>
                        <a:t>(", "));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48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findFirst() and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findFirst()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containing the first element in the stream</a:t>
            </a:r>
          </a:p>
          <a:p>
            <a:pPr lvl="1"/>
            <a:r>
              <a:rPr lang="en-US">
                <a:latin typeface="Calibri" charset="0"/>
              </a:rPr>
              <a:t>Returns an empty Optional if the stream has no elements</a:t>
            </a:r>
          </a:p>
          <a:p>
            <a:r>
              <a:rPr lang="en-US">
                <a:latin typeface="Courier New" charset="0"/>
              </a:rPr>
              <a:t>findAny()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 charset="0"/>
              </a:rPr>
              <a:t>Optional</a:t>
            </a:r>
            <a:r>
              <a:rPr lang="en-US">
                <a:latin typeface="Calibri" charset="0"/>
              </a:rPr>
              <a:t> containing an element in the stream</a:t>
            </a:r>
          </a:p>
          <a:p>
            <a:pPr lvl="1"/>
            <a:r>
              <a:rPr lang="en-US">
                <a:latin typeface="Calibri" charset="0"/>
              </a:rPr>
              <a:t>Not guaranteed to be the first element</a:t>
            </a:r>
          </a:p>
          <a:p>
            <a:pPr lvl="1"/>
            <a:r>
              <a:rPr lang="en-US">
                <a:latin typeface="Calibri" charset="0"/>
              </a:rPr>
              <a:t>Might be faster when processing streams in parallel</a:t>
            </a:r>
          </a:p>
          <a:p>
            <a:r>
              <a:rPr lang="en-US">
                <a:latin typeface="Calibri" charset="0"/>
              </a:rPr>
              <a:t>Usually want to perform a </a:t>
            </a:r>
            <a:r>
              <a:rPr lang="en-US">
                <a:latin typeface="Courier New"/>
              </a:rPr>
              <a:t>filter()</a:t>
            </a:r>
            <a:r>
              <a:rPr lang="en-US">
                <a:latin typeface="Calibri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393437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37477579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/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findAny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6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sorted()</a:t>
            </a:r>
            <a:r>
              <a:rPr lang="en-US">
                <a:latin typeface="Calibri" charset="0"/>
              </a:rPr>
              <a:t> creates a new stream by sorting the original stream</a:t>
            </a:r>
          </a:p>
          <a:p>
            <a:pPr lvl="1"/>
            <a:r>
              <a:rPr lang="en-US">
                <a:latin typeface="Calibri" charset="0"/>
              </a:rPr>
              <a:t>One version takes no parameters, uses natural ordering</a:t>
            </a:r>
          </a:p>
          <a:p>
            <a:pPr lvl="1"/>
            <a:r>
              <a:rPr lang="en-US">
                <a:latin typeface="Calibri" charset="0"/>
              </a:rPr>
              <a:t>Second version takes a </a:t>
            </a:r>
            <a:r>
              <a:rPr lang="en-US">
                <a:latin typeface="Courier New"/>
              </a:rPr>
              <a:t>Comparator</a:t>
            </a:r>
            <a:r>
              <a:rPr lang="en-US">
                <a:latin typeface="Calibri" charset="0"/>
              </a:rPr>
              <a:t> just like </a:t>
            </a:r>
            <a:r>
              <a:rPr lang="en-US">
                <a:latin typeface="Courier New"/>
              </a:rPr>
              <a:t>max()</a:t>
            </a:r>
          </a:p>
          <a:p>
            <a:r>
              <a:rPr lang="en-US">
                <a:latin typeface="Courier New"/>
              </a:rPr>
              <a:t>limit()</a:t>
            </a:r>
            <a:r>
              <a:rPr lang="en-US">
                <a:latin typeface="Calibri" charset="0"/>
              </a:rPr>
              <a:t> truncates the stream to be no longer than a given size</a:t>
            </a:r>
          </a:p>
          <a:p>
            <a:pPr lvl="1"/>
            <a:r>
              <a:rPr lang="en-US">
                <a:latin typeface="Calibri" charset="0"/>
              </a:rPr>
              <a:t>Takes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 as a parameter</a:t>
            </a:r>
          </a:p>
          <a:p>
            <a:pPr lvl="1"/>
            <a:r>
              <a:rPr lang="en-US">
                <a:latin typeface="Calibri" charset="0"/>
              </a:rPr>
              <a:t>If the stream isn't that long, the entire stream is returned</a:t>
            </a:r>
          </a:p>
        </p:txBody>
      </p:sp>
    </p:spTree>
    <p:extLst>
      <p:ext uri="{BB962C8B-B14F-4D97-AF65-F5344CB8AC3E}">
        <p14:creationId xmlns:p14="http://schemas.microsoft.com/office/powerpoint/2010/main" val="422754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10 highest paid employees in Ann Arbor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38431049"/>
              </p:ext>
            </p:extLst>
          </p:nvPr>
        </p:nvGraphicFramePr>
        <p:xfrm>
          <a:off x="933741" y="3135466"/>
          <a:ext cx="1045038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List&lt;Employee&gt; </a:t>
                      </a:r>
                      <a:r>
                        <a:rPr lang="en-US" dirty="0" err="1">
                          <a:latin typeface="Courier New" charset="0"/>
                        </a:rPr>
                        <a:t>tenHighestPaidAnnArbor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.filter(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emp.getOffice</a:t>
                      </a:r>
                      <a:r>
                        <a:rPr lang="en-US" dirty="0">
                          <a:latin typeface="Courier New" charset="0"/>
                        </a:rPr>
                        <a:t>().equals("Ann Arbor"))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it-IT" dirty="0">
                          <a:latin typeface="Courier New" charset="0"/>
                        </a:rPr>
                        <a:t>      .sorted((e1, e2) -&gt; Integer.compare(e1.getSalary(), e2.getSalary()))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.limit(10)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Several existing interfaces have been modified to allow using Lambda Expressions</a:t>
            </a:r>
          </a:p>
          <a:p>
            <a:pPr lvl="1"/>
            <a:r>
              <a:rPr lang="en-US"/>
              <a:t>Now marked with </a:t>
            </a:r>
            <a:r>
              <a:rPr lang="en-US">
                <a:latin typeface="Courier New"/>
              </a:rPr>
              <a:t>@FunctionalInterface</a:t>
            </a:r>
            <a:r>
              <a:rPr lang="en-US"/>
              <a:t> annotation</a:t>
            </a:r>
          </a:p>
          <a:p>
            <a:pPr lvl="1"/>
            <a:r>
              <a:rPr lang="en-US">
                <a:latin typeface="Calibri" charset="0"/>
              </a:rPr>
              <a:t>Functional interfaces have exactly one abstract method</a:t>
            </a:r>
          </a:p>
          <a:p>
            <a:pPr lvl="1"/>
            <a:r>
              <a:rPr lang="en-US">
                <a:latin typeface="Calibri" charset="0"/>
              </a:rPr>
              <a:t>Examples include </a:t>
            </a:r>
            <a:r>
              <a:rPr lang="en-US">
                <a:latin typeface="Courier New" charset="0"/>
              </a:rPr>
              <a:t>Comparator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Runnable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ActionListener</a:t>
            </a:r>
          </a:p>
          <a:p>
            <a:r>
              <a:rPr lang="en-US">
                <a:latin typeface="Calibri" charset="0"/>
              </a:rPr>
              <a:t>New interfaces created specifically for lambda expressions and streams</a:t>
            </a:r>
          </a:p>
        </p:txBody>
      </p:sp>
    </p:spTree>
    <p:extLst>
      <p:ext uri="{BB962C8B-B14F-4D97-AF65-F5344CB8AC3E}">
        <p14:creationId xmlns:p14="http://schemas.microsoft.com/office/powerpoint/2010/main" val="2307988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58"/>
            <a:ext cx="108006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Comparator class has some static methods to easily make comparators</a:t>
            </a: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comparingDouble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useful for primitive types to avoid unnecessary boxing and unboxing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takes a comparator and returns a comparator in the opposite order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579358740"/>
              </p:ext>
            </p:extLst>
          </p:nvPr>
        </p:nvGraphicFramePr>
        <p:xfrm>
          <a:off x="838200" y="2070841"/>
          <a:ext cx="10450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02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  <a:gridCol w="8449580">
                  <a:extLst>
                    <a:ext uri="{9D8B030D-6E8A-4147-A177-3AD203B41FA5}">
                      <a16:colId xmlns:a16="http://schemas.microsoft.com/office/drawing/2014/main" val="6226885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 sort employees by the name field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(e1, e2) -&gt; e1.getName().compareTo(e2.getName())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 -&gt;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employee.getName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2237144122"/>
              </p:ext>
            </p:extLst>
          </p:nvPr>
        </p:nvGraphicFramePr>
        <p:xfrm>
          <a:off x="838201" y="3732031"/>
          <a:ext cx="10450381" cy="78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128297">
                <a:tc>
                  <a:txBody>
                    <a:bodyPr/>
                    <a:lstStyle/>
                    <a:p>
                      <a:r>
                        <a:rPr lang="en-US" dirty="0"/>
                        <a:t>To sort employees by salary in </a:t>
                      </a:r>
                      <a:r>
                        <a:rPr lang="en-US" dirty="0" err="1"/>
                        <a:t>decending</a:t>
                      </a:r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</a:rPr>
                        <a:t>Comparator.comparingInt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).reversed()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7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https://docs.oracle.com/javase/8/docs/api/java/util/Comparator.html</a:t>
            </a:r>
            <a:endParaRPr lang="en-US" dirty="0"/>
          </a:p>
          <a:p>
            <a:r>
              <a:rPr lang="en-US" dirty="0"/>
              <a:t>Is a functional interface</a:t>
            </a:r>
          </a:p>
          <a:p>
            <a:pPr lvl="1"/>
            <a:r>
              <a:rPr lang="en-US" dirty="0"/>
              <a:t>Has only one method that needs to be implemented</a:t>
            </a:r>
          </a:p>
          <a:p>
            <a:pPr lvl="1"/>
            <a:r>
              <a:rPr lang="en-US" dirty="0"/>
              <a:t>Compatible with lambda expressions and method references to implement the single method</a:t>
            </a:r>
          </a:p>
          <a:p>
            <a:r>
              <a:rPr lang="en-US" dirty="0"/>
              <a:t>Has default methods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US" dirty="0"/>
              <a:t>Interface with implemented methods????</a:t>
            </a:r>
          </a:p>
          <a:p>
            <a:pPr lvl="1"/>
            <a:r>
              <a:rPr lang="en-US" dirty="0"/>
              <a:t>Required to expand behavior of existing classes without breaking existing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531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mapToInt()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mapToInt()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IntStream</a:t>
            </a:r>
            <a:r>
              <a:rPr lang="en-US"/>
              <a:t>, a special type of stream to deal with </a:t>
            </a:r>
            <a:r>
              <a:rPr lang="en-US">
                <a:latin typeface="Courier New"/>
              </a:rPr>
              <a:t>int</a:t>
            </a:r>
            <a:r>
              <a:rPr lang="en-US"/>
              <a:t> primitives</a:t>
            </a:r>
          </a:p>
          <a:p>
            <a:pPr lvl="1"/>
            <a:r>
              <a:rPr lang="en-US"/>
              <a:t>Takes a function that maps to an </a:t>
            </a:r>
            <a:r>
              <a:rPr lang="en-US">
                <a:latin typeface="Courier New"/>
              </a:rPr>
              <a:t>int</a:t>
            </a:r>
            <a:r>
              <a:rPr lang="en-US"/>
              <a:t>, e.g. </a:t>
            </a:r>
            <a:r>
              <a:rPr lang="en-US">
                <a:latin typeface="Courier New"/>
              </a:rPr>
              <a:t>emp -&gt; emp.getSalary()</a:t>
            </a:r>
          </a:p>
          <a:p>
            <a:pPr lvl="1"/>
            <a:r>
              <a:rPr lang="en-US">
                <a:latin typeface="Calibri" charset="0"/>
              </a:rPr>
              <a:t>Has </a:t>
            </a:r>
            <a:r>
              <a:rPr lang="en-US">
                <a:latin typeface="Courier New" charset="0"/>
              </a:rPr>
              <a:t>average()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 charset="0"/>
              </a:rPr>
              <a:t>sum()</a:t>
            </a:r>
            <a:r>
              <a:rPr lang="en-US">
                <a:latin typeface="Calibri" charset="0"/>
              </a:rPr>
              <a:t> convenience methods that don't work on arbitrary objects</a:t>
            </a:r>
          </a:p>
          <a:p>
            <a:r>
              <a:rPr lang="en-US">
                <a:latin typeface="Courier New"/>
              </a:rPr>
              <a:t>mapToDouble()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mapToLong()</a:t>
            </a:r>
            <a:r>
              <a:rPr lang="en-US">
                <a:latin typeface="Calibri" charset="0"/>
              </a:rPr>
              <a:t> also exist for those primitives</a:t>
            </a:r>
          </a:p>
        </p:txBody>
      </p:sp>
    </p:spTree>
    <p:extLst>
      <p:ext uri="{BB962C8B-B14F-4D97-AF65-F5344CB8AC3E}">
        <p14:creationId xmlns:p14="http://schemas.microsoft.com/office/powerpoint/2010/main" val="62376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Goal: Write a method that returns the average employee salary</a:t>
            </a:r>
          </a:p>
          <a:p>
            <a:pPr lvl="1"/>
            <a:r>
              <a:rPr lang="en-US">
                <a:latin typeface="Calibri" charset="0"/>
              </a:rPr>
              <a:t>Return 0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46935314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double </a:t>
                      </a:r>
                      <a:r>
                        <a:rPr lang="en-US" dirty="0" err="1">
                          <a:latin typeface="Courier New" charset="0"/>
                        </a:rPr>
                        <a:t>findAverageSalary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.average()  // this returns an </a:t>
                      </a:r>
                      <a:r>
                        <a:rPr lang="en-US" dirty="0" err="1">
                          <a:latin typeface="Courier New" charset="0"/>
                        </a:rPr>
                        <a:t>OptionalDouble</a:t>
                      </a:r>
                      <a:r>
                        <a:rPr lang="en-US" dirty="0">
                          <a:latin typeface="Courier New" charset="0"/>
                        </a:rPr>
                        <a:t>!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77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91543413"/>
              </p:ext>
            </p:extLst>
          </p:nvPr>
        </p:nvGraphicFramePr>
        <p:xfrm>
          <a:off x="893714" y="2761878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10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17674351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.sum();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41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 and 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preserve correct behavior, two rules must be followed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Streams must be non-interfering (they do not modify the stream source)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Must be stateless (results should not depend on any state that might change during execution)</a:t>
            </a:r>
          </a:p>
          <a:p>
            <a:r>
              <a:rPr lang="en-US"/>
              <a:t>Streams cannot be reused after a terminal operation is invoked</a:t>
            </a:r>
          </a:p>
          <a:p>
            <a:pPr lvl="1"/>
            <a:r>
              <a:rPr lang="en-US"/>
              <a:t>Remember, no work is done until a terminal operation is used</a:t>
            </a:r>
          </a:p>
          <a:p>
            <a:r>
              <a:rPr lang="en-US"/>
              <a:t>In some cases, streams can be infinite</a:t>
            </a:r>
          </a:p>
          <a:p>
            <a:pPr lvl="1"/>
            <a:r>
              <a:rPr lang="en-US"/>
              <a:t>Many methods will never return for infinite streams</a:t>
            </a:r>
          </a:p>
        </p:txBody>
      </p:sp>
    </p:spTree>
    <p:extLst>
      <p:ext uri="{BB962C8B-B14F-4D97-AF65-F5344CB8AC3E}">
        <p14:creationId xmlns:p14="http://schemas.microsoft.com/office/powerpoint/2010/main" val="3780438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Intermediate Operations</a:t>
            </a:r>
          </a:p>
          <a:p>
            <a:pPr lvl="1"/>
            <a:r>
              <a:rPr lang="en-US">
                <a:latin typeface="Courier New"/>
              </a:rPr>
              <a:t>map()</a:t>
            </a:r>
          </a:p>
          <a:p>
            <a:pPr lvl="1"/>
            <a:r>
              <a:rPr lang="en-US">
                <a:latin typeface="Courier New"/>
              </a:rPr>
              <a:t>filter()</a:t>
            </a:r>
          </a:p>
          <a:p>
            <a:pPr lvl="1"/>
            <a:r>
              <a:rPr lang="en-US">
                <a:latin typeface="Courier New"/>
              </a:rPr>
              <a:t>distinct()</a:t>
            </a:r>
          </a:p>
          <a:p>
            <a:pPr lvl="1"/>
            <a:r>
              <a:rPr lang="en-US">
                <a:latin typeface="Courier New"/>
              </a:rPr>
              <a:t>sorted()</a:t>
            </a:r>
          </a:p>
          <a:p>
            <a:pPr lvl="1"/>
            <a:r>
              <a:rPr lang="en-US">
                <a:latin typeface="Courier New"/>
              </a:rPr>
              <a:t>limit()</a:t>
            </a:r>
          </a:p>
          <a:p>
            <a:pPr lvl="1"/>
            <a:r>
              <a:rPr lang="en-US">
                <a:latin typeface="Courier New"/>
              </a:rPr>
              <a:t>mapToInt(), mapToDouble(), mapToLong()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Terminal Operations</a:t>
            </a:r>
          </a:p>
          <a:p>
            <a:pPr lvl="1"/>
            <a:r>
              <a:rPr lang="en-US">
                <a:latin typeface="Courier New"/>
              </a:rPr>
              <a:t>anyMatch(), allMatch(), noneMatch()</a:t>
            </a:r>
          </a:p>
          <a:p>
            <a:pPr lvl="1"/>
            <a:r>
              <a:rPr lang="en-US">
                <a:latin typeface="Courier New"/>
              </a:rPr>
              <a:t>max(), min()</a:t>
            </a:r>
          </a:p>
          <a:p>
            <a:pPr lvl="1"/>
            <a:r>
              <a:rPr lang="en-US">
                <a:latin typeface="Courier New"/>
              </a:rPr>
              <a:t>collect()</a:t>
            </a:r>
          </a:p>
          <a:p>
            <a:pPr lvl="1"/>
            <a:r>
              <a:rPr lang="en-US">
                <a:latin typeface="Courier New"/>
              </a:rPr>
              <a:t>count()</a:t>
            </a:r>
          </a:p>
          <a:p>
            <a:pPr lvl="1"/>
            <a:r>
              <a:rPr lang="en-US">
                <a:latin typeface="Courier New"/>
              </a:rPr>
              <a:t>findAny()</a:t>
            </a:r>
          </a:p>
        </p:txBody>
      </p:sp>
    </p:spTree>
    <p:extLst>
      <p:ext uri="{BB962C8B-B14F-4D97-AF65-F5344CB8AC3E}">
        <p14:creationId xmlns:p14="http://schemas.microsoft.com/office/powerpoint/2010/main" val="4003454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reduce()</a:t>
            </a:r>
          </a:p>
          <a:p>
            <a:pPr lvl="1"/>
            <a:r>
              <a:rPr lang="en-US"/>
              <a:t>Extremely flexible, can be used to implement several terminal operations</a:t>
            </a:r>
          </a:p>
          <a:p>
            <a:pPr lvl="1"/>
            <a:r>
              <a:rPr lang="en-US"/>
              <a:t>Rarely needed in practice</a:t>
            </a:r>
          </a:p>
          <a:p>
            <a:r>
              <a:rPr lang="en-US">
                <a:latin typeface="Courier New"/>
              </a:rPr>
              <a:t>collect() </a:t>
            </a:r>
            <a:r>
              <a:rPr lang="en-US">
                <a:latin typeface="Calibri"/>
              </a:rPr>
              <a:t>(the other method signature)</a:t>
            </a:r>
          </a:p>
          <a:p>
            <a:pPr lvl="1"/>
            <a:r>
              <a:rPr lang="en-US">
                <a:latin typeface="Calibri"/>
              </a:rPr>
              <a:t>Useful for loading data into arbitrary data structures</a:t>
            </a:r>
            <a:endParaRPr lang="en-US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Most use cases are already covered by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toArray()</a:t>
            </a:r>
          </a:p>
          <a:p>
            <a:pPr lvl="1"/>
            <a:r>
              <a:rPr lang="en-US"/>
              <a:t>Excellent if legacy code expects an array and not a list, use it if you need to</a:t>
            </a:r>
          </a:p>
          <a:p>
            <a:r>
              <a:rPr lang="en-US">
                <a:latin typeface="Courier New" charset="0"/>
              </a:rPr>
              <a:t>forEach() </a:t>
            </a:r>
          </a:p>
          <a:p>
            <a:pPr lvl="1"/>
            <a:r>
              <a:rPr lang="en-US">
                <a:latin typeface="Calibri" charset="0"/>
              </a:rPr>
              <a:t>Also extremely flexible, lets the programmer execute arbitrary code for each element in a stream </a:t>
            </a:r>
          </a:p>
          <a:p>
            <a:pPr lvl="1"/>
            <a:r>
              <a:rPr lang="en-US">
                <a:latin typeface="Calibri" charset="0"/>
              </a:rPr>
              <a:t>Very easy to violate stream contract and potentially get unexpected behavior </a:t>
            </a:r>
          </a:p>
          <a:p>
            <a:pPr lvl="1"/>
            <a:r>
              <a:rPr lang="en-US">
                <a:latin typeface="Calibri" charset="0"/>
              </a:rPr>
              <a:t>Can just write a for loop instead</a:t>
            </a:r>
          </a:p>
        </p:txBody>
      </p:sp>
    </p:spTree>
    <p:extLst>
      <p:ext uri="{BB962C8B-B14F-4D97-AF65-F5344CB8AC3E}">
        <p14:creationId xmlns:p14="http://schemas.microsoft.com/office/powerpoint/2010/main" val="18895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7152046"/>
              </p:ext>
            </p:extLst>
          </p:nvPr>
        </p:nvGraphicFramePr>
        <p:xfrm>
          <a:off x="1004061" y="3449354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(new Comparator&lt;Employee&gt;(){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@Override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compare(Employee e1, 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93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streams implement the </a:t>
            </a:r>
            <a:r>
              <a:rPr lang="en-US">
                <a:latin typeface="Courier New"/>
              </a:rPr>
              <a:t>.parallel()</a:t>
            </a:r>
            <a:r>
              <a:rPr lang="en-US"/>
              <a:t> method</a:t>
            </a:r>
          </a:p>
          <a:p>
            <a:r>
              <a:rPr lang="en-US"/>
              <a:t>Automatically enables parallel processing of the stream</a:t>
            </a:r>
          </a:p>
          <a:p>
            <a:pPr lvl="1"/>
            <a:r>
              <a:rPr lang="en-US"/>
              <a:t>Work is divided between multiple threads</a:t>
            </a:r>
          </a:p>
          <a:p>
            <a:pPr lvl="1"/>
            <a:r>
              <a:rPr lang="en-US"/>
              <a:t>After threads complete, end result is then merged together</a:t>
            </a:r>
          </a:p>
          <a:p>
            <a:r>
              <a:rPr lang="en-US"/>
              <a:t>Can actually be less efficient for small streams with simple operations</a:t>
            </a:r>
          </a:p>
          <a:p>
            <a:pPr lvl="1"/>
            <a:r>
              <a:rPr lang="en-US"/>
              <a:t>Millions of elements is still "small".</a:t>
            </a:r>
          </a:p>
          <a:p>
            <a:r>
              <a:rPr lang="en-US"/>
              <a:t>Can potentially be much faster for very large streams or when the operations involved are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893018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with all parallel processing, side-effects must be carefully accounted for</a:t>
            </a:r>
          </a:p>
          <a:p>
            <a:pPr lvl="1"/>
            <a:r>
              <a:rPr lang="en-US"/>
              <a:t>Two threads modifying the same variable at the same time will cause errors</a:t>
            </a:r>
          </a:p>
          <a:p>
            <a:r>
              <a:rPr lang="en-US"/>
              <a:t>Side-effects are highly discouraged even for sequential streams</a:t>
            </a:r>
          </a:p>
        </p:txBody>
      </p:sp>
    </p:spTree>
    <p:extLst>
      <p:ext uri="{BB962C8B-B14F-4D97-AF65-F5344CB8AC3E}">
        <p14:creationId xmlns:p14="http://schemas.microsoft.com/office/powerpoint/2010/main" val="779706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output of the following code?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100000, 47270, 46942, 65382, or 40942?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7315624"/>
              </p:ext>
            </p:extLst>
          </p:nvPr>
        </p:nvGraphicFramePr>
        <p:xfrm>
          <a:off x="855630" y="2927345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Bad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static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n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public static void main(String[] </a:t>
                      </a:r>
                      <a:r>
                        <a:rPr lang="en-US" dirty="0" err="1">
                          <a:latin typeface="Courier New" charset="0"/>
                        </a:rPr>
                        <a:t>args</a:t>
                      </a:r>
                      <a:r>
                        <a:rPr lang="en-US" dirty="0">
                          <a:latin typeface="Courier New" charset="0"/>
                        </a:rPr>
                        <a:t>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IntStream.range</a:t>
                      </a:r>
                      <a:r>
                        <a:rPr lang="en-US" dirty="0">
                          <a:latin typeface="Courier New" charset="0"/>
                        </a:rPr>
                        <a:t>(0, 100000).parallel().</a:t>
                      </a:r>
                      <a:r>
                        <a:rPr lang="en-US" dirty="0" err="1">
                          <a:latin typeface="Courier New" charset="0"/>
                        </a:rPr>
                        <a:t>forEach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</a:t>
                      </a:r>
                      <a:r>
                        <a:rPr lang="en-US" dirty="0">
                          <a:latin typeface="Courier New" charset="0"/>
                        </a:rPr>
                        <a:t> -&gt; n++);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(n);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48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Streams can perform useful operations on collections</a:t>
            </a:r>
          </a:p>
          <a:p>
            <a:r>
              <a:rPr lang="en-US"/>
              <a:t>Intermediate operations return new streams based on modifying the elements of the previous stream</a:t>
            </a:r>
          </a:p>
          <a:p>
            <a:r>
              <a:rPr lang="en-US"/>
              <a:t>Terminal operations return useful values</a:t>
            </a:r>
          </a:p>
          <a:p>
            <a:r>
              <a:rPr lang="en-US"/>
              <a:t>Stream operations can take lambda expressions to shorten code</a:t>
            </a:r>
          </a:p>
          <a:p>
            <a:r>
              <a:rPr lang="en-US"/>
              <a:t>Many streams support parallel execution</a:t>
            </a:r>
          </a:p>
          <a:p>
            <a:pPr lvl="1"/>
            <a:r>
              <a:rPr lang="en-US"/>
              <a:t>Must be extra careful to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1574818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021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We can actually do slightly better, we’ll revisit the Comparator class later</a:t>
            </a:r>
          </a:p>
          <a:p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78914677"/>
              </p:ext>
            </p:extLst>
          </p:nvPr>
        </p:nvGraphicFramePr>
        <p:xfrm>
          <a:off x="1004061" y="3361214"/>
          <a:ext cx="1018387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8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0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</a:rPr>
              <a:t>(e1, e2) -&gt; e1.getName().compareTo(e2.getName())</a:t>
            </a:r>
            <a:endParaRPr lang="en-US">
              <a:latin typeface="Calibri"/>
            </a:endParaRPr>
          </a:p>
          <a:p>
            <a:r>
              <a:rPr lang="en-US">
                <a:latin typeface="Courier New" charset="0"/>
              </a:rPr>
              <a:t>(e1, e2)</a:t>
            </a:r>
            <a:r>
              <a:rPr lang="en-US">
                <a:latin typeface="Calibri" charset="0"/>
              </a:rPr>
              <a:t>are the parameters, both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We can pick whatever names we want, I could choose </a:t>
            </a:r>
            <a:r>
              <a:rPr lang="en-US">
                <a:latin typeface="Courier New"/>
              </a:rPr>
              <a:t>(x, y)</a:t>
            </a:r>
            <a:r>
              <a:rPr lang="en-US">
                <a:latin typeface="Calibri" charset="0"/>
              </a:rPr>
              <a:t> if I wanted to</a:t>
            </a:r>
          </a:p>
          <a:p>
            <a:pPr lvl="1"/>
            <a:r>
              <a:rPr lang="en-US">
                <a:latin typeface="Calibri" charset="0"/>
              </a:rPr>
              <a:t>Type Inference is used to figure out the type that these should be, so we don't need to specify that they are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Still strongly typed, will throw compile-time errors for mistakes</a:t>
            </a:r>
          </a:p>
          <a:p>
            <a:r>
              <a:rPr lang="en-US">
                <a:latin typeface="Courier New" charset="0"/>
              </a:rPr>
              <a:t>e1.getName().compareTo(e2.getName())</a:t>
            </a:r>
            <a:r>
              <a:rPr lang="en-US">
                <a:latin typeface="Calibri" charset="0"/>
              </a:rPr>
              <a:t>is the method body</a:t>
            </a:r>
          </a:p>
          <a:p>
            <a:pPr lvl="1"/>
            <a:r>
              <a:rPr lang="en-US">
                <a:latin typeface="Calibri" charset="0"/>
              </a:rPr>
              <a:t>No return statement needed for one-line methods</a:t>
            </a:r>
          </a:p>
        </p:txBody>
      </p:sp>
    </p:spTree>
    <p:extLst>
      <p:ext uri="{BB962C8B-B14F-4D97-AF65-F5344CB8AC3E}">
        <p14:creationId xmlns:p14="http://schemas.microsoft.com/office/powerpoint/2010/main" val="42377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Implement the </a:t>
            </a:r>
            <a:r>
              <a:rPr lang="en-US" dirty="0" err="1"/>
              <a:t>sortEmployeesByName</a:t>
            </a:r>
            <a:r>
              <a:rPr lang="en-US" dirty="0"/>
              <a:t> method in EmployeeManager.java</a:t>
            </a:r>
          </a:p>
          <a:p>
            <a:r>
              <a:rPr lang="en-US" dirty="0">
                <a:latin typeface="Calibri" charset="0"/>
              </a:rPr>
              <a:t>First unit test should pass!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3082486"/>
              </p:ext>
            </p:extLst>
          </p:nvPr>
        </p:nvGraphicFramePr>
        <p:xfrm>
          <a:off x="1004061" y="3358674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0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3214</Words>
  <Application>Microsoft Office PowerPoint</Application>
  <PresentationFormat>Widescreen</PresentationFormat>
  <Paragraphs>526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Office Theme</vt:lpstr>
      <vt:lpstr>Java 8 Workshop  Lambda Expressions and the Stream API</vt:lpstr>
      <vt:lpstr>What's new in Java 8?</vt:lpstr>
      <vt:lpstr>Setup and Goals</vt:lpstr>
      <vt:lpstr>What are Lambda Expressions?</vt:lpstr>
      <vt:lpstr>Lambda Expressions in Java 8</vt:lpstr>
      <vt:lpstr>Sorting a List of Employees</vt:lpstr>
      <vt:lpstr>Sorting a List of Employees</vt:lpstr>
      <vt:lpstr>Lambda Expression Details</vt:lpstr>
      <vt:lpstr>Example: Lambda Expressions</vt:lpstr>
      <vt:lpstr>Method References</vt:lpstr>
      <vt:lpstr>Sorting a List of Employees</vt:lpstr>
      <vt:lpstr>What is the Stream API?</vt:lpstr>
      <vt:lpstr>Stream API: anyMatch()</vt:lpstr>
      <vt:lpstr>Stream API: anyMatch()</vt:lpstr>
      <vt:lpstr>Example: anyMatch()</vt:lpstr>
      <vt:lpstr>Stream API: allMatch() and noneMatch()</vt:lpstr>
      <vt:lpstr>Stream API: allMatch()</vt:lpstr>
      <vt:lpstr>Exercise: allMatch()</vt:lpstr>
      <vt:lpstr>Solution: allMatch()</vt:lpstr>
      <vt:lpstr>Aside: The Optional Class</vt:lpstr>
      <vt:lpstr>Optional: Sample Usage</vt:lpstr>
      <vt:lpstr>Optional: Sample Usage</vt:lpstr>
      <vt:lpstr>Optional: Sample Usage</vt:lpstr>
      <vt:lpstr>Optional: Sample Usage</vt:lpstr>
      <vt:lpstr>What just happened?</vt:lpstr>
      <vt:lpstr>Stream API: max()</vt:lpstr>
      <vt:lpstr>Stream API: max()</vt:lpstr>
      <vt:lpstr>Exercise: max()</vt:lpstr>
      <vt:lpstr>Solution: max()</vt:lpstr>
      <vt:lpstr>Exercise: Optionals</vt:lpstr>
      <vt:lpstr>Solution: Optionals</vt:lpstr>
      <vt:lpstr>Terminal vs Intermediate Operations</vt:lpstr>
      <vt:lpstr>Stream API: map() and collect()</vt:lpstr>
      <vt:lpstr>Stream API: map() and collect()</vt:lpstr>
      <vt:lpstr>Example: map() and collect()</vt:lpstr>
      <vt:lpstr>Stream API: filter() and count()</vt:lpstr>
      <vt:lpstr>Stream API: filter() and count()</vt:lpstr>
      <vt:lpstr>Example: filter() and count()</vt:lpstr>
      <vt:lpstr>Exercise: Combine map, collect, and filter</vt:lpstr>
      <vt:lpstr>Stream API: distinct()</vt:lpstr>
      <vt:lpstr>Exercise: distinct()</vt:lpstr>
      <vt:lpstr>Exercise: distinct()</vt:lpstr>
      <vt:lpstr>Exercise: distinct() again</vt:lpstr>
      <vt:lpstr>Exercise: distinct() again</vt:lpstr>
      <vt:lpstr>Stream API: findFirst() and findAny()</vt:lpstr>
      <vt:lpstr>Exercise: findAny()</vt:lpstr>
      <vt:lpstr>Exercise: findAny()</vt:lpstr>
      <vt:lpstr>Stream API: sorted() and limit()</vt:lpstr>
      <vt:lpstr>Stream API: sorted() and limit()</vt:lpstr>
      <vt:lpstr>Revisiting Comparators</vt:lpstr>
      <vt:lpstr>Revisiting Comparators</vt:lpstr>
      <vt:lpstr>Stream API: mapToInt()</vt:lpstr>
      <vt:lpstr>Example: mapToInt()</vt:lpstr>
      <vt:lpstr>Exercise: mapToInt()</vt:lpstr>
      <vt:lpstr>Solution: mapToInt()</vt:lpstr>
      <vt:lpstr>Important Notes and Fun Facts</vt:lpstr>
      <vt:lpstr>Recap of Stream Methods</vt:lpstr>
      <vt:lpstr>Other Important Methods</vt:lpstr>
      <vt:lpstr>Other Important Methods</vt:lpstr>
      <vt:lpstr>Parallel Processing</vt:lpstr>
      <vt:lpstr>Parallel Processing</vt:lpstr>
      <vt:lpstr>Parallel Processing Gone Wrong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Workshop  Lambda Expressions and the Stream API</dc:title>
  <cp:lastModifiedBy>Joseph DiFebo</cp:lastModifiedBy>
  <cp:revision>26</cp:revision>
  <dcterms:modified xsi:type="dcterms:W3CDTF">2017-02-06T15:24:13Z</dcterms:modified>
</cp:coreProperties>
</file>