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64" r:id="rId3"/>
    <p:sldId id="275" r:id="rId4"/>
    <p:sldId id="263" r:id="rId5"/>
    <p:sldId id="265" r:id="rId6"/>
    <p:sldId id="277" r:id="rId7"/>
    <p:sldId id="270" r:id="rId8"/>
    <p:sldId id="273" r:id="rId9"/>
    <p:sldId id="274" r:id="rId10"/>
    <p:sldId id="257" r:id="rId11"/>
    <p:sldId id="259" r:id="rId12"/>
    <p:sldId id="258" r:id="rId13"/>
    <p:sldId id="280" r:id="rId14"/>
    <p:sldId id="281" r:id="rId15"/>
    <p:sldId id="279" r:id="rId16"/>
    <p:sldId id="272" r:id="rId17"/>
    <p:sldId id="266" r:id="rId18"/>
    <p:sldId id="271" r:id="rId19"/>
    <p:sldId id="267" r:id="rId20"/>
    <p:sldId id="268" r:id="rId21"/>
    <p:sldId id="260" r:id="rId22"/>
    <p:sldId id="276" r:id="rId23"/>
    <p:sldId id="262" r:id="rId24"/>
  </p:sldIdLst>
  <p:sldSz cx="12192000" cy="6858000"/>
  <p:notesSz cx="7010400"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18" tIns="46409" rIns="92818" bIns="46409"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18" tIns="46409" rIns="92818" bIns="46409" rtlCol="0"/>
          <a:lstStyle>
            <a:lvl1pPr algn="r">
              <a:defRPr sz="1200"/>
            </a:lvl1pPr>
          </a:lstStyle>
          <a:p>
            <a:fld id="{7FDC8557-3CF7-4354-90DD-559B491BFA90}" type="datetimeFigureOut">
              <a:rPr lang="en-US"/>
              <a:t>1/23/2013</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18" tIns="46409" rIns="92818" bIns="46409"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2818" tIns="46409" rIns="92818" bIns="4640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18" tIns="46409" rIns="92818" bIns="4640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18" tIns="46409" rIns="92818" bIns="46409" rtlCol="0" anchor="b"/>
          <a:lstStyle>
            <a:lvl1pPr algn="r">
              <a:defRPr sz="1200"/>
            </a:lvl1pPr>
          </a:lstStyle>
          <a:p>
            <a:fld id="{BD5F0B25-27BF-4077-BF96-6D2617AC9E1D}" type="slidenum">
              <a:rPr lang="en-US"/>
              <a:t>‹#›</a:t>
            </a:fld>
            <a:endParaRPr lang="en-US"/>
          </a:p>
        </p:txBody>
      </p:sp>
    </p:spTree>
    <p:extLst>
      <p:ext uri="{BB962C8B-B14F-4D97-AF65-F5344CB8AC3E}">
        <p14:creationId xmlns:p14="http://schemas.microsoft.com/office/powerpoint/2010/main" val="1920166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5F0B25-27BF-4077-BF96-6D2617AC9E1D}" type="slidenum">
              <a:rPr lang="en-US"/>
              <a:t>2</a:t>
            </a:fld>
            <a:endParaRPr lang="en-US"/>
          </a:p>
        </p:txBody>
      </p:sp>
    </p:spTree>
    <p:extLst>
      <p:ext uri="{BB962C8B-B14F-4D97-AF65-F5344CB8AC3E}">
        <p14:creationId xmlns:p14="http://schemas.microsoft.com/office/powerpoint/2010/main" val="3320273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5F0B25-27BF-4077-BF96-6D2617AC9E1D}" type="slidenum">
              <a:rPr lang="en-US"/>
              <a:t>11</a:t>
            </a:fld>
            <a:endParaRPr lang="en-US"/>
          </a:p>
        </p:txBody>
      </p:sp>
    </p:spTree>
    <p:extLst>
      <p:ext uri="{BB962C8B-B14F-4D97-AF65-F5344CB8AC3E}">
        <p14:creationId xmlns:p14="http://schemas.microsoft.com/office/powerpoint/2010/main" val="1635983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5F0B25-27BF-4077-BF96-6D2617AC9E1D}" type="slidenum">
              <a:rPr lang="en-US"/>
              <a:t>12</a:t>
            </a:fld>
            <a:endParaRPr lang="en-US"/>
          </a:p>
        </p:txBody>
      </p:sp>
    </p:spTree>
    <p:extLst>
      <p:ext uri="{BB962C8B-B14F-4D97-AF65-F5344CB8AC3E}">
        <p14:creationId xmlns:p14="http://schemas.microsoft.com/office/powerpoint/2010/main" val="912855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5F0B25-27BF-4077-BF96-6D2617AC9E1D}" type="slidenum">
              <a:rPr lang="en-US"/>
              <a:t>13</a:t>
            </a:fld>
            <a:endParaRPr lang="en-US"/>
          </a:p>
        </p:txBody>
      </p:sp>
    </p:spTree>
    <p:extLst>
      <p:ext uri="{BB962C8B-B14F-4D97-AF65-F5344CB8AC3E}">
        <p14:creationId xmlns:p14="http://schemas.microsoft.com/office/powerpoint/2010/main" val="56687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5F0B25-27BF-4077-BF96-6D2617AC9E1D}" type="slidenum">
              <a:rPr lang="en-US"/>
              <a:t>14</a:t>
            </a:fld>
            <a:endParaRPr lang="en-US"/>
          </a:p>
        </p:txBody>
      </p:sp>
    </p:spTree>
    <p:extLst>
      <p:ext uri="{BB962C8B-B14F-4D97-AF65-F5344CB8AC3E}">
        <p14:creationId xmlns:p14="http://schemas.microsoft.com/office/powerpoint/2010/main" val="3374810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5F0B25-27BF-4077-BF96-6D2617AC9E1D}" type="slidenum">
              <a:rPr lang="en-US"/>
              <a:t>15</a:t>
            </a:fld>
            <a:endParaRPr lang="en-US"/>
          </a:p>
        </p:txBody>
      </p:sp>
    </p:spTree>
    <p:extLst>
      <p:ext uri="{BB962C8B-B14F-4D97-AF65-F5344CB8AC3E}">
        <p14:creationId xmlns:p14="http://schemas.microsoft.com/office/powerpoint/2010/main" val="1720270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5F0B25-27BF-4077-BF96-6D2617AC9E1D}" type="slidenum">
              <a:rPr lang="en-US"/>
              <a:t>16</a:t>
            </a:fld>
            <a:endParaRPr lang="en-US"/>
          </a:p>
        </p:txBody>
      </p:sp>
    </p:spTree>
    <p:extLst>
      <p:ext uri="{BB962C8B-B14F-4D97-AF65-F5344CB8AC3E}">
        <p14:creationId xmlns:p14="http://schemas.microsoft.com/office/powerpoint/2010/main" val="1497927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5F0B25-27BF-4077-BF96-6D2617AC9E1D}" type="slidenum">
              <a:rPr lang="en-US"/>
              <a:t>17</a:t>
            </a:fld>
            <a:endParaRPr lang="en-US"/>
          </a:p>
        </p:txBody>
      </p:sp>
    </p:spTree>
    <p:extLst>
      <p:ext uri="{BB962C8B-B14F-4D97-AF65-F5344CB8AC3E}">
        <p14:creationId xmlns:p14="http://schemas.microsoft.com/office/powerpoint/2010/main" val="1117640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5F0B25-27BF-4077-BF96-6D2617AC9E1D}" type="slidenum">
              <a:rPr lang="en-US"/>
              <a:t>18</a:t>
            </a:fld>
            <a:endParaRPr lang="en-US"/>
          </a:p>
        </p:txBody>
      </p:sp>
    </p:spTree>
    <p:extLst>
      <p:ext uri="{BB962C8B-B14F-4D97-AF65-F5344CB8AC3E}">
        <p14:creationId xmlns:p14="http://schemas.microsoft.com/office/powerpoint/2010/main" val="4157916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5F0B25-27BF-4077-BF96-6D2617AC9E1D}" type="slidenum">
              <a:rPr lang="en-US"/>
              <a:t>19</a:t>
            </a:fld>
            <a:endParaRPr lang="en-US"/>
          </a:p>
        </p:txBody>
      </p:sp>
    </p:spTree>
    <p:extLst>
      <p:ext uri="{BB962C8B-B14F-4D97-AF65-F5344CB8AC3E}">
        <p14:creationId xmlns:p14="http://schemas.microsoft.com/office/powerpoint/2010/main" val="4263425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5F0B25-27BF-4077-BF96-6D2617AC9E1D}" type="slidenum">
              <a:rPr lang="en-US"/>
              <a:t>20</a:t>
            </a:fld>
            <a:endParaRPr lang="en-US"/>
          </a:p>
        </p:txBody>
      </p:sp>
    </p:spTree>
    <p:extLst>
      <p:ext uri="{BB962C8B-B14F-4D97-AF65-F5344CB8AC3E}">
        <p14:creationId xmlns:p14="http://schemas.microsoft.com/office/powerpoint/2010/main" val="3442858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5F0B25-27BF-4077-BF96-6D2617AC9E1D}" type="slidenum">
              <a:rPr lang="en-US"/>
              <a:t>3</a:t>
            </a:fld>
            <a:endParaRPr lang="en-US"/>
          </a:p>
        </p:txBody>
      </p:sp>
    </p:spTree>
    <p:extLst>
      <p:ext uri="{BB962C8B-B14F-4D97-AF65-F5344CB8AC3E}">
        <p14:creationId xmlns:p14="http://schemas.microsoft.com/office/powerpoint/2010/main" val="1013890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5F0B25-27BF-4077-BF96-6D2617AC9E1D}" type="slidenum">
              <a:rPr lang="en-US"/>
              <a:t>21</a:t>
            </a:fld>
            <a:endParaRPr lang="en-US"/>
          </a:p>
        </p:txBody>
      </p:sp>
    </p:spTree>
    <p:extLst>
      <p:ext uri="{BB962C8B-B14F-4D97-AF65-F5344CB8AC3E}">
        <p14:creationId xmlns:p14="http://schemas.microsoft.com/office/powerpoint/2010/main" val="21103855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5F0B25-27BF-4077-BF96-6D2617AC9E1D}" type="slidenum">
              <a:rPr lang="en-US"/>
              <a:t>22</a:t>
            </a:fld>
            <a:endParaRPr lang="en-US"/>
          </a:p>
        </p:txBody>
      </p:sp>
    </p:spTree>
    <p:extLst>
      <p:ext uri="{BB962C8B-B14F-4D97-AF65-F5344CB8AC3E}">
        <p14:creationId xmlns:p14="http://schemas.microsoft.com/office/powerpoint/2010/main" val="2829823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5F0B25-27BF-4077-BF96-6D2617AC9E1D}" type="slidenum">
              <a:rPr lang="en-US"/>
              <a:t>23</a:t>
            </a:fld>
            <a:endParaRPr lang="en-US"/>
          </a:p>
        </p:txBody>
      </p:sp>
    </p:spTree>
    <p:extLst>
      <p:ext uri="{BB962C8B-B14F-4D97-AF65-F5344CB8AC3E}">
        <p14:creationId xmlns:p14="http://schemas.microsoft.com/office/powerpoint/2010/main" val="3609045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5F0B25-27BF-4077-BF96-6D2617AC9E1D}" type="slidenum">
              <a:rPr lang="en-US"/>
              <a:t>4</a:t>
            </a:fld>
            <a:endParaRPr lang="en-US"/>
          </a:p>
        </p:txBody>
      </p:sp>
    </p:spTree>
    <p:extLst>
      <p:ext uri="{BB962C8B-B14F-4D97-AF65-F5344CB8AC3E}">
        <p14:creationId xmlns:p14="http://schemas.microsoft.com/office/powerpoint/2010/main" val="4182126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5F0B25-27BF-4077-BF96-6D2617AC9E1D}" type="slidenum">
              <a:rPr lang="en-US"/>
              <a:t>5</a:t>
            </a:fld>
            <a:endParaRPr lang="en-US"/>
          </a:p>
        </p:txBody>
      </p:sp>
    </p:spTree>
    <p:extLst>
      <p:ext uri="{BB962C8B-B14F-4D97-AF65-F5344CB8AC3E}">
        <p14:creationId xmlns:p14="http://schemas.microsoft.com/office/powerpoint/2010/main" val="3950778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5F0B25-27BF-4077-BF96-6D2617AC9E1D}" type="slidenum">
              <a:rPr lang="en-US"/>
              <a:t>6</a:t>
            </a:fld>
            <a:endParaRPr lang="en-US"/>
          </a:p>
        </p:txBody>
      </p:sp>
    </p:spTree>
    <p:extLst>
      <p:ext uri="{BB962C8B-B14F-4D97-AF65-F5344CB8AC3E}">
        <p14:creationId xmlns:p14="http://schemas.microsoft.com/office/powerpoint/2010/main" val="1994701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5F0B25-27BF-4077-BF96-6D2617AC9E1D}" type="slidenum">
              <a:rPr lang="en-US"/>
              <a:t>7</a:t>
            </a:fld>
            <a:endParaRPr lang="en-US"/>
          </a:p>
        </p:txBody>
      </p:sp>
    </p:spTree>
    <p:extLst>
      <p:ext uri="{BB962C8B-B14F-4D97-AF65-F5344CB8AC3E}">
        <p14:creationId xmlns:p14="http://schemas.microsoft.com/office/powerpoint/2010/main" val="2532100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5F0B25-27BF-4077-BF96-6D2617AC9E1D}" type="slidenum">
              <a:rPr lang="en-US"/>
              <a:t>8</a:t>
            </a:fld>
            <a:endParaRPr lang="en-US"/>
          </a:p>
        </p:txBody>
      </p:sp>
    </p:spTree>
    <p:extLst>
      <p:ext uri="{BB962C8B-B14F-4D97-AF65-F5344CB8AC3E}">
        <p14:creationId xmlns:p14="http://schemas.microsoft.com/office/powerpoint/2010/main" val="1502580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5F0B25-27BF-4077-BF96-6D2617AC9E1D}" type="slidenum">
              <a:rPr lang="en-US"/>
              <a:t>9</a:t>
            </a:fld>
            <a:endParaRPr lang="en-US"/>
          </a:p>
        </p:txBody>
      </p:sp>
    </p:spTree>
    <p:extLst>
      <p:ext uri="{BB962C8B-B14F-4D97-AF65-F5344CB8AC3E}">
        <p14:creationId xmlns:p14="http://schemas.microsoft.com/office/powerpoint/2010/main" val="661267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5F0B25-27BF-4077-BF96-6D2617AC9E1D}" type="slidenum">
              <a:rPr lang="en-US"/>
              <a:t>10</a:t>
            </a:fld>
            <a:endParaRPr lang="en-US"/>
          </a:p>
        </p:txBody>
      </p:sp>
    </p:spTree>
    <p:extLst>
      <p:ext uri="{BB962C8B-B14F-4D97-AF65-F5344CB8AC3E}">
        <p14:creationId xmlns:p14="http://schemas.microsoft.com/office/powerpoint/2010/main" val="4239330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1/23/2013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Hadoop</a:t>
            </a:r>
            <a:endParaRPr lang="en-US" dirty="0"/>
          </a:p>
        </p:txBody>
      </p:sp>
      <p:sp>
        <p:nvSpPr>
          <p:cNvPr id="3" name="Subtitle 2"/>
          <p:cNvSpPr>
            <a:spLocks noGrp="1"/>
          </p:cNvSpPr>
          <p:nvPr>
            <p:ph type="subTitle" idx="1"/>
          </p:nvPr>
        </p:nvSpPr>
        <p:spPr/>
        <p:txBody>
          <a:bodyPr/>
          <a:lstStyle/>
          <a:p>
            <a:r>
              <a:rPr lang="en-US" dirty="0" smtClean="0"/>
              <a:t>(The Big Data PIG Out)</a:t>
            </a:r>
            <a:br>
              <a:rPr lang="en-US" dirty="0" smtClean="0"/>
            </a:br>
            <a:r>
              <a:rPr lang="en-US" dirty="0" smtClean="0"/>
              <a:t/>
            </a:r>
            <a:br>
              <a:rPr lang="en-US" dirty="0" smtClean="0"/>
            </a:br>
            <a:r>
              <a:rPr lang="en-US" dirty="0" smtClean="0"/>
              <a:t>by Jason Cohn</a:t>
            </a:r>
            <a:br>
              <a:rPr lang="en-US" dirty="0" smtClean="0"/>
            </a:br>
            <a:r>
              <a:rPr lang="en-US" dirty="0" smtClean="0"/>
              <a:t>Guggenheim Partners</a:t>
            </a:r>
            <a:endParaRPr lang="en-US" dirty="0"/>
          </a:p>
        </p:txBody>
      </p:sp>
      <p:pic>
        <p:nvPicPr>
          <p:cNvPr id="2052" name="Picture 4" descr="http://mikesrealpitbbq.com/mikes_pi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508" y="1380068"/>
            <a:ext cx="4461458" cy="4255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0110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Hadoop Framework</a:t>
            </a:r>
            <a:endParaRPr lang="en-US" dirty="0"/>
          </a:p>
        </p:txBody>
      </p:sp>
      <p:sp>
        <p:nvSpPr>
          <p:cNvPr id="3" name="Content Placeholder 2"/>
          <p:cNvSpPr>
            <a:spLocks noGrp="1"/>
          </p:cNvSpPr>
          <p:nvPr>
            <p:ph idx="1"/>
          </p:nvPr>
        </p:nvSpPr>
        <p:spPr>
          <a:xfrm>
            <a:off x="1484310" y="2666999"/>
            <a:ext cx="10018713" cy="3345494"/>
          </a:xfrm>
        </p:spPr>
        <p:txBody>
          <a:bodyPr>
            <a:normAutofit fontScale="62500" lnSpcReduction="20000"/>
          </a:bodyPr>
          <a:lstStyle/>
          <a:p>
            <a:r>
              <a:rPr lang="en-US" sz="2900" dirty="0"/>
              <a:t>The Apache™ Hadoop™ project develops an open source framework that enables distributed storage and computing on inexpensive hardware to handle large volumes of data. At the core of Hadoop, there are two main components: </a:t>
            </a:r>
          </a:p>
          <a:p>
            <a:pPr lvl="0"/>
            <a:r>
              <a:rPr lang="en-US" sz="2900" dirty="0"/>
              <a:t>Hadoop Distributed File System (HDFS™) stores and replicates blocks of data on the different computers that constitute a Hadoop cluster. The blocks are parts of files. This file system relies on the operating system (OS) file system. On Windows Server and Windows Azure, HDFS leverages NTFS on each and every node of the cluster</a:t>
            </a:r>
            <a:r>
              <a:rPr lang="en-US" dirty="0"/>
              <a:t>.</a:t>
            </a:r>
          </a:p>
          <a:p>
            <a:pPr lvl="0"/>
            <a:r>
              <a:rPr lang="en-US" sz="2900" dirty="0"/>
              <a:t>Hadoop Map Reduce is the framework that implements the Map Reduce algorithm. This algorithm enables highly distributed computing in two main phases based on the usage of keys and values. The map phase transforms key/value input into other key/value outputs. After an intermediary shuffle step has sorted the data by their new keys, the Reduce phase can consolidate the values that were calculated in the first place by the map phase. Several map/reduce jobs can be chained if necessary.</a:t>
            </a:r>
          </a:p>
          <a:p>
            <a:endParaRPr lang="en-US" dirty="0"/>
          </a:p>
        </p:txBody>
      </p:sp>
    </p:spTree>
    <p:extLst>
      <p:ext uri="{BB962C8B-B14F-4D97-AF65-F5344CB8AC3E}">
        <p14:creationId xmlns:p14="http://schemas.microsoft.com/office/powerpoint/2010/main" val="3329943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 Components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HDFS </a:t>
            </a:r>
            <a:r>
              <a:rPr lang="en-US" dirty="0"/>
              <a:t>is the distributed file system</a:t>
            </a:r>
            <a:r>
              <a:rPr lang="en-US" dirty="0" smtClean="0"/>
              <a:t>.  Fault tolerant, designed for failure of hardware.</a:t>
            </a:r>
          </a:p>
          <a:p>
            <a:r>
              <a:rPr lang="en-US" dirty="0"/>
              <a:t>Map Reduce is the batch job framework. Fault tolerant algorithms. Created by </a:t>
            </a:r>
            <a:r>
              <a:rPr lang="en-US" dirty="0" smtClean="0"/>
              <a:t>Google 04.</a:t>
            </a:r>
            <a:endParaRPr lang="en-US" dirty="0"/>
          </a:p>
          <a:p>
            <a:r>
              <a:rPr lang="en-US" dirty="0" smtClean="0"/>
              <a:t>PIG </a:t>
            </a:r>
            <a:r>
              <a:rPr lang="en-US" dirty="0"/>
              <a:t>is a high level language </a:t>
            </a:r>
            <a:r>
              <a:rPr lang="en-US" dirty="0" smtClean="0"/>
              <a:t>that </a:t>
            </a:r>
            <a:r>
              <a:rPr lang="en-US" dirty="0"/>
              <a:t>can describe jobs executions, and data flows. It also enables the execution of several jobs from one script</a:t>
            </a:r>
            <a:r>
              <a:rPr lang="en-US" dirty="0" smtClean="0"/>
              <a:t>. More procedural, created by Yahoo.</a:t>
            </a:r>
            <a:endParaRPr lang="en-US" dirty="0"/>
          </a:p>
          <a:p>
            <a:r>
              <a:rPr lang="en-US" dirty="0" smtClean="0"/>
              <a:t>HIVE </a:t>
            </a:r>
            <a:r>
              <a:rPr lang="en-US" dirty="0"/>
              <a:t>provides </a:t>
            </a:r>
            <a:r>
              <a:rPr lang="en-US" dirty="0" err="1"/>
              <a:t>HiveQL</a:t>
            </a:r>
            <a:r>
              <a:rPr lang="en-US" dirty="0"/>
              <a:t>, a SQL like language on top of Map Reduce. It is very popular because many people master SQL</a:t>
            </a:r>
            <a:r>
              <a:rPr lang="en-US" dirty="0" smtClean="0"/>
              <a:t>. Created by Facebook.</a:t>
            </a:r>
            <a:endParaRPr lang="en-US" dirty="0"/>
          </a:p>
          <a:p>
            <a:r>
              <a:rPr lang="en-US" dirty="0" smtClean="0"/>
              <a:t>SQOOP </a:t>
            </a:r>
            <a:r>
              <a:rPr lang="en-US" dirty="0"/>
              <a:t>enables data exchange between relational databases and Hadoop clusters. The name starts like SQL and ends like HADOOP</a:t>
            </a:r>
            <a:r>
              <a:rPr lang="en-US" dirty="0" smtClean="0"/>
              <a:t>. Connector for Hadoop and RDBMS.</a:t>
            </a:r>
          </a:p>
        </p:txBody>
      </p:sp>
    </p:spTree>
    <p:extLst>
      <p:ext uri="{BB962C8B-B14F-4D97-AF65-F5344CB8AC3E}">
        <p14:creationId xmlns:p14="http://schemas.microsoft.com/office/powerpoint/2010/main" val="133268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 Stack</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8318"/>
          <a:stretch/>
        </p:blipFill>
        <p:spPr>
          <a:xfrm>
            <a:off x="3404781" y="2548127"/>
            <a:ext cx="7068536" cy="3579419"/>
          </a:xfrm>
          <a:prstGeom prst="rect">
            <a:avLst/>
          </a:prstGeom>
        </p:spPr>
      </p:pic>
    </p:spTree>
    <p:extLst>
      <p:ext uri="{BB962C8B-B14F-4D97-AF65-F5344CB8AC3E}">
        <p14:creationId xmlns:p14="http://schemas.microsoft.com/office/powerpoint/2010/main" val="387475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a:t>
            </a:r>
            <a:endParaRPr lang="en-US" dirty="0"/>
          </a:p>
        </p:txBody>
      </p:sp>
      <p:sp>
        <p:nvSpPr>
          <p:cNvPr id="3" name="Content Placeholder 2"/>
          <p:cNvSpPr>
            <a:spLocks noGrp="1"/>
          </p:cNvSpPr>
          <p:nvPr>
            <p:ph idx="1"/>
          </p:nvPr>
        </p:nvSpPr>
        <p:spPr>
          <a:xfrm>
            <a:off x="1484310" y="2666999"/>
            <a:ext cx="10018713" cy="3345494"/>
          </a:xfrm>
        </p:spPr>
        <p:txBody>
          <a:bodyPr>
            <a:normAutofit/>
          </a:bodyPr>
          <a:lstStyle/>
          <a:p>
            <a:r>
              <a:rPr lang="en-US" dirty="0" smtClean="0"/>
              <a:t>Distributed file/”storage” </a:t>
            </a:r>
            <a:r>
              <a:rPr lang="en-US" dirty="0"/>
              <a:t>system. Designed </a:t>
            </a:r>
            <a:r>
              <a:rPr lang="en-US" dirty="0" smtClean="0"/>
              <a:t>to scale for </a:t>
            </a:r>
            <a:r>
              <a:rPr lang="en-US" dirty="0"/>
              <a:t>large </a:t>
            </a:r>
            <a:r>
              <a:rPr lang="en-US" dirty="0" smtClean="0"/>
              <a:t>files/data.</a:t>
            </a:r>
          </a:p>
          <a:p>
            <a:r>
              <a:rPr lang="en-US" dirty="0" smtClean="0"/>
              <a:t>Data broken down into blocks (64mb).  Blocks are copied and then distributed across </a:t>
            </a:r>
            <a:r>
              <a:rPr lang="en-US" dirty="0" err="1" smtClean="0"/>
              <a:t>DataNodes</a:t>
            </a:r>
            <a:r>
              <a:rPr lang="en-US" dirty="0" smtClean="0"/>
              <a:t> cluster. Controlled by </a:t>
            </a:r>
            <a:r>
              <a:rPr lang="en-US" dirty="0" err="1" smtClean="0"/>
              <a:t>NameNode</a:t>
            </a:r>
            <a:endParaRPr lang="en-US" dirty="0" smtClean="0"/>
          </a:p>
          <a:p>
            <a:r>
              <a:rPr lang="en-US" dirty="0"/>
              <a:t>If a </a:t>
            </a:r>
            <a:r>
              <a:rPr lang="en-US" dirty="0" err="1"/>
              <a:t>DataNoder</a:t>
            </a:r>
            <a:r>
              <a:rPr lang="en-US" dirty="0"/>
              <a:t> </a:t>
            </a:r>
            <a:r>
              <a:rPr lang="en-US" dirty="0" smtClean="0"/>
              <a:t>fails, the </a:t>
            </a:r>
            <a:r>
              <a:rPr lang="en-US" dirty="0" err="1"/>
              <a:t>NameNode</a:t>
            </a:r>
            <a:r>
              <a:rPr lang="en-US" dirty="0"/>
              <a:t> will find missing data residing elsewhere in the cluster, </a:t>
            </a:r>
            <a:r>
              <a:rPr lang="en-US" dirty="0" smtClean="0"/>
              <a:t>allowing </a:t>
            </a:r>
            <a:r>
              <a:rPr lang="en-US" dirty="0"/>
              <a:t>processing to continue while the failed node is restarted or replaced.</a:t>
            </a:r>
            <a:endParaRPr lang="en-US" dirty="0" smtClean="0"/>
          </a:p>
          <a:p>
            <a:r>
              <a:rPr lang="en-US" dirty="0" smtClean="0"/>
              <a:t>Written </a:t>
            </a:r>
            <a:r>
              <a:rPr lang="en-US" dirty="0"/>
              <a:t>in </a:t>
            </a:r>
            <a:r>
              <a:rPr lang="en-US" dirty="0" smtClean="0"/>
              <a:t>Java. Used in other apps being developed at Apache - </a:t>
            </a:r>
            <a:r>
              <a:rPr lang="en-US" dirty="0" err="1" smtClean="0"/>
              <a:t>HBase</a:t>
            </a:r>
            <a:endParaRPr lang="en-US" dirty="0"/>
          </a:p>
        </p:txBody>
      </p:sp>
    </p:spTree>
    <p:extLst>
      <p:ext uri="{BB962C8B-B14F-4D97-AF65-F5344CB8AC3E}">
        <p14:creationId xmlns:p14="http://schemas.microsoft.com/office/powerpoint/2010/main" val="385540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 Vs. Hive</a:t>
            </a:r>
            <a:endParaRPr lang="en-US" dirty="0"/>
          </a:p>
        </p:txBody>
      </p:sp>
      <p:sp>
        <p:nvSpPr>
          <p:cNvPr id="3" name="Content Placeholder 2"/>
          <p:cNvSpPr>
            <a:spLocks noGrp="1"/>
          </p:cNvSpPr>
          <p:nvPr>
            <p:ph idx="1"/>
          </p:nvPr>
        </p:nvSpPr>
        <p:spPr/>
        <p:txBody>
          <a:bodyPr>
            <a:normAutofit/>
          </a:bodyPr>
          <a:lstStyle/>
          <a:p>
            <a:r>
              <a:rPr lang="en-US" dirty="0"/>
              <a:t>Pig is </a:t>
            </a:r>
            <a:r>
              <a:rPr lang="en-US" dirty="0" smtClean="0"/>
              <a:t>a </a:t>
            </a:r>
            <a:r>
              <a:rPr lang="en-US" dirty="0"/>
              <a:t>platform for creating </a:t>
            </a:r>
            <a:r>
              <a:rPr lang="en-US" dirty="0" err="1"/>
              <a:t>MapReduce</a:t>
            </a:r>
            <a:r>
              <a:rPr lang="en-US" dirty="0"/>
              <a:t> programs with </a:t>
            </a:r>
            <a:r>
              <a:rPr lang="en-US" dirty="0" err="1" smtClean="0"/>
              <a:t>Hadoop</a:t>
            </a:r>
            <a:endParaRPr lang="en-US" dirty="0" smtClean="0"/>
          </a:p>
          <a:p>
            <a:pPr lvl="1"/>
            <a:r>
              <a:rPr lang="en-US" dirty="0" smtClean="0"/>
              <a:t>Flow of data taken in small steps</a:t>
            </a:r>
          </a:p>
          <a:p>
            <a:r>
              <a:rPr lang="en-US" dirty="0"/>
              <a:t>Hive is a </a:t>
            </a:r>
            <a:r>
              <a:rPr lang="en-US" dirty="0" smtClean="0"/>
              <a:t>DWH system </a:t>
            </a:r>
            <a:r>
              <a:rPr lang="en-US" dirty="0"/>
              <a:t>built for </a:t>
            </a:r>
            <a:r>
              <a:rPr lang="en-US" dirty="0" err="1"/>
              <a:t>Hadoop</a:t>
            </a:r>
            <a:r>
              <a:rPr lang="en-US" dirty="0"/>
              <a:t> that allows easy data aggregation, ad-hoc queries and analysis of large data sets stored in </a:t>
            </a:r>
            <a:r>
              <a:rPr lang="en-US" dirty="0" err="1"/>
              <a:t>Hadoop</a:t>
            </a:r>
            <a:r>
              <a:rPr lang="en-US" dirty="0"/>
              <a:t> compatible file </a:t>
            </a:r>
            <a:r>
              <a:rPr lang="en-US" dirty="0" smtClean="0"/>
              <a:t>systems</a:t>
            </a:r>
          </a:p>
          <a:p>
            <a:pPr lvl="1"/>
            <a:r>
              <a:rPr lang="en-US" dirty="0" smtClean="0"/>
              <a:t>SQL Like to interact with data, can call reduce mapper functions</a:t>
            </a:r>
          </a:p>
          <a:p>
            <a:pPr lvl="1"/>
            <a:r>
              <a:rPr lang="en-US" dirty="0" smtClean="0"/>
              <a:t>Integrating with ODBC BI tools</a:t>
            </a:r>
            <a:endParaRPr lang="en-US" dirty="0"/>
          </a:p>
        </p:txBody>
      </p:sp>
    </p:spTree>
    <p:extLst>
      <p:ext uri="{BB962C8B-B14F-4D97-AF65-F5344CB8AC3E}">
        <p14:creationId xmlns:p14="http://schemas.microsoft.com/office/powerpoint/2010/main" val="426508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Secret Sauce</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endParaRPr lang="en-US"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5316" y="2438399"/>
            <a:ext cx="4076700" cy="3905250"/>
          </a:xfrm>
          <a:prstGeom prst="rect">
            <a:avLst/>
          </a:prstGeom>
        </p:spPr>
      </p:pic>
    </p:spTree>
    <p:extLst>
      <p:ext uri="{BB962C8B-B14F-4D97-AF65-F5344CB8AC3E}">
        <p14:creationId xmlns:p14="http://schemas.microsoft.com/office/powerpoint/2010/main" val="203505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Concept</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7520" y="2004477"/>
            <a:ext cx="4150385" cy="4357904"/>
          </a:xfrm>
          <a:prstGeom prst="rect">
            <a:avLst/>
          </a:prstGeom>
        </p:spPr>
      </p:pic>
    </p:spTree>
    <p:extLst>
      <p:ext uri="{BB962C8B-B14F-4D97-AF65-F5344CB8AC3E}">
        <p14:creationId xmlns:p14="http://schemas.microsoft.com/office/powerpoint/2010/main" val="272912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Hadoop Offer</a:t>
            </a:r>
            <a:endParaRPr lang="en-US" dirty="0"/>
          </a:p>
        </p:txBody>
      </p:sp>
      <p:sp>
        <p:nvSpPr>
          <p:cNvPr id="3" name="Content Placeholder 2"/>
          <p:cNvSpPr>
            <a:spLocks noGrp="1"/>
          </p:cNvSpPr>
          <p:nvPr>
            <p:ph idx="1"/>
          </p:nvPr>
        </p:nvSpPr>
        <p:spPr/>
        <p:txBody>
          <a:bodyPr>
            <a:normAutofit/>
          </a:bodyPr>
          <a:lstStyle/>
          <a:p>
            <a:r>
              <a:rPr lang="en-US" dirty="0" smtClean="0"/>
              <a:t>Master/ Slave nodes – Replication and scheduling is automatic</a:t>
            </a:r>
          </a:p>
          <a:p>
            <a:r>
              <a:rPr lang="en-US" dirty="0"/>
              <a:t>Handles node failure </a:t>
            </a:r>
            <a:r>
              <a:rPr lang="en-US" dirty="0" smtClean="0"/>
              <a:t>automatically</a:t>
            </a:r>
          </a:p>
          <a:p>
            <a:r>
              <a:rPr lang="en-US" dirty="0" smtClean="0"/>
              <a:t>Linear Scalability</a:t>
            </a:r>
            <a:endParaRPr lang="en-US" dirty="0"/>
          </a:p>
          <a:p>
            <a:r>
              <a:rPr lang="en-US" dirty="0" smtClean="0"/>
              <a:t>Low up front software / hardware costs</a:t>
            </a:r>
            <a:endParaRPr lang="en-US" dirty="0"/>
          </a:p>
          <a:p>
            <a:r>
              <a:rPr lang="en-US" dirty="0" smtClean="0"/>
              <a:t>Ability to quickly analyze massive collections of data without modeling</a:t>
            </a:r>
            <a:endParaRPr lang="en-US" dirty="0"/>
          </a:p>
          <a:p>
            <a:pPr marL="0" indent="0">
              <a:buNone/>
            </a:pPr>
            <a:endParaRPr lang="en-US" dirty="0"/>
          </a:p>
        </p:txBody>
      </p:sp>
    </p:spTree>
    <p:extLst>
      <p:ext uri="{BB962C8B-B14F-4D97-AF65-F5344CB8AC3E}">
        <p14:creationId xmlns:p14="http://schemas.microsoft.com/office/powerpoint/2010/main" val="326517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Hadoop Lack</a:t>
            </a:r>
            <a:endParaRPr lang="en-US" dirty="0"/>
          </a:p>
        </p:txBody>
      </p:sp>
      <p:sp>
        <p:nvSpPr>
          <p:cNvPr id="3" name="Content Placeholder 2"/>
          <p:cNvSpPr>
            <a:spLocks noGrp="1"/>
          </p:cNvSpPr>
          <p:nvPr>
            <p:ph idx="1"/>
          </p:nvPr>
        </p:nvSpPr>
        <p:spPr/>
        <p:txBody>
          <a:bodyPr>
            <a:normAutofit/>
          </a:bodyPr>
          <a:lstStyle/>
          <a:p>
            <a:r>
              <a:rPr lang="en-US" dirty="0" smtClean="0"/>
              <a:t>Front end tools</a:t>
            </a:r>
          </a:p>
          <a:p>
            <a:r>
              <a:rPr lang="en-US" dirty="0" smtClean="0"/>
              <a:t>Standards – Evolving architecture</a:t>
            </a:r>
          </a:p>
          <a:p>
            <a:r>
              <a:rPr lang="en-US" dirty="0" smtClean="0"/>
              <a:t>HDFS cannot be mounted like a regular file system</a:t>
            </a:r>
          </a:p>
          <a:p>
            <a:r>
              <a:rPr lang="en-US" dirty="0" smtClean="0"/>
              <a:t>No debugging interface – lines in log files</a:t>
            </a:r>
          </a:p>
          <a:p>
            <a:r>
              <a:rPr lang="en-US" dirty="0" smtClean="0"/>
              <a:t>ZERO real time capabilities</a:t>
            </a:r>
            <a:endParaRPr lang="en-US" dirty="0"/>
          </a:p>
        </p:txBody>
      </p:sp>
    </p:spTree>
    <p:extLst>
      <p:ext uri="{BB962C8B-B14F-4D97-AF65-F5344CB8AC3E}">
        <p14:creationId xmlns:p14="http://schemas.microsoft.com/office/powerpoint/2010/main" val="3530750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RDBMS vs. </a:t>
            </a:r>
            <a:r>
              <a:rPr lang="en-US" dirty="0" err="1" smtClean="0"/>
              <a:t>Hadoop</a:t>
            </a:r>
            <a:r>
              <a:rPr lang="en-US" dirty="0" smtClean="0"/>
              <a:t>?</a:t>
            </a:r>
            <a:endParaRPr lang="en-US" dirty="0"/>
          </a:p>
        </p:txBody>
      </p:sp>
      <p:sp>
        <p:nvSpPr>
          <p:cNvPr id="3" name="Content Placeholder 2"/>
          <p:cNvSpPr>
            <a:spLocks noGrp="1"/>
          </p:cNvSpPr>
          <p:nvPr>
            <p:ph idx="1"/>
          </p:nvPr>
        </p:nvSpPr>
        <p:spPr/>
        <p:txBody>
          <a:bodyPr>
            <a:normAutofit/>
          </a:bodyPr>
          <a:lstStyle/>
          <a:p>
            <a:pPr marL="0" indent="0" algn="ctr">
              <a:buNone/>
            </a:pPr>
            <a:r>
              <a:rPr lang="en-US" sz="2900" dirty="0" smtClean="0">
                <a:solidFill>
                  <a:srgbClr val="FF0000"/>
                </a:solidFill>
                <a:latin typeface="Corbel"/>
              </a:rPr>
              <a:t>WRONG QUESTION</a:t>
            </a:r>
          </a:p>
          <a:p>
            <a:r>
              <a:rPr lang="en-US" sz="2900" dirty="0" smtClean="0">
                <a:latin typeface="Corbel"/>
              </a:rPr>
              <a:t>RDBMS and Hadoop are designed to meet different needs</a:t>
            </a:r>
          </a:p>
        </p:txBody>
      </p:sp>
    </p:spTree>
    <p:extLst>
      <p:ext uri="{BB962C8B-B14F-4D97-AF65-F5344CB8AC3E}">
        <p14:creationId xmlns:p14="http://schemas.microsoft.com/office/powerpoint/2010/main" val="210293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(What is it?)</a:t>
            </a:r>
            <a:endParaRPr lang="en-US" dirty="0"/>
          </a:p>
        </p:txBody>
      </p:sp>
      <p:sp>
        <p:nvSpPr>
          <p:cNvPr id="3" name="Content Placeholder 2"/>
          <p:cNvSpPr>
            <a:spLocks noGrp="1"/>
          </p:cNvSpPr>
          <p:nvPr>
            <p:ph idx="1"/>
          </p:nvPr>
        </p:nvSpPr>
        <p:spPr/>
        <p:txBody>
          <a:bodyPr>
            <a:normAutofit fontScale="92500" lnSpcReduction="20000"/>
          </a:bodyPr>
          <a:lstStyle/>
          <a:p>
            <a:r>
              <a:rPr lang="en-US" dirty="0"/>
              <a:t>Still being </a:t>
            </a:r>
            <a:r>
              <a:rPr lang="en-US" dirty="0" smtClean="0"/>
              <a:t>defined. </a:t>
            </a:r>
            <a:r>
              <a:rPr lang="en-US" dirty="0"/>
              <a:t>Buzzword to describe massive volume of both structured and unstructured data that is so large it is difficult to process using traditional database and software technologies</a:t>
            </a:r>
            <a:r>
              <a:rPr lang="en-US" dirty="0" smtClean="0"/>
              <a:t>. </a:t>
            </a:r>
            <a:endParaRPr lang="en-US" dirty="0"/>
          </a:p>
          <a:p>
            <a:r>
              <a:rPr lang="en-US" dirty="0"/>
              <a:t>Three V’s</a:t>
            </a:r>
          </a:p>
          <a:p>
            <a:pPr lvl="1"/>
            <a:r>
              <a:rPr lang="en-US" dirty="0"/>
              <a:t>Volume</a:t>
            </a:r>
          </a:p>
          <a:p>
            <a:pPr lvl="1"/>
            <a:r>
              <a:rPr lang="en-US" dirty="0"/>
              <a:t>Variety</a:t>
            </a:r>
          </a:p>
          <a:p>
            <a:pPr lvl="1"/>
            <a:r>
              <a:rPr lang="en-US" dirty="0"/>
              <a:t>Velocity</a:t>
            </a:r>
          </a:p>
          <a:p>
            <a:r>
              <a:rPr lang="en-US" dirty="0" smtClean="0"/>
              <a:t>Examples </a:t>
            </a:r>
            <a:r>
              <a:rPr lang="en-US" dirty="0"/>
              <a:t>– </a:t>
            </a:r>
            <a:r>
              <a:rPr lang="en-US" dirty="0" smtClean="0"/>
              <a:t>TB to PB </a:t>
            </a:r>
            <a:r>
              <a:rPr lang="en-US" dirty="0"/>
              <a:t>of data all from different sources.  Loosely </a:t>
            </a:r>
            <a:r>
              <a:rPr lang="en-US" dirty="0" smtClean="0"/>
              <a:t>structured. High </a:t>
            </a:r>
            <a:r>
              <a:rPr lang="en-US" dirty="0"/>
              <a:t>Value,  Diverse and new Data/Information </a:t>
            </a:r>
            <a:r>
              <a:rPr lang="en-US" dirty="0" smtClean="0"/>
              <a:t>Types. Raw</a:t>
            </a:r>
            <a:endParaRPr lang="en-US" dirty="0"/>
          </a:p>
        </p:txBody>
      </p:sp>
    </p:spTree>
    <p:extLst>
      <p:ext uri="{BB962C8B-B14F-4D97-AF65-F5344CB8AC3E}">
        <p14:creationId xmlns:p14="http://schemas.microsoft.com/office/powerpoint/2010/main" val="178241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Big Data Vision</a:t>
            </a:r>
            <a:endParaRPr lang="en-US" dirty="0"/>
          </a:p>
        </p:txBody>
      </p:sp>
      <p:pic>
        <p:nvPicPr>
          <p:cNvPr id="5" name="Picture 4"/>
          <p:cNvPicPr>
            <a:picLocks noChangeAspect="1"/>
          </p:cNvPicPr>
          <p:nvPr/>
        </p:nvPicPr>
        <p:blipFill>
          <a:blip r:embed="rId3"/>
          <a:stretch>
            <a:fillRect/>
          </a:stretch>
        </p:blipFill>
        <p:spPr>
          <a:xfrm>
            <a:off x="3314779" y="2438399"/>
            <a:ext cx="6498133" cy="3825586"/>
          </a:xfrm>
          <a:prstGeom prst="rect">
            <a:avLst/>
          </a:prstGeom>
        </p:spPr>
      </p:pic>
    </p:spTree>
    <p:extLst>
      <p:ext uri="{BB962C8B-B14F-4D97-AF65-F5344CB8AC3E}">
        <p14:creationId xmlns:p14="http://schemas.microsoft.com/office/powerpoint/2010/main" val="2447727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for Windows/Azure (</a:t>
            </a:r>
            <a:r>
              <a:rPr lang="en-US" dirty="0" err="1" smtClean="0"/>
              <a:t>HDInsight</a:t>
            </a:r>
            <a:r>
              <a:rPr lang="en-US" dirty="0" smtClean="0"/>
              <a:t>)</a:t>
            </a:r>
            <a:endParaRPr lang="en-US" dirty="0"/>
          </a:p>
        </p:txBody>
      </p:sp>
      <p:sp>
        <p:nvSpPr>
          <p:cNvPr id="3" name="Content Placeholder 2"/>
          <p:cNvSpPr>
            <a:spLocks noGrp="1"/>
          </p:cNvSpPr>
          <p:nvPr>
            <p:ph idx="1"/>
          </p:nvPr>
        </p:nvSpPr>
        <p:spPr/>
        <p:txBody>
          <a:bodyPr/>
          <a:lstStyle/>
          <a:p>
            <a:r>
              <a:rPr lang="en-US" dirty="0" err="1"/>
              <a:t>HDInsight</a:t>
            </a:r>
            <a:r>
              <a:rPr lang="en-US" dirty="0"/>
              <a:t> is Microsoft’s 100% Apache compatible Hadoop distribution, supported by </a:t>
            </a:r>
            <a:r>
              <a:rPr lang="en-US" dirty="0" smtClean="0"/>
              <a:t>Microsoft</a:t>
            </a:r>
          </a:p>
          <a:p>
            <a:r>
              <a:rPr lang="en-US" dirty="0"/>
              <a:t>A</a:t>
            </a:r>
            <a:r>
              <a:rPr lang="en-US" dirty="0" smtClean="0"/>
              <a:t>vailable </a:t>
            </a:r>
            <a:r>
              <a:rPr lang="en-US" dirty="0"/>
              <a:t>both on Windows Server or as </a:t>
            </a:r>
            <a:r>
              <a:rPr lang="en-US" dirty="0" smtClean="0"/>
              <a:t>a service on Windows Azure</a:t>
            </a:r>
          </a:p>
          <a:p>
            <a:r>
              <a:rPr lang="en-US" dirty="0" smtClean="0"/>
              <a:t>Microsoft has partnered with </a:t>
            </a:r>
            <a:r>
              <a:rPr lang="en-US" dirty="0" err="1" smtClean="0"/>
              <a:t>Hortonworks</a:t>
            </a:r>
            <a:r>
              <a:rPr lang="en-US" dirty="0" smtClean="0"/>
              <a:t> on the distribution</a:t>
            </a:r>
          </a:p>
        </p:txBody>
      </p:sp>
    </p:spTree>
    <p:extLst>
      <p:ext uri="{BB962C8B-B14F-4D97-AF65-F5344CB8AC3E}">
        <p14:creationId xmlns:p14="http://schemas.microsoft.com/office/powerpoint/2010/main" val="340834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HDInsight</a:t>
            </a:r>
            <a:endParaRPr lang="en-US" dirty="0"/>
          </a:p>
        </p:txBody>
      </p:sp>
      <p:sp>
        <p:nvSpPr>
          <p:cNvPr id="3" name="Content Placeholder 2"/>
          <p:cNvSpPr>
            <a:spLocks noGrp="1"/>
          </p:cNvSpPr>
          <p:nvPr>
            <p:ph idx="1"/>
          </p:nvPr>
        </p:nvSpPr>
        <p:spPr/>
        <p:txBody>
          <a:bodyPr/>
          <a:lstStyle/>
          <a:p>
            <a:r>
              <a:rPr lang="en-US" dirty="0" smtClean="0"/>
              <a:t>Analyze Hadoop data with familiar tools – Excel 2013 w/ Hive ODBC driver</a:t>
            </a:r>
          </a:p>
          <a:p>
            <a:r>
              <a:rPr lang="en-US" dirty="0" smtClean="0"/>
              <a:t>Insights from any data- SSAS, Hive, SQL Server 2012</a:t>
            </a:r>
          </a:p>
          <a:p>
            <a:r>
              <a:rPr lang="en-US" dirty="0" smtClean="0"/>
              <a:t>Simplified programming-  Integration with . NET (C#) using new JavaScript libraries.  </a:t>
            </a:r>
            <a:r>
              <a:rPr lang="en-US" dirty="0" err="1" smtClean="0"/>
              <a:t>Javascript</a:t>
            </a:r>
            <a:r>
              <a:rPr lang="en-US" dirty="0" smtClean="0"/>
              <a:t> used to write map reduce programs and deploy in browser. Microsoft is getting this certified with Apache.  *Streaming?</a:t>
            </a:r>
          </a:p>
        </p:txBody>
      </p:sp>
    </p:spTree>
    <p:extLst>
      <p:ext uri="{BB962C8B-B14F-4D97-AF65-F5344CB8AC3E}">
        <p14:creationId xmlns:p14="http://schemas.microsoft.com/office/powerpoint/2010/main" val="556147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pic>
        <p:nvPicPr>
          <p:cNvPr id="1028" name="Picture 4" descr="http://teacher.ocps.net/shari.foster-hennighan/media/madscientist.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33938" y="2667000"/>
            <a:ext cx="3319462"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65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Types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Data could be grouped in the following categories: </a:t>
            </a:r>
          </a:p>
          <a:p>
            <a:pPr lvl="0"/>
            <a:r>
              <a:rPr lang="en-US" dirty="0"/>
              <a:t>Tabular data is structured as rows, with all rows having the same predefined list of columns. This corresponds to data that can be stored in a relational database table or exposed thru a HIVE table in Hadoop.</a:t>
            </a:r>
          </a:p>
          <a:p>
            <a:pPr lvl="0"/>
            <a:r>
              <a:rPr lang="en-US" dirty="0"/>
              <a:t>Unstructured data corresponds to all other cases:</a:t>
            </a:r>
          </a:p>
          <a:p>
            <a:pPr lvl="1"/>
            <a:r>
              <a:rPr lang="en-US" dirty="0"/>
              <a:t>Lines of text: The data can be divided into rows of text. The structure of each line can be managed by a Hadoop job.</a:t>
            </a:r>
          </a:p>
          <a:p>
            <a:pPr lvl="1"/>
            <a:r>
              <a:rPr lang="en-US" dirty="0"/>
              <a:t>Binary data: The whole data is a single binary object, such as an image (.</a:t>
            </a:r>
            <a:r>
              <a:rPr lang="en-US" dirty="0" err="1"/>
              <a:t>png</a:t>
            </a:r>
            <a:r>
              <a:rPr lang="en-US" dirty="0"/>
              <a:t>, .jpg) or a video. This could include compressed files. </a:t>
            </a:r>
          </a:p>
        </p:txBody>
      </p:sp>
    </p:spTree>
    <p:extLst>
      <p:ext uri="{BB962C8B-B14F-4D97-AF65-F5344CB8AC3E}">
        <p14:creationId xmlns:p14="http://schemas.microsoft.com/office/powerpoint/2010/main" val="415391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know you have Big Data when…</a:t>
            </a:r>
            <a:endParaRPr lang="en-US" dirty="0"/>
          </a:p>
        </p:txBody>
      </p:sp>
      <p:sp>
        <p:nvSpPr>
          <p:cNvPr id="3" name="Content Placeholder 2"/>
          <p:cNvSpPr>
            <a:spLocks noGrp="1"/>
          </p:cNvSpPr>
          <p:nvPr>
            <p:ph idx="1"/>
          </p:nvPr>
        </p:nvSpPr>
        <p:spPr/>
        <p:txBody>
          <a:bodyPr>
            <a:normAutofit/>
          </a:bodyPr>
          <a:lstStyle/>
          <a:p>
            <a:r>
              <a:rPr lang="en-US" dirty="0" smtClean="0"/>
              <a:t>EMC Names a new product after you</a:t>
            </a:r>
            <a:endParaRPr lang="en-US" dirty="0"/>
          </a:p>
          <a:p>
            <a:pPr lvl="0"/>
            <a:r>
              <a:rPr lang="en-US" dirty="0" smtClean="0"/>
              <a:t>Your query requires two DBA generations to see it return data</a:t>
            </a:r>
            <a:endParaRPr lang="en-US" dirty="0"/>
          </a:p>
          <a:p>
            <a:pPr lvl="0"/>
            <a:r>
              <a:rPr lang="en-US" dirty="0" smtClean="0"/>
              <a:t>First item on your bucket list is “Finish Data Model”</a:t>
            </a:r>
          </a:p>
          <a:p>
            <a:pPr lvl="0"/>
            <a:r>
              <a:rPr lang="en-US" dirty="0" smtClean="0"/>
              <a:t>You spend more time dealing with storage than data</a:t>
            </a:r>
          </a:p>
          <a:p>
            <a:pPr lvl="0"/>
            <a:r>
              <a:rPr lang="en-US" dirty="0" smtClean="0"/>
              <a:t>Your existing platform breaks or becomes unmanageable</a:t>
            </a:r>
            <a:endParaRPr lang="en-US" dirty="0"/>
          </a:p>
        </p:txBody>
      </p:sp>
    </p:spTree>
    <p:extLst>
      <p:ext uri="{BB962C8B-B14F-4D97-AF65-F5344CB8AC3E}">
        <p14:creationId xmlns:p14="http://schemas.microsoft.com/office/powerpoint/2010/main" val="121853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Trends Driving Big Data</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a:p>
          <a:p>
            <a:r>
              <a:rPr lang="en-US" sz="3100" dirty="0" smtClean="0">
                <a:latin typeface="Corbel"/>
              </a:rPr>
              <a:t>Cost of managing data</a:t>
            </a:r>
          </a:p>
          <a:p>
            <a:r>
              <a:rPr lang="en-US" sz="3100" dirty="0" smtClean="0">
                <a:latin typeface="Corbel"/>
              </a:rPr>
              <a:t>Increased data generation</a:t>
            </a:r>
          </a:p>
          <a:p>
            <a:pPr lvl="1"/>
            <a:r>
              <a:rPr lang="en-US" sz="2500" dirty="0" smtClean="0">
                <a:latin typeface="Corbel"/>
              </a:rPr>
              <a:t>Poor management</a:t>
            </a:r>
          </a:p>
          <a:p>
            <a:r>
              <a:rPr lang="en-US" sz="3100" dirty="0" smtClean="0">
                <a:latin typeface="Corbel"/>
              </a:rPr>
              <a:t>Data storage</a:t>
            </a:r>
          </a:p>
          <a:p>
            <a:pPr lvl="1"/>
            <a:r>
              <a:rPr lang="en-US" sz="2600" dirty="0" smtClean="0">
                <a:latin typeface="Corbel"/>
              </a:rPr>
              <a:t>Cheaper storage.</a:t>
            </a:r>
          </a:p>
          <a:p>
            <a:pPr lvl="1"/>
            <a:r>
              <a:rPr lang="en-US" sz="2600" dirty="0" smtClean="0">
                <a:latin typeface="Corbel"/>
              </a:rPr>
              <a:t>Fear to delete</a:t>
            </a:r>
          </a:p>
          <a:p>
            <a:r>
              <a:rPr lang="en-US" sz="3400" dirty="0" smtClean="0">
                <a:latin typeface="Corbel"/>
              </a:rPr>
              <a:t>Rise of </a:t>
            </a:r>
            <a:r>
              <a:rPr lang="en-US" sz="3400" dirty="0">
                <a:latin typeface="Corbel"/>
              </a:rPr>
              <a:t>d</a:t>
            </a:r>
            <a:r>
              <a:rPr lang="en-US" sz="3400" dirty="0" smtClean="0">
                <a:latin typeface="Corbel"/>
              </a:rPr>
              <a:t>ata  value</a:t>
            </a:r>
            <a:endParaRPr lang="en-US" sz="3400" dirty="0"/>
          </a:p>
          <a:p>
            <a:endParaRPr lang="en-US" sz="2900" dirty="0">
              <a:latin typeface="Corbel"/>
            </a:endParaRPr>
          </a:p>
        </p:txBody>
      </p:sp>
    </p:spTree>
    <p:extLst>
      <p:ext uri="{BB962C8B-B14F-4D97-AF65-F5344CB8AC3E}">
        <p14:creationId xmlns:p14="http://schemas.microsoft.com/office/powerpoint/2010/main" val="3992804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a:p>
          <a:p>
            <a:r>
              <a:rPr lang="en-US" sz="3100" dirty="0" smtClean="0">
                <a:latin typeface="Corbel"/>
              </a:rPr>
              <a:t>Big data is closely tied to the emergence of data science</a:t>
            </a:r>
          </a:p>
          <a:p>
            <a:pPr lvl="1"/>
            <a:r>
              <a:rPr lang="en-US" sz="2700" dirty="0" smtClean="0">
                <a:latin typeface="Corbel"/>
              </a:rPr>
              <a:t>Combines math, programming and science</a:t>
            </a:r>
          </a:p>
          <a:p>
            <a:r>
              <a:rPr lang="en-US" sz="3100" dirty="0" smtClean="0">
                <a:latin typeface="Corbel"/>
              </a:rPr>
              <a:t>Data Scientist have the following qualities:</a:t>
            </a:r>
          </a:p>
          <a:p>
            <a:pPr lvl="1"/>
            <a:r>
              <a:rPr lang="en-US" sz="2700" dirty="0" smtClean="0">
                <a:latin typeface="Corbel"/>
              </a:rPr>
              <a:t>Technical expertise – Deep expertise in some scientific discipline</a:t>
            </a:r>
          </a:p>
          <a:p>
            <a:pPr lvl="1"/>
            <a:r>
              <a:rPr lang="en-US" sz="2700" dirty="0" smtClean="0">
                <a:latin typeface="Corbel"/>
              </a:rPr>
              <a:t>Curiosity – Desire to go beneath the surface.  Distill problems to hypotheses / prove.</a:t>
            </a:r>
          </a:p>
          <a:p>
            <a:pPr lvl="1"/>
            <a:r>
              <a:rPr lang="en-US" sz="2700" dirty="0" smtClean="0">
                <a:latin typeface="Corbel"/>
              </a:rPr>
              <a:t>Storytelling – Ability to use data to tell a story and communicate</a:t>
            </a:r>
          </a:p>
          <a:p>
            <a:pPr lvl="1"/>
            <a:r>
              <a:rPr lang="en-US" sz="2700" dirty="0" smtClean="0">
                <a:latin typeface="Corbel"/>
              </a:rPr>
              <a:t>Cleverness – Look at a problem in a different, creative way</a:t>
            </a:r>
          </a:p>
          <a:p>
            <a:pPr lvl="1"/>
            <a:endParaRPr lang="en-US" sz="2500" dirty="0" smtClean="0">
              <a:latin typeface="Corbel"/>
            </a:endParaRPr>
          </a:p>
          <a:p>
            <a:endParaRPr lang="en-US" sz="2900" dirty="0">
              <a:latin typeface="Corbel"/>
            </a:endParaRPr>
          </a:p>
        </p:txBody>
      </p:sp>
    </p:spTree>
    <p:extLst>
      <p:ext uri="{BB962C8B-B14F-4D97-AF65-F5344CB8AC3E}">
        <p14:creationId xmlns:p14="http://schemas.microsoft.com/office/powerpoint/2010/main" val="2712779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Solutions Market</a:t>
            </a:r>
            <a:endParaRPr lang="en-US" dirty="0"/>
          </a:p>
        </p:txBody>
      </p:sp>
      <p:sp>
        <p:nvSpPr>
          <p:cNvPr id="3" name="Content Placeholder 2"/>
          <p:cNvSpPr>
            <a:spLocks noGrp="1"/>
          </p:cNvSpPr>
          <p:nvPr>
            <p:ph idx="1"/>
          </p:nvPr>
        </p:nvSpPr>
        <p:spPr/>
        <p:txBody>
          <a:bodyPr>
            <a:normAutofit/>
          </a:bodyPr>
          <a:lstStyle/>
          <a:p>
            <a:r>
              <a:rPr lang="en-US" dirty="0" smtClean="0"/>
              <a:t>Segmented Market</a:t>
            </a:r>
          </a:p>
          <a:p>
            <a:pPr lvl="1"/>
            <a:r>
              <a:rPr lang="en-US" dirty="0" smtClean="0"/>
              <a:t>Hardware – Storage, Servers, Networking</a:t>
            </a:r>
          </a:p>
          <a:p>
            <a:pPr lvl="1"/>
            <a:r>
              <a:rPr lang="en-US" dirty="0" smtClean="0"/>
              <a:t>Big Data </a:t>
            </a:r>
            <a:r>
              <a:rPr lang="en-US" dirty="0" err="1" smtClean="0"/>
              <a:t>Distrobutions</a:t>
            </a:r>
            <a:r>
              <a:rPr lang="en-US" dirty="0" smtClean="0"/>
              <a:t>  &amp; Frameworks – </a:t>
            </a:r>
            <a:r>
              <a:rPr lang="en-US" dirty="0" err="1" smtClean="0"/>
              <a:t>Cloudera</a:t>
            </a:r>
            <a:r>
              <a:rPr lang="en-US" dirty="0" smtClean="0"/>
              <a:t>, IBM, Microsoft</a:t>
            </a:r>
          </a:p>
          <a:p>
            <a:pPr lvl="1"/>
            <a:r>
              <a:rPr lang="en-US" dirty="0" smtClean="0"/>
              <a:t>Data Management – NOSQL DB’s, Data Integration, Data Quality/Governance</a:t>
            </a:r>
          </a:p>
          <a:p>
            <a:pPr lvl="1"/>
            <a:r>
              <a:rPr lang="en-US" dirty="0" smtClean="0"/>
              <a:t>Analytics and Visualization – BI Tools, Analytical application. *Week area</a:t>
            </a:r>
            <a:endParaRPr lang="en-US" dirty="0"/>
          </a:p>
          <a:p>
            <a:pPr lvl="1"/>
            <a:r>
              <a:rPr lang="en-US" dirty="0" smtClean="0"/>
              <a:t>Services – Consulting, Training, Hosting, Software – </a:t>
            </a:r>
            <a:r>
              <a:rPr lang="en-US" dirty="0" err="1" smtClean="0"/>
              <a:t>Cloudera</a:t>
            </a:r>
            <a:r>
              <a:rPr lang="en-US" dirty="0" smtClean="0"/>
              <a:t> and Amazon Web Services</a:t>
            </a:r>
            <a:endParaRPr lang="en-US" sz="2900" dirty="0" smtClean="0">
              <a:latin typeface="Corbel"/>
            </a:endParaRPr>
          </a:p>
        </p:txBody>
      </p:sp>
    </p:spTree>
    <p:extLst>
      <p:ext uri="{BB962C8B-B14F-4D97-AF65-F5344CB8AC3E}">
        <p14:creationId xmlns:p14="http://schemas.microsoft.com/office/powerpoint/2010/main" val="189443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Vendors</a:t>
            </a:r>
            <a:endParaRPr lang="en-US" dirty="0"/>
          </a:p>
        </p:txBody>
      </p:sp>
      <p:sp>
        <p:nvSpPr>
          <p:cNvPr id="3" name="Content Placeholder 2"/>
          <p:cNvSpPr>
            <a:spLocks noGrp="1"/>
          </p:cNvSpPr>
          <p:nvPr>
            <p:ph idx="1"/>
          </p:nvPr>
        </p:nvSpPr>
        <p:spPr/>
        <p:txBody>
          <a:bodyPr>
            <a:normAutofit/>
          </a:bodyPr>
          <a:lstStyle/>
          <a:p>
            <a:r>
              <a:rPr lang="en-US" sz="2900" dirty="0" smtClean="0">
                <a:latin typeface="Corbel"/>
              </a:rPr>
              <a:t>Hundreds of Big Data distributions and frameworks</a:t>
            </a:r>
          </a:p>
          <a:p>
            <a:pPr lvl="1"/>
            <a:r>
              <a:rPr lang="en-US" dirty="0"/>
              <a:t>Mostly open source</a:t>
            </a:r>
          </a:p>
          <a:p>
            <a:pPr lvl="1"/>
            <a:r>
              <a:rPr lang="en-US" dirty="0" err="1"/>
              <a:t>Cloudera</a:t>
            </a:r>
            <a:r>
              <a:rPr lang="en-US" dirty="0"/>
              <a:t>, </a:t>
            </a:r>
            <a:r>
              <a:rPr lang="en-US" dirty="0" err="1"/>
              <a:t>Vertica</a:t>
            </a:r>
            <a:r>
              <a:rPr lang="en-US" dirty="0"/>
              <a:t>, Aster Data, </a:t>
            </a:r>
            <a:r>
              <a:rPr lang="en-US" dirty="0" err="1"/>
              <a:t>Greenplum</a:t>
            </a:r>
            <a:r>
              <a:rPr lang="en-US" dirty="0"/>
              <a:t>, </a:t>
            </a:r>
            <a:r>
              <a:rPr lang="en-US" dirty="0" err="1"/>
              <a:t>etc</a:t>
            </a:r>
            <a:endParaRPr lang="en-US" dirty="0"/>
          </a:p>
          <a:p>
            <a:pPr lvl="1"/>
            <a:r>
              <a:rPr lang="en-US" dirty="0"/>
              <a:t>Hadoop Clear Front Runner in </a:t>
            </a:r>
            <a:r>
              <a:rPr lang="en-US" dirty="0" smtClean="0"/>
              <a:t>distributions</a:t>
            </a:r>
          </a:p>
        </p:txBody>
      </p:sp>
    </p:spTree>
    <p:extLst>
      <p:ext uri="{BB962C8B-B14F-4D97-AF65-F5344CB8AC3E}">
        <p14:creationId xmlns:p14="http://schemas.microsoft.com/office/powerpoint/2010/main" val="3011369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Vendor Space</a:t>
            </a:r>
            <a:endParaRPr lang="en-US" dirty="0"/>
          </a:p>
        </p:txBody>
      </p:sp>
      <p:pic>
        <p:nvPicPr>
          <p:cNvPr id="3074" name="Picture 2" descr="http://www.capgemini.com/technology-blog/files/2012/09/big-data-vendor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1513" y="2033020"/>
            <a:ext cx="6104307" cy="453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613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558</TotalTime>
  <Words>1128</Words>
  <Application>Microsoft Office PowerPoint</Application>
  <PresentationFormat>Widescreen</PresentationFormat>
  <Paragraphs>124</Paragraphs>
  <Slides>23</Slides>
  <Notes>22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Parallax</vt:lpstr>
      <vt:lpstr>Hadoop</vt:lpstr>
      <vt:lpstr>Big Data (What is it?)</vt:lpstr>
      <vt:lpstr>Big Data Types</vt:lpstr>
      <vt:lpstr>You know you have Big Data when…</vt:lpstr>
      <vt:lpstr>Trends Driving Big Data</vt:lpstr>
      <vt:lpstr>Data Science</vt:lpstr>
      <vt:lpstr>Big Data Solutions Market</vt:lpstr>
      <vt:lpstr>Big Data Vendors</vt:lpstr>
      <vt:lpstr>Big Data Vendor Space</vt:lpstr>
      <vt:lpstr>Apache Hadoop Framework</vt:lpstr>
      <vt:lpstr>Framework Components</vt:lpstr>
      <vt:lpstr>Framework Stack</vt:lpstr>
      <vt:lpstr>HDFS</vt:lpstr>
      <vt:lpstr>Pig Vs. Hive</vt:lpstr>
      <vt:lpstr>Hadoop Secret Sauce</vt:lpstr>
      <vt:lpstr>Map Reduce Concept</vt:lpstr>
      <vt:lpstr>What Does Hadoop Offer</vt:lpstr>
      <vt:lpstr>What Does Hadoop Lack</vt:lpstr>
      <vt:lpstr>RDBMS vs. Hadoop?</vt:lpstr>
      <vt:lpstr>Microsoft Big Data Vision</vt:lpstr>
      <vt:lpstr>Hadoop for Windows/Azure (HDInsight)</vt:lpstr>
      <vt:lpstr>HDInsight</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dc:title>
  <dc:creator>Cohn, Jason</dc:creator>
  <cp:lastModifiedBy>Jason Cohn</cp:lastModifiedBy>
  <cp:revision>53</cp:revision>
  <cp:lastPrinted>2013-01-16T19:54:42Z</cp:lastPrinted>
  <dcterms:created xsi:type="dcterms:W3CDTF">2012-12-14T17:37:27Z</dcterms:created>
  <dcterms:modified xsi:type="dcterms:W3CDTF">2013-01-23T02:21:25Z</dcterms:modified>
</cp:coreProperties>
</file>