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67" r:id="rId6"/>
    <p:sldId id="276" r:id="rId7"/>
    <p:sldId id="261" r:id="rId8"/>
    <p:sldId id="260" r:id="rId9"/>
    <p:sldId id="262" r:id="rId10"/>
    <p:sldId id="277" r:id="rId11"/>
    <p:sldId id="279" r:id="rId12"/>
    <p:sldId id="280" r:id="rId13"/>
    <p:sldId id="282" r:id="rId14"/>
    <p:sldId id="278" r:id="rId15"/>
    <p:sldId id="283" r:id="rId16"/>
    <p:sldId id="284" r:id="rId17"/>
    <p:sldId id="285" r:id="rId18"/>
    <p:sldId id="286" r:id="rId19"/>
    <p:sldId id="287" r:id="rId20"/>
    <p:sldId id="288" r:id="rId21"/>
    <p:sldId id="271" r:id="rId22"/>
    <p:sldId id="289" r:id="rId23"/>
    <p:sldId id="265" r:id="rId24"/>
    <p:sldId id="270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9094" autoAdjust="0"/>
  </p:normalViewPr>
  <p:slideViewPr>
    <p:cSldViewPr snapToGrid="0">
      <p:cViewPr varScale="1">
        <p:scale>
          <a:sx n="61" d="100"/>
          <a:sy n="61" d="100"/>
        </p:scale>
        <p:origin x="-9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Office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7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When you visit your Local Application Store, do you look for apps that you can use for studies / work, aside from leisure applications?</a:t>
            </a:r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When you visit your Local Application Store, do you look for apps that you can use for studies / work, aside from leisure applications?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2746502897406772"/>
                  <c:y val="-0.144836243295674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032458656604357"/>
                  <c:y val="0.142420213777625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/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0.82280000000000064</c:v>
                </c:pt>
                <c:pt idx="1">
                  <c:v>0.17720000000000016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0329033143221549"/>
          <c:y val="0.8363648364179197"/>
          <c:w val="0.17784437609175041"/>
          <c:h val="0.1136975855546146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vert="horz"/>
          <a:lstStyle/>
          <a:p>
            <a:pPr>
              <a:defRPr/>
            </a:pPr>
            <a:r>
              <a:rPr lang="en-PH"/>
              <a:t>In the process of designing a mobile application, do you consult the Internet for the latest trends in design? </a:t>
            </a:r>
            <a:endParaRPr lang="en-US"/>
          </a:p>
        </c:rich>
      </c:tx>
      <c:layout>
        <c:manualLayout>
          <c:xMode val="edge"/>
          <c:yMode val="edge"/>
          <c:x val="0.11142689141513153"/>
          <c:y val="3.446295232624929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6.5388901063964416E-2"/>
                  <c:y val="-0.25432415075054182"/>
                </c:manualLayout>
              </c:layout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0190785148328429E-2"/>
                  <c:y val="2.404062286585228E-2"/>
                </c:manualLayout>
              </c:layout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0022881755165221E-2"/>
                  <c:y val="1.3516142650000491E-3"/>
                </c:manualLayout>
              </c:layout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b="1"/>
                </a:pPr>
                <a:endParaRPr lang="en-US"/>
              </a:p>
            </c:txPr>
            <c:dLblPos val="bestFit"/>
            <c:showVal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Didn't answer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0.92310000000000003</c:v>
                </c:pt>
                <c:pt idx="1">
                  <c:v>1.9199999999999998E-2</c:v>
                </c:pt>
                <c:pt idx="2">
                  <c:v>6.0000000000000032E-2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56133923087134E-2"/>
          <c:y val="0.84319017983014133"/>
          <c:w val="0.94200792031533098"/>
          <c:h val="0.1349757590344875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0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style val="7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Tallying the number of mobile applications in your gadgets, identify the range of your installed applications for each category. (For Designers)</a:t>
            </a:r>
            <a:endParaRPr lang="en-PH" sz="1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 apps installed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11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app installed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few apps installed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</c:v>
                </c:pt>
                <c:pt idx="1">
                  <c:v>22</c:v>
                </c:pt>
                <c:pt idx="2">
                  <c:v>26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Multiple apps installed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14</c:v>
                </c:pt>
                <c:pt idx="3">
                  <c:v>12</c:v>
                </c:pt>
                <c:pt idx="4">
                  <c:v>18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Many apps installed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</c:ser>
        <c:dLbls>
          <c:showVal val="1"/>
        </c:dLbls>
        <c:gapWidth val="219"/>
        <c:overlap val="-27"/>
        <c:axId val="108940672"/>
        <c:axId val="108967424"/>
      </c:barChart>
      <c:catAx>
        <c:axId val="10894067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b="1"/>
                  <a:t>Mobile Application Classifications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7424"/>
        <c:crosses val="autoZero"/>
        <c:auto val="1"/>
        <c:lblAlgn val="ctr"/>
        <c:lblOffset val="100"/>
      </c:catAx>
      <c:valAx>
        <c:axId val="108967424"/>
        <c:scaling>
          <c:orientation val="minMax"/>
          <c:max val="6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100" b="1"/>
                  <a:t>No. of Respondents</a:t>
                </a:r>
              </a:p>
            </c:rich>
          </c:tx>
          <c:layout>
            <c:manualLayout>
              <c:xMode val="edge"/>
              <c:yMode val="edge"/>
              <c:x val="1.7499513902391579E-2"/>
              <c:y val="0.2798739314917185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406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276567339446204E-2"/>
          <c:y val="0.85590590676249134"/>
          <c:w val="0.92544686532110754"/>
          <c:h val="0.1240305587115105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vert="horz"/>
          <a:lstStyle/>
          <a:p>
            <a:pPr>
              <a:defRPr/>
            </a:pPr>
            <a:r>
              <a:rPr lang="en-PH" dirty="0"/>
              <a:t>Which particular mobile Operating System, would you be interested in designing a mobile </a:t>
            </a:r>
            <a:r>
              <a:rPr lang="en-PH" dirty="0" smtClean="0"/>
              <a:t>app for</a:t>
            </a:r>
            <a:r>
              <a:rPr lang="en-PH" dirty="0"/>
              <a:t>? 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 a person in the field of Designing, given the opportunity to choose between web designing and mobile application designing, which of the two would be your choice?
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8.0662761807977643E-2"/>
                  <c:y val="-0.104193801429504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1673255800352609E-2"/>
                  <c:y val="2.24048898541946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</c:dLbl>
            <c:dLbl>
              <c:idx val="5"/>
              <c:layout>
                <c:manualLayout>
                  <c:x val="6.9236646683679621E-3"/>
                  <c:y val="1.19133359423199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6"/>
                <c:pt idx="0">
                  <c:v>Android</c:v>
                </c:pt>
                <c:pt idx="1">
                  <c:v>iOs</c:v>
                </c:pt>
                <c:pt idx="2">
                  <c:v>Windows</c:v>
                </c:pt>
                <c:pt idx="3">
                  <c:v>Blackberry</c:v>
                </c:pt>
                <c:pt idx="4">
                  <c:v>Others OS</c:v>
                </c:pt>
                <c:pt idx="5">
                  <c:v>Didn't answer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0.63460000000000094</c:v>
                </c:pt>
                <c:pt idx="1">
                  <c:v>0.26920000000000005</c:v>
                </c:pt>
                <c:pt idx="2">
                  <c:v>0</c:v>
                </c:pt>
                <c:pt idx="3">
                  <c:v>0</c:v>
                </c:pt>
                <c:pt idx="4">
                  <c:v>3.85E-2</c:v>
                </c:pt>
                <c:pt idx="5">
                  <c:v>6.0000000000000032E-2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ayout>
        <c:manualLayout>
          <c:xMode val="edge"/>
          <c:yMode val="edge"/>
          <c:x val="4.0756133923087134E-2"/>
          <c:y val="0.84319017983014133"/>
          <c:w val="0.94200792031533098"/>
          <c:h val="0.1349757590344875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vert="horz"/>
          <a:lstStyle/>
          <a:p>
            <a:pPr>
              <a:defRPr sz="1600"/>
            </a:pPr>
            <a:r>
              <a:rPr lang="en-PH" sz="1600"/>
              <a:t>In your opinion, how are mobile applications integrating to / being used in your industry?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Mobile apps are slowly integrating; apps are not being used that much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/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 years old and below</c:v>
                </c:pt>
                <c:pt idx="1">
                  <c:v>18 - 19 years old</c:v>
                </c:pt>
                <c:pt idx="2">
                  <c:v>20 - 21 years old</c:v>
                </c:pt>
                <c:pt idx="3">
                  <c:v>22 - 23 years old</c:v>
                </c:pt>
                <c:pt idx="4">
                  <c:v>24 - 25 years old</c:v>
                </c:pt>
                <c:pt idx="5">
                  <c:v>26 years old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apps are normally integrating; some apps are being used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/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 years old and below</c:v>
                </c:pt>
                <c:pt idx="1">
                  <c:v>18 - 19 years old</c:v>
                </c:pt>
                <c:pt idx="2">
                  <c:v>20 - 21 years old</c:v>
                </c:pt>
                <c:pt idx="3">
                  <c:v>22 - 23 years old</c:v>
                </c:pt>
                <c:pt idx="4">
                  <c:v>24 - 25 years old</c:v>
                </c:pt>
                <c:pt idx="5">
                  <c:v>26 years old and above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 apps are rapidly integrating, apps are being used very much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/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 years old and below</c:v>
                </c:pt>
                <c:pt idx="1">
                  <c:v>18 - 19 years old</c:v>
                </c:pt>
                <c:pt idx="2">
                  <c:v>20 - 21 years old</c:v>
                </c:pt>
                <c:pt idx="3">
                  <c:v>22 - 23 years old</c:v>
                </c:pt>
                <c:pt idx="4">
                  <c:v>24 - 25 years old</c:v>
                </c:pt>
                <c:pt idx="5">
                  <c:v>26 years old and above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  <c:pt idx="4">
                  <c:v>1</c:v>
                </c:pt>
                <c:pt idx="5">
                  <c:v>6</c:v>
                </c:pt>
              </c:numCache>
            </c:numRef>
          </c:val>
        </c:ser>
        <c:dLbls>
          <c:showVal val="1"/>
        </c:dLbls>
        <c:gapWidth val="219"/>
        <c:overlap val="-27"/>
        <c:axId val="131786624"/>
        <c:axId val="131801088"/>
      </c:barChart>
      <c:catAx>
        <c:axId val="131786624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PH" sz="1400"/>
                  <a:t>Age Ranges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en-US"/>
          </a:p>
        </c:txPr>
        <c:crossAx val="131801088"/>
        <c:crosses val="autoZero"/>
        <c:auto val="1"/>
        <c:lblAlgn val="ctr"/>
        <c:lblOffset val="100"/>
      </c:catAx>
      <c:valAx>
        <c:axId val="131801088"/>
        <c:scaling>
          <c:orientation val="minMax"/>
          <c:max val="2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PH" sz="1400"/>
                  <a:t>No. of Respondents</a:t>
                </a:r>
              </a:p>
            </c:rich>
          </c:tx>
          <c:layout>
            <c:manualLayout>
              <c:xMode val="edge"/>
              <c:yMode val="edge"/>
              <c:x val="1.6227008581539054E-2"/>
              <c:y val="0.1296136974969371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13178662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 sz="1400"/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Rank the following mobile apps, by estimating the frequency of usage you devote to each app in your mobile device</a:t>
            </a:r>
            <a:r>
              <a:rPr lang="en-PH" sz="1800" b="0" i="0" u="none" strike="noStrike" baseline="0"/>
              <a:t> </a:t>
            </a:r>
            <a:endParaRPr lang="en-PH" sz="1800"/>
          </a:p>
        </c:rich>
      </c:tx>
      <c:layout>
        <c:manualLayout>
          <c:xMode val="edge"/>
          <c:yMode val="edge"/>
          <c:x val="0.18552355057587674"/>
          <c:y val="3.5005724730837198E-2"/>
        </c:manualLayout>
      </c:layout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63500">
              <a:solidFill>
                <a:schemeClr val="accent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Social Networking Apps</c:v>
                </c:pt>
                <c:pt idx="1">
                  <c:v>Games</c:v>
                </c:pt>
                <c:pt idx="2">
                  <c:v>Utilities</c:v>
                </c:pt>
                <c:pt idx="3">
                  <c:v>Fitness and Health</c:v>
                </c:pt>
                <c:pt idx="4">
                  <c:v>Media and References</c:v>
                </c:pt>
                <c:pt idx="5">
                  <c:v>Entertainment and News</c:v>
                </c:pt>
              </c:strCache>
            </c:strRef>
          </c:cat>
          <c:val>
            <c:numRef>
              <c:f>Sheet1!$B$2:$B$8</c:f>
              <c:numCache>
                <c:formatCode>0.00_);\(0.00\)</c:formatCode>
                <c:ptCount val="7"/>
                <c:pt idx="0">
                  <c:v>3.7</c:v>
                </c:pt>
                <c:pt idx="1">
                  <c:v>4.5</c:v>
                </c:pt>
                <c:pt idx="2">
                  <c:v>3.6</c:v>
                </c:pt>
                <c:pt idx="3">
                  <c:v>1.9000000000000001</c:v>
                </c:pt>
                <c:pt idx="4">
                  <c:v>2.8</c:v>
                </c:pt>
                <c:pt idx="5">
                  <c:v>2.4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Social Networking Apps</c:v>
                </c:pt>
                <c:pt idx="1">
                  <c:v>Games</c:v>
                </c:pt>
                <c:pt idx="2">
                  <c:v>Utilities</c:v>
                </c:pt>
                <c:pt idx="3">
                  <c:v>Fitness and Health</c:v>
                </c:pt>
                <c:pt idx="4">
                  <c:v>Media and References</c:v>
                </c:pt>
                <c:pt idx="5">
                  <c:v>Entertainment and News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Social Networking Apps</c:v>
                </c:pt>
                <c:pt idx="1">
                  <c:v>Games</c:v>
                </c:pt>
                <c:pt idx="2">
                  <c:v>Utilities</c:v>
                </c:pt>
                <c:pt idx="3">
                  <c:v>Fitness and Health</c:v>
                </c:pt>
                <c:pt idx="4">
                  <c:v>Media and References</c:v>
                </c:pt>
                <c:pt idx="5">
                  <c:v>Entertainment and News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Val val="1"/>
        </c:dLbls>
        <c:gapWidth val="182"/>
        <c:axId val="107511808"/>
        <c:axId val="107513344"/>
      </c:barChart>
      <c:catAx>
        <c:axId val="10751180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13344"/>
        <c:crosses val="autoZero"/>
        <c:auto val="1"/>
        <c:lblAlgn val="ctr"/>
        <c:lblOffset val="100"/>
      </c:catAx>
      <c:valAx>
        <c:axId val="107513344"/>
        <c:scaling>
          <c:orientation val="minMax"/>
          <c:max val="5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118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style val="3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Tallying the number of mobile applications in your gadgets, identify the range of your installed applications for each category. (Business Set)</a:t>
            </a:r>
            <a:endParaRPr lang="en-PH" sz="1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 apps installed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27</c:v>
                </c:pt>
                <c:pt idx="2">
                  <c:v>6</c:v>
                </c:pt>
                <c:pt idx="3">
                  <c:v>33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app installed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16</c:v>
                </c:pt>
                <c:pt idx="2">
                  <c:v>12</c:v>
                </c:pt>
                <c:pt idx="3">
                  <c:v>18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few apps installed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31</c:v>
                </c:pt>
                <c:pt idx="1">
                  <c:v>27</c:v>
                </c:pt>
                <c:pt idx="2">
                  <c:v>36</c:v>
                </c:pt>
                <c:pt idx="3">
                  <c:v>17</c:v>
                </c:pt>
                <c:pt idx="4">
                  <c:v>24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Multiple apps installed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27</c:v>
                </c:pt>
                <c:pt idx="1">
                  <c:v>4</c:v>
                </c:pt>
                <c:pt idx="2">
                  <c:v>17</c:v>
                </c:pt>
                <c:pt idx="3">
                  <c:v>8</c:v>
                </c:pt>
                <c:pt idx="4">
                  <c:v>18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Many apps installed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21</c:v>
                </c:pt>
              </c:numCache>
            </c:numRef>
          </c:val>
        </c:ser>
        <c:dLbls>
          <c:showVal val="1"/>
        </c:dLbls>
        <c:gapWidth val="219"/>
        <c:overlap val="-27"/>
        <c:axId val="41697664"/>
        <c:axId val="41699584"/>
      </c:barChart>
      <c:catAx>
        <c:axId val="416976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b="1"/>
                  <a:t>Mobile Application Classification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99584"/>
        <c:crosses val="autoZero"/>
        <c:auto val="1"/>
        <c:lblAlgn val="ctr"/>
        <c:lblOffset val="100"/>
      </c:catAx>
      <c:valAx>
        <c:axId val="41699584"/>
        <c:scaling>
          <c:orientation val="minMax"/>
          <c:max val="6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100" b="1"/>
                  <a:t>No. of Respondents</a:t>
                </a:r>
              </a:p>
            </c:rich>
          </c:tx>
          <c:layout>
            <c:manualLayout>
              <c:xMode val="edge"/>
              <c:yMode val="edge"/>
              <c:x val="1.5555123468792547E-2"/>
              <c:y val="0.23434157756492024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976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290455186393592E-2"/>
          <c:y val="0.83748316582056415"/>
          <c:w val="0.95519649826000064"/>
          <c:h val="0.13988813344400233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style val="7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Tallying the number of mobile applications in your gadgets, identify the range of your installed applications for each category. (For Designers)</a:t>
            </a:r>
            <a:endParaRPr lang="en-PH" sz="1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 apps installed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11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app installed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few apps installed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</c:v>
                </c:pt>
                <c:pt idx="1">
                  <c:v>22</c:v>
                </c:pt>
                <c:pt idx="2">
                  <c:v>26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Multiple apps installed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14</c:v>
                </c:pt>
                <c:pt idx="3">
                  <c:v>12</c:v>
                </c:pt>
                <c:pt idx="4">
                  <c:v>18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Many apps installed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</c:ser>
        <c:dLbls>
          <c:showVal val="1"/>
        </c:dLbls>
        <c:gapWidth val="219"/>
        <c:overlap val="-27"/>
        <c:axId val="41893248"/>
        <c:axId val="41911808"/>
      </c:barChart>
      <c:catAx>
        <c:axId val="418932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b="1"/>
                  <a:t>Mobile Application Classifications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1808"/>
        <c:crosses val="autoZero"/>
        <c:auto val="1"/>
        <c:lblAlgn val="ctr"/>
        <c:lblOffset val="100"/>
      </c:catAx>
      <c:valAx>
        <c:axId val="41911808"/>
        <c:scaling>
          <c:orientation val="minMax"/>
          <c:max val="6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100" b="1"/>
                  <a:t>No. of Respondents</a:t>
                </a:r>
              </a:p>
            </c:rich>
          </c:tx>
          <c:layout>
            <c:manualLayout>
              <c:xMode val="edge"/>
              <c:yMode val="edge"/>
              <c:x val="1.7499513902391579E-2"/>
              <c:y val="0.2798739314917185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32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276567339446204E-2"/>
          <c:y val="0.85590590676249134"/>
          <c:w val="0.92544686532110754"/>
          <c:h val="0.1240305587115105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How much do the following entities influence you to design these particular types of mobile applications? (Ages 17 - 21 years old)</a:t>
            </a:r>
            <a:endParaRPr lang="en-PH" sz="1800"/>
          </a:p>
        </c:rich>
      </c:tx>
      <c:layout>
        <c:manualLayout>
          <c:xMode val="edge"/>
          <c:yMode val="edge"/>
          <c:x val="0.13225253804192239"/>
          <c:y val="1.8857250612860657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Profit</c:v>
                </c:pt>
                <c:pt idx="1">
                  <c:v>Job Opportunities</c:v>
                </c:pt>
                <c:pt idx="2">
                  <c:v>Hobby / Interest</c:v>
                </c:pt>
                <c:pt idx="3">
                  <c:v>School Requirements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Somehow influential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Profit</c:v>
                </c:pt>
                <c:pt idx="1">
                  <c:v>Job Opportunities</c:v>
                </c:pt>
                <c:pt idx="2">
                  <c:v>Hobby / Interest</c:v>
                </c:pt>
                <c:pt idx="3">
                  <c:v>School Requirements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1.79</c:v>
                </c:pt>
                <c:pt idx="1">
                  <c:v>1.8900000000000001</c:v>
                </c:pt>
                <c:pt idx="2">
                  <c:v>2.0699999999999998</c:v>
                </c:pt>
                <c:pt idx="3">
                  <c:v>2.25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Profit</c:v>
                </c:pt>
                <c:pt idx="1">
                  <c:v>Job Opportunities</c:v>
                </c:pt>
                <c:pt idx="2">
                  <c:v>Hobby / Interest</c:v>
                </c:pt>
                <c:pt idx="3">
                  <c:v>School Requirements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Val val="1"/>
        </c:dLbls>
        <c:gapWidth val="219"/>
        <c:overlap val="-27"/>
        <c:axId val="109159168"/>
        <c:axId val="109161088"/>
      </c:barChart>
      <c:catAx>
        <c:axId val="1091591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400" b="1"/>
                  <a:t>External Influences</a:t>
                </a:r>
              </a:p>
            </c:rich>
          </c:tx>
          <c:layout>
            <c:manualLayout>
              <c:xMode val="edge"/>
              <c:yMode val="edge"/>
              <c:x val="0.4187090166130556"/>
              <c:y val="0.9151253523426798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61088"/>
        <c:crosses val="autoZero"/>
        <c:auto val="1"/>
        <c:lblAlgn val="ctr"/>
        <c:lblOffset val="100"/>
      </c:catAx>
      <c:valAx>
        <c:axId val="109161088"/>
        <c:scaling>
          <c:orientation val="minMax"/>
          <c:max val="3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400" b="0"/>
                  <a:t>Weighted</a:t>
                </a:r>
                <a:r>
                  <a:rPr lang="en-PH" sz="1400" b="0" baseline="0"/>
                  <a:t> Mean</a:t>
                </a:r>
                <a:endParaRPr lang="en-PH" sz="1400" b="0"/>
              </a:p>
            </c:rich>
          </c:tx>
          <c:layout>
            <c:manualLayout>
              <c:xMode val="edge"/>
              <c:yMode val="edge"/>
              <c:x val="1.7499513902391586E-2"/>
              <c:y val="0.305999129893790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591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How much do the following entities influence you to design these particular types of mobile applications? (Ages 22 years old and above)</a:t>
            </a:r>
            <a:endParaRPr lang="en-PH" sz="1800"/>
          </a:p>
        </c:rich>
      </c:tx>
      <c:layout>
        <c:manualLayout>
          <c:xMode val="edge"/>
          <c:yMode val="edge"/>
          <c:x val="0.13225253804192239"/>
          <c:y val="1.8857250612860657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Profit</c:v>
                </c:pt>
                <c:pt idx="1">
                  <c:v>Job Opportunities</c:v>
                </c:pt>
                <c:pt idx="2">
                  <c:v>Hobby / Interest</c:v>
                </c:pt>
                <c:pt idx="3">
                  <c:v>School Requirements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Somehow influential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"/>
                  <c:y val="7.462480469748455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Profit</c:v>
                </c:pt>
                <c:pt idx="1">
                  <c:v>Job Opportunities</c:v>
                </c:pt>
                <c:pt idx="2">
                  <c:v>Hobby / Interest</c:v>
                </c:pt>
                <c:pt idx="3">
                  <c:v>School Requirements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2.21</c:v>
                </c:pt>
                <c:pt idx="1">
                  <c:v>2.17</c:v>
                </c:pt>
                <c:pt idx="2">
                  <c:v>2.54</c:v>
                </c:pt>
                <c:pt idx="3">
                  <c:v>2.25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Profit</c:v>
                </c:pt>
                <c:pt idx="1">
                  <c:v>Job Opportunities</c:v>
                </c:pt>
                <c:pt idx="2">
                  <c:v>Hobby / Interest</c:v>
                </c:pt>
                <c:pt idx="3">
                  <c:v>School Requirements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Val val="1"/>
        </c:dLbls>
        <c:gapWidth val="219"/>
        <c:overlap val="-27"/>
        <c:axId val="109189760"/>
        <c:axId val="109196032"/>
      </c:barChart>
      <c:catAx>
        <c:axId val="1091897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400" b="1"/>
                  <a:t>External Influences</a:t>
                </a:r>
              </a:p>
            </c:rich>
          </c:tx>
          <c:layout>
            <c:manualLayout>
              <c:xMode val="edge"/>
              <c:yMode val="edge"/>
              <c:x val="0.4187090166130556"/>
              <c:y val="0.9151253523426798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6032"/>
        <c:crosses val="autoZero"/>
        <c:auto val="1"/>
        <c:lblAlgn val="ctr"/>
        <c:lblOffset val="100"/>
      </c:catAx>
      <c:valAx>
        <c:axId val="109196032"/>
        <c:scaling>
          <c:orientation val="minMax"/>
          <c:max val="3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400" b="1"/>
                  <a:t>Weighted</a:t>
                </a:r>
                <a:r>
                  <a:rPr lang="en-PH" sz="1400" b="1" baseline="0"/>
                  <a:t> Mean</a:t>
                </a:r>
                <a:endParaRPr lang="en-PH" sz="1400" b="1"/>
              </a:p>
            </c:rich>
          </c:tx>
          <c:layout>
            <c:manualLayout>
              <c:xMode val="edge"/>
              <c:yMode val="edge"/>
              <c:x val="1.5555123468792542E-2"/>
              <c:y val="0.34928139843655676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897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style val="7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u="none" strike="noStrike" baseline="0">
                <a:effectLst/>
              </a:rPr>
              <a:t>Tallying the number of mobile applications in your gadgets, identify the range of your installed applications for each category. (For Designers)</a:t>
            </a:r>
            <a:endParaRPr lang="en-PH" sz="1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 apps installed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11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app installed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few apps installed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</c:v>
                </c:pt>
                <c:pt idx="1">
                  <c:v>22</c:v>
                </c:pt>
                <c:pt idx="2">
                  <c:v>26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Multiple apps installed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14</c:v>
                </c:pt>
                <c:pt idx="3">
                  <c:v>12</c:v>
                </c:pt>
                <c:pt idx="4">
                  <c:v>18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Many apps installed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Social Networking Apps</c:v>
                </c:pt>
                <c:pt idx="1">
                  <c:v>Work Communication Apps</c:v>
                </c:pt>
                <c:pt idx="2">
                  <c:v>Personal Communication Apps</c:v>
                </c:pt>
                <c:pt idx="3">
                  <c:v>Business Related Apps</c:v>
                </c:pt>
                <c:pt idx="4">
                  <c:v>Leisure Apps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</c:ser>
        <c:dLbls>
          <c:showVal val="1"/>
        </c:dLbls>
        <c:gapWidth val="219"/>
        <c:overlap val="-27"/>
        <c:axId val="109324160"/>
        <c:axId val="109334528"/>
      </c:barChart>
      <c:catAx>
        <c:axId val="10932416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b="1"/>
                  <a:t>Mobile Application Classifications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34528"/>
        <c:crosses val="autoZero"/>
        <c:auto val="1"/>
        <c:lblAlgn val="ctr"/>
        <c:lblOffset val="100"/>
      </c:catAx>
      <c:valAx>
        <c:axId val="109334528"/>
        <c:scaling>
          <c:orientation val="minMax"/>
          <c:max val="6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100" b="1"/>
                  <a:t>No. of Respondents</a:t>
                </a:r>
              </a:p>
            </c:rich>
          </c:tx>
          <c:layout>
            <c:manualLayout>
              <c:xMode val="edge"/>
              <c:yMode val="edge"/>
              <c:x val="1.7499513902391579E-2"/>
              <c:y val="0.2798739314917185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416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276567339446204E-2"/>
          <c:y val="0.85590590676249134"/>
          <c:w val="0.92544686532110754"/>
          <c:h val="0.1240305587115105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2000" b="1" i="0" u="none" strike="noStrike" baseline="0">
                <a:effectLst/>
              </a:rPr>
              <a:t>Arrange the following aspects in accordance to the level of consideration that you allot when designing mobile applications.</a:t>
            </a:r>
            <a:r>
              <a:rPr lang="en-PH" sz="2000" b="0" i="0" u="none" strike="noStrike" baseline="0"/>
              <a:t> </a:t>
            </a:r>
            <a:endParaRPr lang="en-PH" sz="2000"/>
          </a:p>
        </c:rich>
      </c:tx>
      <c:layout>
        <c:manualLayout>
          <c:xMode val="edge"/>
          <c:yMode val="edge"/>
          <c:x val="0.18552355057587674"/>
          <c:y val="3.5005724730837198E-2"/>
        </c:manualLayout>
      </c:layout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63500">
              <a:solidFill>
                <a:schemeClr val="accent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Designer's Perspective</c:v>
                </c:pt>
                <c:pt idx="1">
                  <c:v>Client's Requirement</c:v>
                </c:pt>
                <c:pt idx="2">
                  <c:v>Trend</c:v>
                </c:pt>
                <c:pt idx="3">
                  <c:v>Functional Specifications</c:v>
                </c:pt>
                <c:pt idx="4">
                  <c:v>Ergonomics and Practicality</c:v>
                </c:pt>
              </c:strCache>
            </c:strRef>
          </c:cat>
          <c:val>
            <c:numRef>
              <c:f>Sheet1!$B$2:$B$6</c:f>
              <c:numCache>
                <c:formatCode>0.00_);\(0.00\)</c:formatCode>
                <c:ptCount val="5"/>
                <c:pt idx="0">
                  <c:v>2.52</c:v>
                </c:pt>
                <c:pt idx="1">
                  <c:v>3.27</c:v>
                </c:pt>
                <c:pt idx="2">
                  <c:v>2.58</c:v>
                </c:pt>
                <c:pt idx="3">
                  <c:v>2.8699999999999997</c:v>
                </c:pt>
                <c:pt idx="4">
                  <c:v>3.04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Designer's Perspective</c:v>
                </c:pt>
                <c:pt idx="1">
                  <c:v>Client's Requirement</c:v>
                </c:pt>
                <c:pt idx="2">
                  <c:v>Trend</c:v>
                </c:pt>
                <c:pt idx="3">
                  <c:v>Functional Specifications</c:v>
                </c:pt>
                <c:pt idx="4">
                  <c:v>Ergonomics and Practicality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Designer's Perspective</c:v>
                </c:pt>
                <c:pt idx="1">
                  <c:v>Client's Requirement</c:v>
                </c:pt>
                <c:pt idx="2">
                  <c:v>Trend</c:v>
                </c:pt>
                <c:pt idx="3">
                  <c:v>Functional Specifications</c:v>
                </c:pt>
                <c:pt idx="4">
                  <c:v>Ergonomics and Practicality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Val val="1"/>
        </c:dLbls>
        <c:gapWidth val="182"/>
        <c:axId val="109365888"/>
        <c:axId val="109375872"/>
      </c:barChart>
      <c:catAx>
        <c:axId val="10936588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75872"/>
        <c:crosses val="autoZero"/>
        <c:auto val="1"/>
        <c:lblAlgn val="ctr"/>
        <c:lblOffset val="100"/>
      </c:catAx>
      <c:valAx>
        <c:axId val="109375872"/>
        <c:scaling>
          <c:orientation val="minMax"/>
          <c:max val="5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658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PH"/>
  <c:chart>
    <c:title>
      <c:tx>
        <c:rich>
          <a:bodyPr rot="0" vert="horz"/>
          <a:lstStyle/>
          <a:p>
            <a:pPr>
              <a:defRPr/>
            </a:pPr>
            <a:r>
              <a:rPr lang="en-PH"/>
              <a:t>As a person in the field of Designing, given the opportunity to choose between web designing and mobile application designing, which of the two would be your choice? 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38760414635784052"/>
          <c:y val="0.2896877462137793"/>
          <c:w val="0.21323337278470314"/>
          <c:h val="0.576867394729930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 a person in the field of Designing, given the opportunity to choose between web designing and mobile application designing, which of the two would be your choice?
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6.5725159591981691E-2"/>
                  <c:y val="0.11199662960693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6300952738445509E-2"/>
                  <c:y val="-0.148740206163004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881529397203031E-2"/>
                  <c:y val="9.32578460124310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  <c:dLblPos val="bestFit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Web Designing</c:v>
                </c:pt>
                <c:pt idx="1">
                  <c:v>Mobile Application Designing</c:v>
                </c:pt>
                <c:pt idx="2">
                  <c:v>It depends / It's complicated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0.30770000000000003</c:v>
                </c:pt>
                <c:pt idx="1">
                  <c:v>0.61539999999999995</c:v>
                </c:pt>
                <c:pt idx="2">
                  <c:v>7.0000000000000021E-2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56133923087134E-2"/>
          <c:y val="0.84319017983014133"/>
          <c:w val="0.94200792031533098"/>
          <c:h val="0.1349757590344875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sz="1800"/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97630-8952-4CB4-B5A4-F4A198BDD028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92D595C9-7754-4267-9D80-6D842AD2E604}">
      <dgm:prSet phldrT="[Text]"/>
      <dgm:spPr/>
      <dgm:t>
        <a:bodyPr/>
        <a:lstStyle/>
        <a:p>
          <a:r>
            <a:rPr lang="en-PH" dirty="0" err="1" smtClean="0"/>
            <a:t>Streetfood</a:t>
          </a:r>
          <a:r>
            <a:rPr lang="en-PH" dirty="0" smtClean="0"/>
            <a:t> Tycoon</a:t>
          </a:r>
          <a:endParaRPr lang="en-PH" dirty="0"/>
        </a:p>
      </dgm:t>
    </dgm:pt>
    <dgm:pt modelId="{4CE66025-C501-4909-8989-0361E2DE819A}" type="parTrans" cxnId="{C64C0595-01E1-4C3C-B636-B7E7057A1BB3}">
      <dgm:prSet/>
      <dgm:spPr/>
      <dgm:t>
        <a:bodyPr/>
        <a:lstStyle/>
        <a:p>
          <a:endParaRPr lang="en-PH"/>
        </a:p>
      </dgm:t>
    </dgm:pt>
    <dgm:pt modelId="{7C81C6A9-B86E-4D12-BDBA-E5405A897999}" type="sibTrans" cxnId="{C64C0595-01E1-4C3C-B636-B7E7057A1BB3}">
      <dgm:prSet/>
      <dgm:spPr/>
      <dgm:t>
        <a:bodyPr/>
        <a:lstStyle/>
        <a:p>
          <a:endParaRPr lang="en-PH"/>
        </a:p>
      </dgm:t>
    </dgm:pt>
    <dgm:pt modelId="{8E1CF7A8-C542-4736-ADCB-ED4FB9CE27E4}">
      <dgm:prSet phldrT="[Text]"/>
      <dgm:spPr/>
      <dgm:t>
        <a:bodyPr/>
        <a:lstStyle/>
        <a:p>
          <a:r>
            <a:rPr lang="en-PH" dirty="0" err="1" smtClean="0"/>
            <a:t>Pugo</a:t>
          </a:r>
          <a:r>
            <a:rPr lang="en-PH" dirty="0" smtClean="0"/>
            <a:t>/</a:t>
          </a:r>
          <a:r>
            <a:rPr lang="en-PH" dirty="0" err="1" smtClean="0"/>
            <a:t>BXtreme</a:t>
          </a:r>
          <a:endParaRPr lang="en-PH" dirty="0"/>
        </a:p>
      </dgm:t>
    </dgm:pt>
    <dgm:pt modelId="{E75DCC5C-01B6-4088-AC56-26D0EEB256D8}" type="parTrans" cxnId="{5E666AF0-41A4-432D-BE32-89D4E47FC443}">
      <dgm:prSet/>
      <dgm:spPr/>
      <dgm:t>
        <a:bodyPr/>
        <a:lstStyle/>
        <a:p>
          <a:endParaRPr lang="en-PH"/>
        </a:p>
      </dgm:t>
    </dgm:pt>
    <dgm:pt modelId="{DA74763C-A8F0-4A27-8450-A58D9DF6B57C}" type="sibTrans" cxnId="{5E666AF0-41A4-432D-BE32-89D4E47FC443}">
      <dgm:prSet/>
      <dgm:spPr/>
      <dgm:t>
        <a:bodyPr/>
        <a:lstStyle/>
        <a:p>
          <a:endParaRPr lang="en-PH"/>
        </a:p>
      </dgm:t>
    </dgm:pt>
    <dgm:pt modelId="{FDACCE7C-95A1-4A0F-8E03-28C52837AF44}">
      <dgm:prSet phldrT="[Text]"/>
      <dgm:spPr/>
      <dgm:t>
        <a:bodyPr/>
        <a:lstStyle/>
        <a:p>
          <a:r>
            <a:rPr lang="en-PH" dirty="0" smtClean="0"/>
            <a:t>TARA</a:t>
          </a:r>
          <a:endParaRPr lang="en-PH" dirty="0"/>
        </a:p>
      </dgm:t>
    </dgm:pt>
    <dgm:pt modelId="{118EBA43-9716-42B0-BD48-677D67318D77}" type="parTrans" cxnId="{B9D432C5-B9B7-429D-B83E-4D965AB21602}">
      <dgm:prSet/>
      <dgm:spPr/>
      <dgm:t>
        <a:bodyPr/>
        <a:lstStyle/>
        <a:p>
          <a:endParaRPr lang="en-PH"/>
        </a:p>
      </dgm:t>
    </dgm:pt>
    <dgm:pt modelId="{7E31A73A-F4D4-4C76-BBF3-4B1C13B04397}" type="sibTrans" cxnId="{B9D432C5-B9B7-429D-B83E-4D965AB21602}">
      <dgm:prSet/>
      <dgm:spPr/>
      <dgm:t>
        <a:bodyPr/>
        <a:lstStyle/>
        <a:p>
          <a:endParaRPr lang="en-PH"/>
        </a:p>
      </dgm:t>
    </dgm:pt>
    <dgm:pt modelId="{B9BCEE7D-9A23-41B3-B1E4-D085C4B4C5DC}">
      <dgm:prSet phldrT="[Text]"/>
      <dgm:spPr/>
      <dgm:t>
        <a:bodyPr/>
        <a:lstStyle/>
        <a:p>
          <a:r>
            <a:rPr lang="en-PH" dirty="0" smtClean="0"/>
            <a:t>Design is based on game’s objectives</a:t>
          </a:r>
          <a:endParaRPr lang="en-PH" dirty="0"/>
        </a:p>
      </dgm:t>
    </dgm:pt>
    <dgm:pt modelId="{FA4FF7E7-042B-4797-A758-99FBBC872385}" type="parTrans" cxnId="{11EB7DF2-5335-4017-A662-28B792E67BE9}">
      <dgm:prSet/>
      <dgm:spPr/>
      <dgm:t>
        <a:bodyPr/>
        <a:lstStyle/>
        <a:p>
          <a:endParaRPr lang="en-PH"/>
        </a:p>
      </dgm:t>
    </dgm:pt>
    <dgm:pt modelId="{7142472B-03C3-42F6-8833-C9EAB63B354F}" type="sibTrans" cxnId="{11EB7DF2-5335-4017-A662-28B792E67BE9}">
      <dgm:prSet/>
      <dgm:spPr/>
      <dgm:t>
        <a:bodyPr/>
        <a:lstStyle/>
        <a:p>
          <a:endParaRPr lang="en-PH"/>
        </a:p>
      </dgm:t>
    </dgm:pt>
    <dgm:pt modelId="{2A661751-8FF9-48E8-BF89-B30679EE9A75}">
      <dgm:prSet phldrT="[Text]"/>
      <dgm:spPr/>
      <dgm:t>
        <a:bodyPr/>
        <a:lstStyle/>
        <a:p>
          <a:r>
            <a:rPr lang="en-PH" dirty="0" smtClean="0"/>
            <a:t>Design is based on existing game</a:t>
          </a:r>
          <a:endParaRPr lang="en-PH" dirty="0"/>
        </a:p>
      </dgm:t>
    </dgm:pt>
    <dgm:pt modelId="{E2A45CDD-91BC-44E4-BFAB-4FF1EE09717B}" type="parTrans" cxnId="{8BDC0863-6198-4B0F-B8BE-16ECF007C87D}">
      <dgm:prSet/>
      <dgm:spPr/>
      <dgm:t>
        <a:bodyPr/>
        <a:lstStyle/>
        <a:p>
          <a:endParaRPr lang="en-PH"/>
        </a:p>
      </dgm:t>
    </dgm:pt>
    <dgm:pt modelId="{BC2E554F-247D-4856-BB4B-F229517F219F}" type="sibTrans" cxnId="{8BDC0863-6198-4B0F-B8BE-16ECF007C87D}">
      <dgm:prSet/>
      <dgm:spPr/>
      <dgm:t>
        <a:bodyPr/>
        <a:lstStyle/>
        <a:p>
          <a:endParaRPr lang="en-PH"/>
        </a:p>
      </dgm:t>
    </dgm:pt>
    <dgm:pt modelId="{26DE8474-1DC3-476D-9BEF-5491A272B60C}">
      <dgm:prSet phldrT="[Text]"/>
      <dgm:spPr/>
      <dgm:t>
        <a:bodyPr/>
        <a:lstStyle/>
        <a:p>
          <a:r>
            <a:rPr lang="en-PH" dirty="0" smtClean="0"/>
            <a:t>Design is based on functionality</a:t>
          </a:r>
          <a:endParaRPr lang="en-PH" dirty="0"/>
        </a:p>
      </dgm:t>
    </dgm:pt>
    <dgm:pt modelId="{7F48469C-E79B-47CA-A32F-542006D65A26}" type="parTrans" cxnId="{08C88245-A88E-4785-8168-6F88C7B0BA9B}">
      <dgm:prSet/>
      <dgm:spPr/>
      <dgm:t>
        <a:bodyPr/>
        <a:lstStyle/>
        <a:p>
          <a:endParaRPr lang="en-PH"/>
        </a:p>
      </dgm:t>
    </dgm:pt>
    <dgm:pt modelId="{42028A39-C62B-46B1-BAAA-419C9A5D0BFE}" type="sibTrans" cxnId="{08C88245-A88E-4785-8168-6F88C7B0BA9B}">
      <dgm:prSet/>
      <dgm:spPr/>
      <dgm:t>
        <a:bodyPr/>
        <a:lstStyle/>
        <a:p>
          <a:endParaRPr lang="en-PH"/>
        </a:p>
      </dgm:t>
    </dgm:pt>
    <dgm:pt modelId="{052E23DB-FAF3-4A80-9126-E57170026537}">
      <dgm:prSet phldrT="[Text]"/>
      <dgm:spPr/>
      <dgm:t>
        <a:bodyPr/>
        <a:lstStyle/>
        <a:p>
          <a:r>
            <a:rPr lang="en-PH" dirty="0" smtClean="0"/>
            <a:t>Vendor-specific</a:t>
          </a:r>
          <a:endParaRPr lang="en-PH" dirty="0"/>
        </a:p>
      </dgm:t>
    </dgm:pt>
    <dgm:pt modelId="{C63F7E1A-47CB-4811-863F-125DAF10F9F1}" type="parTrans" cxnId="{C7800B42-B9AC-4495-8199-E277E25EEF17}">
      <dgm:prSet/>
      <dgm:spPr/>
      <dgm:t>
        <a:bodyPr/>
        <a:lstStyle/>
        <a:p>
          <a:endParaRPr lang="en-PH"/>
        </a:p>
      </dgm:t>
    </dgm:pt>
    <dgm:pt modelId="{E85E0722-06B9-4459-AD0E-5294CDDEE2DD}" type="sibTrans" cxnId="{C7800B42-B9AC-4495-8199-E277E25EEF17}">
      <dgm:prSet/>
      <dgm:spPr/>
      <dgm:t>
        <a:bodyPr/>
        <a:lstStyle/>
        <a:p>
          <a:endParaRPr lang="en-PH"/>
        </a:p>
      </dgm:t>
    </dgm:pt>
    <dgm:pt modelId="{E10E7DBE-6A20-416F-AD16-F08806EAA8A9}">
      <dgm:prSet phldrT="[Text]"/>
      <dgm:spPr/>
      <dgm:t>
        <a:bodyPr/>
        <a:lstStyle/>
        <a:p>
          <a:r>
            <a:rPr lang="en-PH" dirty="0" smtClean="0"/>
            <a:t>Design is similar to y8 games</a:t>
          </a:r>
          <a:endParaRPr lang="en-PH" dirty="0"/>
        </a:p>
      </dgm:t>
    </dgm:pt>
    <dgm:pt modelId="{21269030-05CF-4597-A53F-B07172733693}" type="parTrans" cxnId="{F6E855CF-A029-4143-B69D-F701F7AED2A9}">
      <dgm:prSet/>
      <dgm:spPr/>
      <dgm:t>
        <a:bodyPr/>
        <a:lstStyle/>
        <a:p>
          <a:endParaRPr lang="en-PH"/>
        </a:p>
      </dgm:t>
    </dgm:pt>
    <dgm:pt modelId="{2381D3D1-AE82-4BC8-A613-D08B47C6552D}" type="sibTrans" cxnId="{F6E855CF-A029-4143-B69D-F701F7AED2A9}">
      <dgm:prSet/>
      <dgm:spPr/>
      <dgm:t>
        <a:bodyPr/>
        <a:lstStyle/>
        <a:p>
          <a:endParaRPr lang="en-PH"/>
        </a:p>
      </dgm:t>
    </dgm:pt>
    <dgm:pt modelId="{85FC4795-AFBF-4D0C-9A3B-B25F7375CBB0}">
      <dgm:prSet phldrT="[Text]"/>
      <dgm:spPr/>
      <dgm:t>
        <a:bodyPr/>
        <a:lstStyle/>
        <a:p>
          <a:r>
            <a:rPr lang="en-PH" dirty="0" smtClean="0"/>
            <a:t>Follows the trend shared by media</a:t>
          </a:r>
          <a:endParaRPr lang="en-PH" dirty="0"/>
        </a:p>
      </dgm:t>
    </dgm:pt>
    <dgm:pt modelId="{4DCDF301-59BE-4D68-BD2C-A082CE24C106}" type="parTrans" cxnId="{66806BD8-FAF6-47F2-A4BF-ABF0B75BE0A3}">
      <dgm:prSet/>
      <dgm:spPr/>
      <dgm:t>
        <a:bodyPr/>
        <a:lstStyle/>
        <a:p>
          <a:endParaRPr lang="en-PH"/>
        </a:p>
      </dgm:t>
    </dgm:pt>
    <dgm:pt modelId="{CDB83FCF-76A8-4D7E-B7C2-07C8FFAB0CD9}" type="sibTrans" cxnId="{66806BD8-FAF6-47F2-A4BF-ABF0B75BE0A3}">
      <dgm:prSet/>
      <dgm:spPr/>
      <dgm:t>
        <a:bodyPr/>
        <a:lstStyle/>
        <a:p>
          <a:endParaRPr lang="en-PH"/>
        </a:p>
      </dgm:t>
    </dgm:pt>
    <dgm:pt modelId="{DB3F9B5B-F93F-4DAB-978B-448054965579}" type="pres">
      <dgm:prSet presAssocID="{83597630-8952-4CB4-B5A4-F4A198BDD028}" presName="compositeShape" presStyleCnt="0">
        <dgm:presLayoutVars>
          <dgm:chMax val="7"/>
          <dgm:dir/>
          <dgm:resizeHandles val="exact"/>
        </dgm:presLayoutVars>
      </dgm:prSet>
      <dgm:spPr/>
    </dgm:pt>
    <dgm:pt modelId="{B4E38B97-D4C7-4A67-B32A-874A7E1A6EDA}" type="pres">
      <dgm:prSet presAssocID="{92D595C9-7754-4267-9D80-6D842AD2E604}" presName="circ1" presStyleLbl="vennNode1" presStyleIdx="0" presStyleCnt="3" custScaleX="117254"/>
      <dgm:spPr/>
      <dgm:t>
        <a:bodyPr/>
        <a:lstStyle/>
        <a:p>
          <a:endParaRPr lang="en-PH"/>
        </a:p>
      </dgm:t>
    </dgm:pt>
    <dgm:pt modelId="{FD570D4A-91D9-4963-98B5-E44419776B61}" type="pres">
      <dgm:prSet presAssocID="{92D595C9-7754-4267-9D80-6D842AD2E60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79C4CD74-0998-4073-AFD1-30A57F9C07BA}" type="pres">
      <dgm:prSet presAssocID="{8E1CF7A8-C542-4736-ADCB-ED4FB9CE27E4}" presName="circ2" presStyleLbl="vennNode1" presStyleIdx="1" presStyleCnt="3"/>
      <dgm:spPr/>
      <dgm:t>
        <a:bodyPr/>
        <a:lstStyle/>
        <a:p>
          <a:endParaRPr lang="en-PH"/>
        </a:p>
      </dgm:t>
    </dgm:pt>
    <dgm:pt modelId="{2091BDE8-52E5-4C02-99D9-84AC1D184724}" type="pres">
      <dgm:prSet presAssocID="{8E1CF7A8-C542-4736-ADCB-ED4FB9CE27E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F1DEF9BB-7C3F-44CE-8D7D-097F18388513}" type="pres">
      <dgm:prSet presAssocID="{FDACCE7C-95A1-4A0F-8E03-28C52837AF44}" presName="circ3" presStyleLbl="vennNode1" presStyleIdx="2" presStyleCnt="3"/>
      <dgm:spPr/>
      <dgm:t>
        <a:bodyPr/>
        <a:lstStyle/>
        <a:p>
          <a:endParaRPr lang="en-PH"/>
        </a:p>
      </dgm:t>
    </dgm:pt>
    <dgm:pt modelId="{DF9DA87F-8F51-4F68-9420-213A96F10CB8}" type="pres">
      <dgm:prSet presAssocID="{FDACCE7C-95A1-4A0F-8E03-28C52837AF4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1FAF0CAE-475C-47BC-805E-DD5876B59CDA}" type="presOf" srcId="{B9BCEE7D-9A23-41B3-B1E4-D085C4B4C5DC}" destId="{B4E38B97-D4C7-4A67-B32A-874A7E1A6EDA}" srcOrd="0" destOrd="1" presId="urn:microsoft.com/office/officeart/2005/8/layout/venn1"/>
    <dgm:cxn modelId="{C7800B42-B9AC-4495-8199-E277E25EEF17}" srcId="{FDACCE7C-95A1-4A0F-8E03-28C52837AF44}" destId="{052E23DB-FAF3-4A80-9126-E57170026537}" srcOrd="1" destOrd="0" parTransId="{C63F7E1A-47CB-4811-863F-125DAF10F9F1}" sibTransId="{E85E0722-06B9-4459-AD0E-5294CDDEE2DD}"/>
    <dgm:cxn modelId="{5E666AF0-41A4-432D-BE32-89D4E47FC443}" srcId="{83597630-8952-4CB4-B5A4-F4A198BDD028}" destId="{8E1CF7A8-C542-4736-ADCB-ED4FB9CE27E4}" srcOrd="1" destOrd="0" parTransId="{E75DCC5C-01B6-4088-AC56-26D0EEB256D8}" sibTransId="{DA74763C-A8F0-4A27-8450-A58D9DF6B57C}"/>
    <dgm:cxn modelId="{891D6962-FF56-40A6-A8DF-6681CDA39F95}" type="presOf" srcId="{E10E7DBE-6A20-416F-AD16-F08806EAA8A9}" destId="{B4E38B97-D4C7-4A67-B32A-874A7E1A6EDA}" srcOrd="0" destOrd="2" presId="urn:microsoft.com/office/officeart/2005/8/layout/venn1"/>
    <dgm:cxn modelId="{11EB7DF2-5335-4017-A662-28B792E67BE9}" srcId="{92D595C9-7754-4267-9D80-6D842AD2E604}" destId="{B9BCEE7D-9A23-41B3-B1E4-D085C4B4C5DC}" srcOrd="0" destOrd="0" parTransId="{FA4FF7E7-042B-4797-A758-99FBBC872385}" sibTransId="{7142472B-03C3-42F6-8833-C9EAB63B354F}"/>
    <dgm:cxn modelId="{8BDC0863-6198-4B0F-B8BE-16ECF007C87D}" srcId="{8E1CF7A8-C542-4736-ADCB-ED4FB9CE27E4}" destId="{2A661751-8FF9-48E8-BF89-B30679EE9A75}" srcOrd="0" destOrd="0" parTransId="{E2A45CDD-91BC-44E4-BFAB-4FF1EE09717B}" sibTransId="{BC2E554F-247D-4856-BB4B-F229517F219F}"/>
    <dgm:cxn modelId="{4F3ACE97-4D3A-4388-B35E-D6CFA5155B4E}" type="presOf" srcId="{E10E7DBE-6A20-416F-AD16-F08806EAA8A9}" destId="{FD570D4A-91D9-4963-98B5-E44419776B61}" srcOrd="1" destOrd="2" presId="urn:microsoft.com/office/officeart/2005/8/layout/venn1"/>
    <dgm:cxn modelId="{B9D432C5-B9B7-429D-B83E-4D965AB21602}" srcId="{83597630-8952-4CB4-B5A4-F4A198BDD028}" destId="{FDACCE7C-95A1-4A0F-8E03-28C52837AF44}" srcOrd="2" destOrd="0" parTransId="{118EBA43-9716-42B0-BD48-677D67318D77}" sibTransId="{7E31A73A-F4D4-4C76-BBF3-4B1C13B04397}"/>
    <dgm:cxn modelId="{DEFBF879-CABC-483F-B1E1-FE8162386CD2}" type="presOf" srcId="{8E1CF7A8-C542-4736-ADCB-ED4FB9CE27E4}" destId="{2091BDE8-52E5-4C02-99D9-84AC1D184724}" srcOrd="1" destOrd="0" presId="urn:microsoft.com/office/officeart/2005/8/layout/venn1"/>
    <dgm:cxn modelId="{08C88245-A88E-4785-8168-6F88C7B0BA9B}" srcId="{FDACCE7C-95A1-4A0F-8E03-28C52837AF44}" destId="{26DE8474-1DC3-476D-9BEF-5491A272B60C}" srcOrd="0" destOrd="0" parTransId="{7F48469C-E79B-47CA-A32F-542006D65A26}" sibTransId="{42028A39-C62B-46B1-BAAA-419C9A5D0BFE}"/>
    <dgm:cxn modelId="{6D34EA4F-0B37-42EA-A194-E23DDDCCA4D8}" type="presOf" srcId="{2A661751-8FF9-48E8-BF89-B30679EE9A75}" destId="{2091BDE8-52E5-4C02-99D9-84AC1D184724}" srcOrd="1" destOrd="1" presId="urn:microsoft.com/office/officeart/2005/8/layout/venn1"/>
    <dgm:cxn modelId="{66806BD8-FAF6-47F2-A4BF-ABF0B75BE0A3}" srcId="{8E1CF7A8-C542-4736-ADCB-ED4FB9CE27E4}" destId="{85FC4795-AFBF-4D0C-9A3B-B25F7375CBB0}" srcOrd="1" destOrd="0" parTransId="{4DCDF301-59BE-4D68-BD2C-A082CE24C106}" sibTransId="{CDB83FCF-76A8-4D7E-B7C2-07C8FFAB0CD9}"/>
    <dgm:cxn modelId="{9A26FDF3-D7B4-46FA-9F13-7FB369EAFA66}" type="presOf" srcId="{052E23DB-FAF3-4A80-9126-E57170026537}" destId="{F1DEF9BB-7C3F-44CE-8D7D-097F18388513}" srcOrd="0" destOrd="2" presId="urn:microsoft.com/office/officeart/2005/8/layout/venn1"/>
    <dgm:cxn modelId="{6E14664B-3515-4F3D-94A8-97C861D1CA93}" type="presOf" srcId="{052E23DB-FAF3-4A80-9126-E57170026537}" destId="{DF9DA87F-8F51-4F68-9420-213A96F10CB8}" srcOrd="1" destOrd="2" presId="urn:microsoft.com/office/officeart/2005/8/layout/venn1"/>
    <dgm:cxn modelId="{54E64B62-EA8D-43ED-9536-BBFA2079C655}" type="presOf" srcId="{2A661751-8FF9-48E8-BF89-B30679EE9A75}" destId="{79C4CD74-0998-4073-AFD1-30A57F9C07BA}" srcOrd="0" destOrd="1" presId="urn:microsoft.com/office/officeart/2005/8/layout/venn1"/>
    <dgm:cxn modelId="{DC23255A-F2B4-4E80-8ADE-75F743CACF5C}" type="presOf" srcId="{FDACCE7C-95A1-4A0F-8E03-28C52837AF44}" destId="{F1DEF9BB-7C3F-44CE-8D7D-097F18388513}" srcOrd="0" destOrd="0" presId="urn:microsoft.com/office/officeart/2005/8/layout/venn1"/>
    <dgm:cxn modelId="{737FCD4A-C73A-4675-A3AD-3F3DDAB06263}" type="presOf" srcId="{26DE8474-1DC3-476D-9BEF-5491A272B60C}" destId="{F1DEF9BB-7C3F-44CE-8D7D-097F18388513}" srcOrd="0" destOrd="1" presId="urn:microsoft.com/office/officeart/2005/8/layout/venn1"/>
    <dgm:cxn modelId="{A7A2E22B-18AD-4FC1-8788-7DB8571A45D6}" type="presOf" srcId="{85FC4795-AFBF-4D0C-9A3B-B25F7375CBB0}" destId="{79C4CD74-0998-4073-AFD1-30A57F9C07BA}" srcOrd="0" destOrd="2" presId="urn:microsoft.com/office/officeart/2005/8/layout/venn1"/>
    <dgm:cxn modelId="{C64C0595-01E1-4C3C-B636-B7E7057A1BB3}" srcId="{83597630-8952-4CB4-B5A4-F4A198BDD028}" destId="{92D595C9-7754-4267-9D80-6D842AD2E604}" srcOrd="0" destOrd="0" parTransId="{4CE66025-C501-4909-8989-0361E2DE819A}" sibTransId="{7C81C6A9-B86E-4D12-BDBA-E5405A897999}"/>
    <dgm:cxn modelId="{E5C82A2D-F186-4F51-8D49-B1E8E6E5C091}" type="presOf" srcId="{83597630-8952-4CB4-B5A4-F4A198BDD028}" destId="{DB3F9B5B-F93F-4DAB-978B-448054965579}" srcOrd="0" destOrd="0" presId="urn:microsoft.com/office/officeart/2005/8/layout/venn1"/>
    <dgm:cxn modelId="{AC686D59-913A-488C-9B79-BE7EB6B42DA8}" type="presOf" srcId="{8E1CF7A8-C542-4736-ADCB-ED4FB9CE27E4}" destId="{79C4CD74-0998-4073-AFD1-30A57F9C07BA}" srcOrd="0" destOrd="0" presId="urn:microsoft.com/office/officeart/2005/8/layout/venn1"/>
    <dgm:cxn modelId="{A0AF000C-273B-4A0D-BCA7-D8832A4106EA}" type="presOf" srcId="{FDACCE7C-95A1-4A0F-8E03-28C52837AF44}" destId="{DF9DA87F-8F51-4F68-9420-213A96F10CB8}" srcOrd="1" destOrd="0" presId="urn:microsoft.com/office/officeart/2005/8/layout/venn1"/>
    <dgm:cxn modelId="{9D5D5ABA-F9C5-4070-A591-155A22834C7E}" type="presOf" srcId="{92D595C9-7754-4267-9D80-6D842AD2E604}" destId="{B4E38B97-D4C7-4A67-B32A-874A7E1A6EDA}" srcOrd="0" destOrd="0" presId="urn:microsoft.com/office/officeart/2005/8/layout/venn1"/>
    <dgm:cxn modelId="{97A67466-B93E-44C1-AEAA-EC15DCA6C27D}" type="presOf" srcId="{92D595C9-7754-4267-9D80-6D842AD2E604}" destId="{FD570D4A-91D9-4963-98B5-E44419776B61}" srcOrd="1" destOrd="0" presId="urn:microsoft.com/office/officeart/2005/8/layout/venn1"/>
    <dgm:cxn modelId="{F6E855CF-A029-4143-B69D-F701F7AED2A9}" srcId="{92D595C9-7754-4267-9D80-6D842AD2E604}" destId="{E10E7DBE-6A20-416F-AD16-F08806EAA8A9}" srcOrd="1" destOrd="0" parTransId="{21269030-05CF-4597-A53F-B07172733693}" sibTransId="{2381D3D1-AE82-4BC8-A613-D08B47C6552D}"/>
    <dgm:cxn modelId="{6406178F-98E4-43AA-943E-73DD6CF29146}" type="presOf" srcId="{85FC4795-AFBF-4D0C-9A3B-B25F7375CBB0}" destId="{2091BDE8-52E5-4C02-99D9-84AC1D184724}" srcOrd="1" destOrd="2" presId="urn:microsoft.com/office/officeart/2005/8/layout/venn1"/>
    <dgm:cxn modelId="{2DEC82F3-7456-461F-8F0B-0C6355181AD6}" type="presOf" srcId="{26DE8474-1DC3-476D-9BEF-5491A272B60C}" destId="{DF9DA87F-8F51-4F68-9420-213A96F10CB8}" srcOrd="1" destOrd="1" presId="urn:microsoft.com/office/officeart/2005/8/layout/venn1"/>
    <dgm:cxn modelId="{9F3204F5-FBAA-4C93-9AA0-255109D98C90}" type="presOf" srcId="{B9BCEE7D-9A23-41B3-B1E4-D085C4B4C5DC}" destId="{FD570D4A-91D9-4963-98B5-E44419776B61}" srcOrd="1" destOrd="1" presId="urn:microsoft.com/office/officeart/2005/8/layout/venn1"/>
    <dgm:cxn modelId="{95FC569A-E248-4CA6-BBA9-9B0B341DA02F}" type="presParOf" srcId="{DB3F9B5B-F93F-4DAB-978B-448054965579}" destId="{B4E38B97-D4C7-4A67-B32A-874A7E1A6EDA}" srcOrd="0" destOrd="0" presId="urn:microsoft.com/office/officeart/2005/8/layout/venn1"/>
    <dgm:cxn modelId="{B6B9CCED-8045-4B45-A35B-567CB9AB4668}" type="presParOf" srcId="{DB3F9B5B-F93F-4DAB-978B-448054965579}" destId="{FD570D4A-91D9-4963-98B5-E44419776B61}" srcOrd="1" destOrd="0" presId="urn:microsoft.com/office/officeart/2005/8/layout/venn1"/>
    <dgm:cxn modelId="{6BD68CE3-0A96-4720-9416-36E8484DEA9B}" type="presParOf" srcId="{DB3F9B5B-F93F-4DAB-978B-448054965579}" destId="{79C4CD74-0998-4073-AFD1-30A57F9C07BA}" srcOrd="2" destOrd="0" presId="urn:microsoft.com/office/officeart/2005/8/layout/venn1"/>
    <dgm:cxn modelId="{7D53BE36-9F8D-48E7-9E6B-EE9A45E8C55A}" type="presParOf" srcId="{DB3F9B5B-F93F-4DAB-978B-448054965579}" destId="{2091BDE8-52E5-4C02-99D9-84AC1D184724}" srcOrd="3" destOrd="0" presId="urn:microsoft.com/office/officeart/2005/8/layout/venn1"/>
    <dgm:cxn modelId="{39CEDB5F-AE11-423F-9680-A7172464C8E3}" type="presParOf" srcId="{DB3F9B5B-F93F-4DAB-978B-448054965579}" destId="{F1DEF9BB-7C3F-44CE-8D7D-097F18388513}" srcOrd="4" destOrd="0" presId="urn:microsoft.com/office/officeart/2005/8/layout/venn1"/>
    <dgm:cxn modelId="{BAD394D7-EC8D-4DE9-B496-13DF292C953E}" type="presParOf" srcId="{DB3F9B5B-F93F-4DAB-978B-448054965579}" destId="{DF9DA87F-8F51-4F68-9420-213A96F10CB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38B97-D4C7-4A67-B32A-874A7E1A6EDA}">
      <dsp:nvSpPr>
        <dsp:cNvPr id="0" name=""/>
        <dsp:cNvSpPr/>
      </dsp:nvSpPr>
      <dsp:spPr>
        <a:xfrm>
          <a:off x="935040" y="57657"/>
          <a:ext cx="3245070" cy="27675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900" kern="1200" dirty="0" err="1" smtClean="0"/>
            <a:t>Streetfood</a:t>
          </a:r>
          <a:r>
            <a:rPr lang="en-PH" sz="1900" kern="1200" dirty="0" smtClean="0"/>
            <a:t> Tycoon</a:t>
          </a:r>
          <a:endParaRPr lang="en-PH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1500" kern="1200" dirty="0" smtClean="0"/>
            <a:t>Design is based on game’s objectives</a:t>
          </a:r>
          <a:endParaRPr lang="en-P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1500" kern="1200" dirty="0" smtClean="0"/>
            <a:t>Design is similar to y8 games</a:t>
          </a:r>
          <a:endParaRPr lang="en-PH" sz="1500" kern="1200" dirty="0"/>
        </a:p>
      </dsp:txBody>
      <dsp:txXfrm>
        <a:off x="1367716" y="541979"/>
        <a:ext cx="2379718" cy="1245400"/>
      </dsp:txXfrm>
    </dsp:sp>
    <dsp:sp modelId="{79C4CD74-0998-4073-AFD1-30A57F9C07BA}">
      <dsp:nvSpPr>
        <dsp:cNvPr id="0" name=""/>
        <dsp:cNvSpPr/>
      </dsp:nvSpPr>
      <dsp:spPr>
        <a:xfrm>
          <a:off x="2172423" y="1787380"/>
          <a:ext cx="2767556" cy="27675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900" kern="1200" dirty="0" err="1" smtClean="0"/>
            <a:t>Pugo</a:t>
          </a:r>
          <a:r>
            <a:rPr lang="en-PH" sz="1900" kern="1200" dirty="0" smtClean="0"/>
            <a:t>/</a:t>
          </a:r>
          <a:r>
            <a:rPr lang="en-PH" sz="1900" kern="1200" dirty="0" err="1" smtClean="0"/>
            <a:t>BXtreme</a:t>
          </a:r>
          <a:endParaRPr lang="en-PH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1500" kern="1200" dirty="0" smtClean="0"/>
            <a:t>Design is based on existing game</a:t>
          </a:r>
          <a:endParaRPr lang="en-P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1500" kern="1200" dirty="0" smtClean="0"/>
            <a:t>Follows the trend shared by media</a:t>
          </a:r>
          <a:endParaRPr lang="en-PH" sz="1500" kern="1200" dirty="0"/>
        </a:p>
      </dsp:txBody>
      <dsp:txXfrm>
        <a:off x="3018834" y="2502332"/>
        <a:ext cx="1660533" cy="1522156"/>
      </dsp:txXfrm>
    </dsp:sp>
    <dsp:sp modelId="{F1DEF9BB-7C3F-44CE-8D7D-097F18388513}">
      <dsp:nvSpPr>
        <dsp:cNvPr id="0" name=""/>
        <dsp:cNvSpPr/>
      </dsp:nvSpPr>
      <dsp:spPr>
        <a:xfrm>
          <a:off x="175170" y="1787380"/>
          <a:ext cx="2767556" cy="27675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900" kern="1200" dirty="0" smtClean="0"/>
            <a:t>TARA</a:t>
          </a:r>
          <a:endParaRPr lang="en-PH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1500" kern="1200" dirty="0" smtClean="0"/>
            <a:t>Design is based on functionality</a:t>
          </a:r>
          <a:endParaRPr lang="en-P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PH" sz="1500" kern="1200" dirty="0" smtClean="0"/>
            <a:t>Vendor-specific</a:t>
          </a:r>
          <a:endParaRPr lang="en-PH" sz="1500" kern="1200" dirty="0"/>
        </a:p>
      </dsp:txBody>
      <dsp:txXfrm>
        <a:off x="435782" y="2502332"/>
        <a:ext cx="1660533" cy="152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6157F-6178-4C5D-84B6-3212A508189F}" type="datetimeFigureOut">
              <a:rPr lang="en-PH" smtClean="0"/>
              <a:pPr/>
              <a:t>4/13/2015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3904-C342-46F6-821D-C04D675A125D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90549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Gonzales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37271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Some</a:t>
            </a:r>
            <a:r>
              <a:rPr lang="en-PH" b="1" dirty="0" smtClean="0"/>
              <a:t> points </a:t>
            </a:r>
            <a:r>
              <a:rPr lang="en-PH" dirty="0" smtClean="0"/>
              <a:t>that developers believe </a:t>
            </a:r>
            <a:r>
              <a:rPr lang="en-PH" b="1" dirty="0" smtClean="0"/>
              <a:t>must be considered </a:t>
            </a:r>
            <a:r>
              <a:rPr lang="en-PH" dirty="0" smtClean="0"/>
              <a:t>in developing application features: -</a:t>
            </a:r>
            <a:r>
              <a:rPr lang="en-PH" baseline="0" dirty="0" smtClean="0"/>
              <a:t> Elizondo</a:t>
            </a:r>
            <a:endParaRPr lang="en-PH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Keep it </a:t>
            </a:r>
            <a:r>
              <a:rPr lang="en-PH" b="1" dirty="0" smtClean="0"/>
              <a:t>simple</a:t>
            </a:r>
            <a:r>
              <a:rPr lang="en-PH" dirty="0" smtClean="0"/>
              <a:t>, prioritize </a:t>
            </a:r>
            <a:r>
              <a:rPr lang="en-PH" b="1" dirty="0" smtClean="0"/>
              <a:t>speed</a:t>
            </a:r>
            <a:r>
              <a:rPr lang="en-PH" dirty="0" smtClean="0"/>
              <a:t>, include </a:t>
            </a:r>
            <a:r>
              <a:rPr lang="en-PH" b="1" dirty="0" smtClean="0"/>
              <a:t>analytics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Having </a:t>
            </a:r>
            <a:r>
              <a:rPr lang="en-PH" b="1" i="1" dirty="0" smtClean="0"/>
              <a:t>user support </a:t>
            </a:r>
            <a:r>
              <a:rPr lang="en-PH" dirty="0" smtClean="0"/>
              <a:t>is vital in mobile app development - Elizondo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People mostly use mobile apps rather than the web-based / website applications of the late, because of many reasons:  - </a:t>
            </a:r>
            <a:r>
              <a:rPr lang="en-PH" dirty="0" err="1" smtClean="0"/>
              <a:t>Gaoaen</a:t>
            </a:r>
            <a:endParaRPr lang="en-PH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Launching a mobile app is </a:t>
            </a:r>
            <a:r>
              <a:rPr lang="en-PH" b="1" dirty="0" smtClean="0"/>
              <a:t>faster </a:t>
            </a:r>
            <a:r>
              <a:rPr lang="en-PH" dirty="0" smtClean="0"/>
              <a:t>and more responsive than loading a mobile website;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Mobile apps can function</a:t>
            </a:r>
            <a:r>
              <a:rPr lang="en-PH" b="1" dirty="0" smtClean="0"/>
              <a:t> offline </a:t>
            </a:r>
            <a:r>
              <a:rPr lang="en-PH" dirty="0" smtClean="0"/>
              <a:t>and the web-based don't;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Mobile apps are </a:t>
            </a:r>
            <a:r>
              <a:rPr lang="en-PH" b="1" dirty="0" smtClean="0"/>
              <a:t>easily downloaded</a:t>
            </a:r>
            <a:r>
              <a:rPr lang="en-PH" dirty="0" smtClean="0"/>
              <a:t> in the Apps store;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Mobile apps enable push notifications for </a:t>
            </a:r>
            <a:r>
              <a:rPr lang="en-PH" b="1" dirty="0" smtClean="0"/>
              <a:t>faster</a:t>
            </a:r>
            <a:r>
              <a:rPr lang="en-PH" dirty="0" smtClean="0"/>
              <a:t> and </a:t>
            </a:r>
            <a:r>
              <a:rPr lang="en-PH" b="1" dirty="0" smtClean="0"/>
              <a:t>effective</a:t>
            </a:r>
            <a:r>
              <a:rPr lang="en-PH" dirty="0" smtClean="0"/>
              <a:t> way of reaching out to customer.</a:t>
            </a:r>
          </a:p>
          <a:p>
            <a:pPr>
              <a:buFont typeface="Wingdings" panose="05000000000000000000" pitchFamily="2" charset="2"/>
              <a:buChar char="Ø"/>
            </a:pP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120440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PH" dirty="0" smtClean="0"/>
              <a:t>In designing mobile apps, the </a:t>
            </a:r>
            <a:r>
              <a:rPr lang="en-PH" b="1" dirty="0" smtClean="0"/>
              <a:t>preferences / professional opinion </a:t>
            </a:r>
            <a:r>
              <a:rPr lang="en-PH" dirty="0" smtClean="0"/>
              <a:t>of the designer is taken into consideration, however the customer(target market, users)’s </a:t>
            </a:r>
            <a:r>
              <a:rPr lang="en-PH" b="1" dirty="0" smtClean="0"/>
              <a:t>requirements</a:t>
            </a:r>
            <a:r>
              <a:rPr lang="en-PH" dirty="0" smtClean="0"/>
              <a:t> still need to be taken into consideration (on </a:t>
            </a:r>
            <a:r>
              <a:rPr lang="en-PH" i="1" dirty="0" smtClean="0"/>
              <a:t>Personalized UX</a:t>
            </a:r>
            <a:r>
              <a:rPr lang="en-PH" dirty="0" smtClean="0"/>
              <a:t>) - </a:t>
            </a:r>
            <a:r>
              <a:rPr lang="en-PH" dirty="0" err="1" smtClean="0"/>
              <a:t>Dimapilis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Trends seen on the internet are </a:t>
            </a:r>
            <a:r>
              <a:rPr lang="en-PH" b="1" dirty="0" smtClean="0"/>
              <a:t>considered</a:t>
            </a:r>
            <a:r>
              <a:rPr lang="en-PH" dirty="0" smtClean="0"/>
              <a:t> by designers as </a:t>
            </a:r>
            <a:r>
              <a:rPr lang="en-PH" b="1" dirty="0" smtClean="0"/>
              <a:t>factors</a:t>
            </a:r>
            <a:r>
              <a:rPr lang="en-PH" dirty="0" smtClean="0"/>
              <a:t> for designing mobile applications - </a:t>
            </a:r>
            <a:r>
              <a:rPr lang="en-PH" dirty="0" err="1" smtClean="0"/>
              <a:t>Gapay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For UI / UX designers, it is important to have an understanding of </a:t>
            </a:r>
            <a:r>
              <a:rPr lang="en-PH" b="1" dirty="0" smtClean="0"/>
              <a:t>how the product feels </a:t>
            </a:r>
            <a:r>
              <a:rPr lang="en-PH" dirty="0" smtClean="0"/>
              <a:t>for the user, and how it can </a:t>
            </a:r>
            <a:r>
              <a:rPr lang="en-PH" b="1" dirty="0" smtClean="0"/>
              <a:t>create the best user experience - </a:t>
            </a:r>
            <a:r>
              <a:rPr lang="en-PH" b="1" dirty="0" err="1" smtClean="0"/>
              <a:t>Doniña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Researching for the application’s main purpose in the field, is also vital in designing the UI and UX of the product -</a:t>
            </a:r>
            <a:r>
              <a:rPr lang="en-PH" baseline="0" dirty="0" smtClean="0"/>
              <a:t> </a:t>
            </a:r>
            <a:r>
              <a:rPr lang="en-PH" baseline="0" dirty="0" err="1" smtClean="0"/>
              <a:t>Dimapilis</a:t>
            </a:r>
            <a:endParaRPr lang="en-PH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Example: </a:t>
            </a:r>
            <a:r>
              <a:rPr lang="en-PH" b="1" dirty="0" err="1" smtClean="0"/>
              <a:t>Lumosity</a:t>
            </a:r>
            <a:r>
              <a:rPr lang="en-PH" b="1" dirty="0" smtClean="0"/>
              <a:t> </a:t>
            </a:r>
            <a:r>
              <a:rPr lang="en-PH" dirty="0" smtClean="0"/>
              <a:t>and </a:t>
            </a:r>
            <a:r>
              <a:rPr lang="en-PH" i="1" dirty="0" smtClean="0"/>
              <a:t>Neuroscience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17384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important to consider that some of those in the 7% answered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“Depends on theme or concept of the team”, another response was “Depends on the nature of the project”,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another answered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“Depending on the need of the client. I’m quite flexible with design so I can do any of both”.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4940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important to consider that some of those in the 7% answered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“Depends on theme or concept of the team”, another response was “Depends on the nature of the project”,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another answered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“Depending on the need of the client. I’m quite flexible with design so I can do any of both”.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573440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Interpretation of Results</a:t>
            </a:r>
            <a:r>
              <a:rPr lang="en-PH" baseline="0" dirty="0"/>
              <a:t> </a:t>
            </a:r>
            <a:r>
              <a:rPr lang="en-PH" baseline="0" dirty="0" smtClean="0"/>
              <a:t>will be discussed by each team (1 Representative each)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880013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955863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Conclusion</a:t>
            </a:r>
            <a:r>
              <a:rPr lang="en-PH" baseline="0" dirty="0" smtClean="0"/>
              <a:t> – </a:t>
            </a:r>
            <a:r>
              <a:rPr lang="en-PH" baseline="0" dirty="0" err="1" smtClean="0"/>
              <a:t>Dimapilis</a:t>
            </a:r>
            <a:endParaRPr lang="en-PH" baseline="0" dirty="0" smtClean="0"/>
          </a:p>
          <a:p>
            <a:r>
              <a:rPr lang="en-PH" baseline="0" dirty="0" smtClean="0"/>
              <a:t>Closing - Everyone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32032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Conclusion</a:t>
            </a:r>
            <a:r>
              <a:rPr lang="en-PH" baseline="0" dirty="0" smtClean="0"/>
              <a:t> – </a:t>
            </a:r>
            <a:r>
              <a:rPr lang="en-PH" baseline="0" dirty="0" err="1" smtClean="0"/>
              <a:t>Dimapilis</a:t>
            </a:r>
            <a:endParaRPr lang="en-PH" baseline="0" dirty="0" smtClean="0"/>
          </a:p>
          <a:p>
            <a:r>
              <a:rPr lang="en-PH" baseline="0" dirty="0" smtClean="0"/>
              <a:t>Closing - Everyone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32032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Gonzales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60903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1182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41348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60826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80504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Gapay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85908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PH" dirty="0" smtClean="0"/>
              <a:t>In designing mobile apps, the </a:t>
            </a:r>
            <a:r>
              <a:rPr lang="en-PH" b="1" dirty="0" smtClean="0"/>
              <a:t>preferences / professional opinion </a:t>
            </a:r>
            <a:r>
              <a:rPr lang="en-PH" dirty="0" smtClean="0"/>
              <a:t>of the designer is taken into consideration, however the customer(target market, users)’s </a:t>
            </a:r>
            <a:r>
              <a:rPr lang="en-PH" b="1" dirty="0" smtClean="0"/>
              <a:t>requirements</a:t>
            </a:r>
            <a:r>
              <a:rPr lang="en-PH" dirty="0" smtClean="0"/>
              <a:t> still need to be taken into consideration (on </a:t>
            </a:r>
            <a:r>
              <a:rPr lang="en-PH" i="1" dirty="0" smtClean="0"/>
              <a:t>Personalized UX</a:t>
            </a:r>
            <a:r>
              <a:rPr lang="en-PH" dirty="0" smtClean="0"/>
              <a:t>) - </a:t>
            </a:r>
            <a:r>
              <a:rPr lang="en-PH" dirty="0" err="1" smtClean="0"/>
              <a:t>Dimapilis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Trends seen on the internet are </a:t>
            </a:r>
            <a:r>
              <a:rPr lang="en-PH" b="1" dirty="0" smtClean="0"/>
              <a:t>considered</a:t>
            </a:r>
            <a:r>
              <a:rPr lang="en-PH" dirty="0" smtClean="0"/>
              <a:t> by designers as </a:t>
            </a:r>
            <a:r>
              <a:rPr lang="en-PH" b="1" dirty="0" smtClean="0"/>
              <a:t>factors</a:t>
            </a:r>
            <a:r>
              <a:rPr lang="en-PH" dirty="0" smtClean="0"/>
              <a:t> for designing mobile applications - </a:t>
            </a:r>
            <a:r>
              <a:rPr lang="en-PH" dirty="0" err="1" smtClean="0"/>
              <a:t>Gapay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For UI / UX designers, it is important to have an understanding of </a:t>
            </a:r>
            <a:r>
              <a:rPr lang="en-PH" b="1" dirty="0" smtClean="0"/>
              <a:t>how the product feels </a:t>
            </a:r>
            <a:r>
              <a:rPr lang="en-PH" dirty="0" smtClean="0"/>
              <a:t>for the user, and how it can </a:t>
            </a:r>
            <a:r>
              <a:rPr lang="en-PH" b="1" dirty="0" smtClean="0"/>
              <a:t>create the best user experience - </a:t>
            </a:r>
            <a:r>
              <a:rPr lang="en-PH" b="1" dirty="0" err="1" smtClean="0"/>
              <a:t>Doniña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Researching for the application’s main purpose in the field, is also vital in designing the UI and UX of the product -</a:t>
            </a:r>
            <a:r>
              <a:rPr lang="en-PH" baseline="0" dirty="0" smtClean="0"/>
              <a:t> </a:t>
            </a:r>
            <a:r>
              <a:rPr lang="en-PH" baseline="0" dirty="0" err="1" smtClean="0"/>
              <a:t>Dimapilis</a:t>
            </a:r>
            <a:endParaRPr lang="en-PH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Example: </a:t>
            </a:r>
            <a:r>
              <a:rPr lang="en-PH" b="1" dirty="0" err="1" smtClean="0"/>
              <a:t>Lumosity</a:t>
            </a:r>
            <a:r>
              <a:rPr lang="en-PH" b="1" dirty="0" smtClean="0"/>
              <a:t> </a:t>
            </a:r>
            <a:r>
              <a:rPr lang="en-PH" dirty="0" smtClean="0"/>
              <a:t>and </a:t>
            </a:r>
            <a:r>
              <a:rPr lang="en-PH" i="1" dirty="0" smtClean="0"/>
              <a:t>Neuroscience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87914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Some</a:t>
            </a:r>
            <a:r>
              <a:rPr lang="en-PH" b="1" dirty="0" smtClean="0"/>
              <a:t> points </a:t>
            </a:r>
            <a:r>
              <a:rPr lang="en-PH" dirty="0" smtClean="0"/>
              <a:t>that developers believe </a:t>
            </a:r>
            <a:r>
              <a:rPr lang="en-PH" b="1" dirty="0" smtClean="0"/>
              <a:t>must be considered </a:t>
            </a:r>
            <a:r>
              <a:rPr lang="en-PH" dirty="0" smtClean="0"/>
              <a:t>in developing application features: -</a:t>
            </a:r>
            <a:r>
              <a:rPr lang="en-PH" baseline="0" dirty="0" smtClean="0"/>
              <a:t> Elizondo</a:t>
            </a:r>
            <a:endParaRPr lang="en-PH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Keep it </a:t>
            </a:r>
            <a:r>
              <a:rPr lang="en-PH" b="1" dirty="0" smtClean="0"/>
              <a:t>simple</a:t>
            </a:r>
            <a:r>
              <a:rPr lang="en-PH" dirty="0" smtClean="0"/>
              <a:t>, prioritize </a:t>
            </a:r>
            <a:r>
              <a:rPr lang="en-PH" b="1" dirty="0" smtClean="0"/>
              <a:t>speed</a:t>
            </a:r>
            <a:r>
              <a:rPr lang="en-PH" dirty="0" smtClean="0"/>
              <a:t>, include </a:t>
            </a:r>
            <a:r>
              <a:rPr lang="en-PH" b="1" dirty="0" smtClean="0"/>
              <a:t>analytics</a:t>
            </a:r>
            <a:endParaRPr lang="en-PH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Having </a:t>
            </a:r>
            <a:r>
              <a:rPr lang="en-PH" b="1" i="1" dirty="0" smtClean="0"/>
              <a:t>user support </a:t>
            </a:r>
            <a:r>
              <a:rPr lang="en-PH" dirty="0" smtClean="0"/>
              <a:t>is vital in mobile app development - Elizondo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dirty="0" smtClean="0"/>
              <a:t>People mostly use mobile apps rather than the web-based / website applications of the late, because of many reasons:  - </a:t>
            </a:r>
            <a:r>
              <a:rPr lang="en-PH" dirty="0" err="1" smtClean="0"/>
              <a:t>Gaoaen</a:t>
            </a:r>
            <a:endParaRPr lang="en-PH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Launching a mobile app is </a:t>
            </a:r>
            <a:r>
              <a:rPr lang="en-PH" b="1" dirty="0" smtClean="0"/>
              <a:t>faster </a:t>
            </a:r>
            <a:r>
              <a:rPr lang="en-PH" dirty="0" smtClean="0"/>
              <a:t>and more responsive than loading a mobile website;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Mobile apps can function</a:t>
            </a:r>
            <a:r>
              <a:rPr lang="en-PH" b="1" dirty="0" smtClean="0"/>
              <a:t> offline </a:t>
            </a:r>
            <a:r>
              <a:rPr lang="en-PH" dirty="0" smtClean="0"/>
              <a:t>and the web-based don't;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Mobile apps are </a:t>
            </a:r>
            <a:r>
              <a:rPr lang="en-PH" b="1" dirty="0" smtClean="0"/>
              <a:t>easily downloaded</a:t>
            </a:r>
            <a:r>
              <a:rPr lang="en-PH" dirty="0" smtClean="0"/>
              <a:t> in the Apps store;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dirty="0" smtClean="0"/>
              <a:t>Mobile apps enable push notifications for </a:t>
            </a:r>
            <a:r>
              <a:rPr lang="en-PH" b="1" dirty="0" smtClean="0"/>
              <a:t>faster</a:t>
            </a:r>
            <a:r>
              <a:rPr lang="en-PH" dirty="0" smtClean="0"/>
              <a:t> and </a:t>
            </a:r>
            <a:r>
              <a:rPr lang="en-PH" b="1" dirty="0" smtClean="0"/>
              <a:t>effective</a:t>
            </a:r>
            <a:r>
              <a:rPr lang="en-PH" dirty="0" smtClean="0"/>
              <a:t> way of reaching out to customer.</a:t>
            </a:r>
          </a:p>
          <a:p>
            <a:pPr>
              <a:buFont typeface="Wingdings" panose="05000000000000000000" pitchFamily="2" charset="2"/>
              <a:buChar char="Ø"/>
            </a:pP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3904-C342-46F6-821D-C04D675A125D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42384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ywifequitherjob.com/how-to-design-a-killer-mobile-ecommerce-website-that-will-boost-sales/" TargetMode="External"/><Relationship Id="rId3" Type="http://schemas.openxmlformats.org/officeDocument/2006/relationships/hyperlink" Target="http://knowledge.insead.edu/marketing-advertising/the-social-media-new-deal-for-luxury-brands-3649" TargetMode="External"/><Relationship Id="rId7" Type="http://schemas.openxmlformats.org/officeDocument/2006/relationships/hyperlink" Target="http://www.fastcodesign.com/3032719/ui-ux-who-does-what-a-designers-guide-to-the-tech-industr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rainmaker-labs.com/mobile-app-key-functions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www.functionatl.com/media/support_images/Function_Mobile_Apps_Research.pdf" TargetMode="External"/><Relationship Id="rId10" Type="http://schemas.openxmlformats.org/officeDocument/2006/relationships/hyperlink" Target="http://uxmag.com/articles/a-common-design-taxonomy" TargetMode="External"/><Relationship Id="rId4" Type="http://schemas.openxmlformats.org/officeDocument/2006/relationships/hyperlink" Target="http://thenextweb.com/entrepreneur/2012/12/16/13-must-have-features-for-your-business-mobile-app/" TargetMode="External"/><Relationship Id="rId9" Type="http://schemas.openxmlformats.org/officeDocument/2006/relationships/hyperlink" Target="http://www.gmanetwork.com/news/story/344328/ulatfilipino/balitangpinoy/lalaking-naghahanap-ng-bulalo-soup-sa-panaderya-nagwala-nang-bigyan-ng-cup-noodles-na-bulalo-flavo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guardian.com/marketing-luxury-goods-feb-15/2015/feb/16/digital-marketing-luxury-brands" TargetMode="External"/><Relationship Id="rId3" Type="http://schemas.openxmlformats.org/officeDocument/2006/relationships/hyperlink" Target="http://uxmag.com/articles/if-you-build-it-right-they-will-come" TargetMode="External"/><Relationship Id="rId7" Type="http://schemas.openxmlformats.org/officeDocument/2006/relationships/hyperlink" Target="http://college.usatoday.com/2015/01/30/voices-do-companies-take-college-student-web-developers-seriousl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imaginecup.com/Custom/Index/2014Winners_Finals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www.gmanetwork.com/news/story/350722/scitech/geeksandgaming/pinoy-flappy-bird-inspired-game-pugo-is-top-pick-on-appstore/" TargetMode="External"/><Relationship Id="rId10" Type="http://schemas.openxmlformats.org/officeDocument/2006/relationships/hyperlink" Target="http://www.pwdo.org/hackathon/" TargetMode="External"/><Relationship Id="rId4" Type="http://schemas.openxmlformats.org/officeDocument/2006/relationships/hyperlink" Target="https://www.smaato.com/how-to-choose-the-best-platform-for-your-mobile-app/" TargetMode="External"/><Relationship Id="rId9" Type="http://schemas.openxmlformats.org/officeDocument/2006/relationships/hyperlink" Target="http://www.smashingmagazine.com/2008/12/15/10-useful-techniques-to-improve-your-user-interface-design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newsbytes.ph/2012/02/02/dlsu-nokia-stage-inter-school-mobile-app-devt-contest/" TargetMode="External"/><Relationship Id="rId3" Type="http://schemas.openxmlformats.org/officeDocument/2006/relationships/hyperlink" Target="http://mashable.com/2010/07/07/designing-mobile-apps/" TargetMode="External"/><Relationship Id="rId7" Type="http://schemas.openxmlformats.org/officeDocument/2006/relationships/hyperlink" Target="http://www.gdap.org.ph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usertesting.com/blog/2014/11/10/dont-hire-ui-ux-designer/" TargetMode="External"/><Relationship Id="rId11" Type="http://schemas.openxmlformats.org/officeDocument/2006/relationships/hyperlink" Target="http://www.pcw.gov.ph/event/magna-carta-women-mobile-apps-development-contest" TargetMode="External"/><Relationship Id="rId5" Type="http://schemas.openxmlformats.org/officeDocument/2006/relationships/hyperlink" Target="http://www.gamesindustry.biz/articles/2014-10-22-report-mobile-to-become-gamings-biggest-market-by-2015" TargetMode="External"/><Relationship Id="rId10" Type="http://schemas.openxmlformats.org/officeDocument/2006/relationships/hyperlink" Target="http://www.pwdo.org/hackathon/" TargetMode="External"/><Relationship Id="rId4" Type="http://schemas.openxmlformats.org/officeDocument/2006/relationships/hyperlink" Target="https://www.smaato.com/how-to-choose-the-best-platform-for-your-mobile-app/" TargetMode="External"/><Relationship Id="rId9" Type="http://schemas.openxmlformats.org/officeDocument/2006/relationships/hyperlink" Target="file:///C:\Users\Erika%20Hidalgo\Documents\Erika\MINSYST\minsyst-research\Final%20Submission\%20http:\www.gmanetwork.com\news\story\347605\%20scitech\technology\up-coders-win-accenture-app-development-competi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Mobile Applications Design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RESEARCH TEAM - MINSYST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506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Mobile app design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b="1" u="sng" dirty="0" smtClean="0"/>
              <a:t>Mobile </a:t>
            </a:r>
            <a:r>
              <a:rPr lang="en-PH" sz="2400" b="1" u="sng" dirty="0"/>
              <a:t> </a:t>
            </a:r>
            <a:r>
              <a:rPr lang="en-PH" sz="2400" b="1" u="sng" dirty="0" smtClean="0"/>
              <a:t>App Design / Development Process, </a:t>
            </a:r>
            <a:r>
              <a:rPr lang="en-PH" sz="2400" b="1" i="1" u="sng" dirty="0" err="1" smtClean="0"/>
              <a:t>Grechanowski</a:t>
            </a:r>
            <a:r>
              <a:rPr lang="en-PH" sz="2400" b="1" i="1" u="sng" dirty="0" smtClean="0"/>
              <a:t> (2013)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 and Business Discovery</a:t>
            </a: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Planning</a:t>
            </a: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Designing</a:t>
            </a:r>
            <a:endParaRPr lang="en-PH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</a:t>
            </a:r>
            <a:endParaRPr lang="en-PH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Testing</a:t>
            </a:r>
            <a:endParaRPr lang="en-PH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Launch / Deployment</a:t>
            </a:r>
            <a:endParaRPr lang="en-PH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Support and Optimization</a:t>
            </a:r>
            <a:endParaRPr lang="en-PH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endParaRPr lang="en-PH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2564" y="41852"/>
            <a:ext cx="2520909" cy="16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08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Is design market – driven or individual -driven?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PH" sz="1800" dirty="0"/>
              <a:t>Researching for the application’s main purpose in the field, is also vital in designing the UI and UX of the product </a:t>
            </a:r>
            <a:r>
              <a:rPr lang="en-PH" sz="1800" b="1" u="sng" dirty="0"/>
              <a:t>(Tyson, 2015)</a:t>
            </a:r>
          </a:p>
          <a:p>
            <a:r>
              <a:rPr lang="en-PH" sz="1800" dirty="0" smtClean="0"/>
              <a:t>*There is an inherent need for apps  and the market demand can serve as market research for mobile app designers / developers</a:t>
            </a:r>
            <a:endParaRPr lang="en-PH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6788107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932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Is design market – driven or individual -driven?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PH" sz="2000" dirty="0" smtClean="0"/>
              <a:t>*”</a:t>
            </a:r>
            <a:r>
              <a:rPr lang="en-US" sz="1800" i="1" dirty="0" smtClean="0"/>
              <a:t>There </a:t>
            </a:r>
            <a:r>
              <a:rPr lang="en-US" sz="1800" i="1" dirty="0"/>
              <a:t>is a present ‘</a:t>
            </a:r>
            <a:r>
              <a:rPr lang="en-US" sz="1800" b="1" i="1" dirty="0"/>
              <a:t>niche’</a:t>
            </a:r>
            <a:r>
              <a:rPr lang="en-US" sz="1800" i="1" dirty="0"/>
              <a:t>, or a special space, in the market for Mobile apps that engage the users’ social and personal needs.”</a:t>
            </a:r>
            <a:endParaRPr lang="en-PH" sz="1800" dirty="0"/>
          </a:p>
          <a:p>
            <a:r>
              <a:rPr lang="en-PH" sz="1800" dirty="0" smtClean="0"/>
              <a:t>*</a:t>
            </a:r>
            <a:r>
              <a:rPr lang="en-US" sz="1800" dirty="0" smtClean="0"/>
              <a:t>The most </a:t>
            </a:r>
            <a:r>
              <a:rPr lang="en-US" sz="1800" dirty="0"/>
              <a:t>widely-used mobile app from the categories are Games and Social Networking Apps.</a:t>
            </a:r>
            <a:endParaRPr lang="en-PH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2324561009"/>
              </p:ext>
            </p:extLst>
          </p:nvPr>
        </p:nvGraphicFramePr>
        <p:xfrm>
          <a:off x="4800600" y="731520"/>
          <a:ext cx="649224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948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are leaning more on design being </a:t>
            </a:r>
            <a:r>
              <a:rPr lang="en-PH" b="1" i="1" dirty="0" smtClean="0"/>
              <a:t>market-driven</a:t>
            </a:r>
            <a:endParaRPr lang="en-PH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*Inverse – parabolic curve, except for Work Communication apps and Business Related apps</a:t>
            </a:r>
            <a:endParaRPr lang="en-PH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xmlns="" val="953221219"/>
              </p:ext>
            </p:extLst>
          </p:nvPr>
        </p:nvGraphicFramePr>
        <p:xfrm>
          <a:off x="0" y="0"/>
          <a:ext cx="6202680" cy="492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3861604498"/>
              </p:ext>
            </p:extLst>
          </p:nvPr>
        </p:nvGraphicFramePr>
        <p:xfrm>
          <a:off x="6248400" y="0"/>
          <a:ext cx="5943600" cy="492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7316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Process Actors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11101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PH" sz="2400" b="1" u="sng" dirty="0" smtClean="0"/>
              <a:t>Sources of Influence</a:t>
            </a:r>
          </a:p>
          <a:p>
            <a:pPr marL="0" lvl="0" indent="0">
              <a:buNone/>
            </a:pPr>
            <a:r>
              <a:rPr lang="en-PH" sz="2400" dirty="0" smtClean="0"/>
              <a:t>	Cross checked the actors with 9 sources of influences (Millard, 2015)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PH" sz="2400" dirty="0" smtClean="0"/>
              <a:t>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200" dirty="0" smtClean="0"/>
              <a:t>Individuals or Personas that influence the Mobile app design process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PH" sz="2400" dirty="0" smtClean="0"/>
              <a:t>Groups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200" dirty="0" smtClean="0"/>
              <a:t>Clusters of influential actors that affect Mobile app design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PH" sz="2400" dirty="0" smtClean="0"/>
              <a:t>Elements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200" dirty="0" smtClean="0"/>
              <a:t>Intangible and abstract constructs that help form Mobile app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93"/>
          <a:stretch/>
        </p:blipFill>
        <p:spPr>
          <a:xfrm>
            <a:off x="9027887" y="42375"/>
            <a:ext cx="2127794" cy="16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6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Who are the actors in the design of the apps?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622638"/>
          </a:xfrm>
        </p:spPr>
        <p:txBody>
          <a:bodyPr>
            <a:noAutofit/>
          </a:bodyPr>
          <a:lstStyle/>
          <a:p>
            <a:pPr lvl="0"/>
            <a:r>
              <a:rPr lang="en-PH" sz="1800" dirty="0" smtClean="0"/>
              <a:t>School requirements – Designer Students and Youth</a:t>
            </a:r>
          </a:p>
          <a:p>
            <a:pPr lvl="0"/>
            <a:r>
              <a:rPr lang="en-PH" sz="1800" dirty="0" smtClean="0"/>
              <a:t>Hobby / Interest – Adult and Professional Designers</a:t>
            </a:r>
          </a:p>
          <a:p>
            <a:pPr lvl="0"/>
            <a:r>
              <a:rPr lang="en-PH" sz="1800" dirty="0" smtClean="0"/>
              <a:t>*</a:t>
            </a:r>
            <a:r>
              <a:rPr lang="en-US" sz="1800" i="1" dirty="0" smtClean="0"/>
              <a:t>Professors</a:t>
            </a:r>
            <a:r>
              <a:rPr lang="en-US" sz="1800" i="1" dirty="0"/>
              <a:t>, instructors and institutions (or schools) </a:t>
            </a:r>
            <a:r>
              <a:rPr lang="en-US" sz="1800" dirty="0"/>
              <a:t>for the students’ Mobile app design process</a:t>
            </a:r>
            <a:endParaRPr lang="en-PH" sz="1800" dirty="0" smtClean="0"/>
          </a:p>
          <a:p>
            <a:pPr lvl="0"/>
            <a:r>
              <a:rPr lang="en-PH" sz="1800" dirty="0" smtClean="0"/>
              <a:t>*</a:t>
            </a:r>
            <a:r>
              <a:rPr lang="en-US" sz="1800" dirty="0" smtClean="0"/>
              <a:t>Hobbies </a:t>
            </a:r>
            <a:r>
              <a:rPr lang="en-US" sz="1800" dirty="0"/>
              <a:t>/ self – interests are in line with the </a:t>
            </a:r>
            <a:r>
              <a:rPr lang="en-US" sz="1800" b="1" dirty="0"/>
              <a:t>latest trends </a:t>
            </a:r>
            <a:r>
              <a:rPr lang="en-US" sz="1800" dirty="0"/>
              <a:t>that the respondent see, or with the respondents’ </a:t>
            </a:r>
            <a:r>
              <a:rPr lang="en-US" sz="1800" b="1" dirty="0"/>
              <a:t>sphere of influence</a:t>
            </a:r>
            <a:r>
              <a:rPr lang="en-US" sz="1800" dirty="0"/>
              <a:t>. (Millard, 2015)</a:t>
            </a:r>
            <a:endParaRPr lang="en-PH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3890800602"/>
              </p:ext>
            </p:extLst>
          </p:nvPr>
        </p:nvGraphicFramePr>
        <p:xfrm>
          <a:off x="4800600" y="132882"/>
          <a:ext cx="6492240" cy="330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945220982"/>
              </p:ext>
            </p:extLst>
          </p:nvPr>
        </p:nvGraphicFramePr>
        <p:xfrm>
          <a:off x="4800600" y="3454306"/>
          <a:ext cx="6492240" cy="340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506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Aside from </a:t>
            </a:r>
            <a:r>
              <a:rPr lang="en-PH" b="1" dirty="0" smtClean="0"/>
              <a:t>institutions</a:t>
            </a:r>
            <a:r>
              <a:rPr lang="en-PH" dirty="0" smtClean="0"/>
              <a:t> and their </a:t>
            </a:r>
            <a:r>
              <a:rPr lang="en-PH" b="1" dirty="0" smtClean="0"/>
              <a:t>self</a:t>
            </a:r>
            <a:r>
              <a:rPr lang="en-PH" dirty="0" smtClean="0"/>
              <a:t>, the </a:t>
            </a:r>
            <a:r>
              <a:rPr lang="en-PH" b="1" i="1" dirty="0" smtClean="0"/>
              <a:t>client</a:t>
            </a:r>
            <a:r>
              <a:rPr lang="en-PH" dirty="0" smtClean="0"/>
              <a:t> is also an important source of influence</a:t>
            </a:r>
            <a:endParaRPr lang="en-PH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 smtClean="0"/>
              <a:t>*Client’s requirement -&gt; Prioritized by designers (supports market – driven claim)</a:t>
            </a:r>
          </a:p>
          <a:p>
            <a:r>
              <a:rPr lang="en-PH" dirty="0" smtClean="0"/>
              <a:t>*Ergonomics and Practicality -&gt; For the client, still dictates market – driven design</a:t>
            </a:r>
            <a:endParaRPr lang="en-PH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248400" y="0"/>
          <a:ext cx="5943600" cy="492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3600392312"/>
              </p:ext>
            </p:extLst>
          </p:nvPr>
        </p:nvGraphicFramePr>
        <p:xfrm>
          <a:off x="448234" y="243727"/>
          <a:ext cx="10762309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4114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845014" cy="1450757"/>
          </a:xfrm>
        </p:spPr>
        <p:txBody>
          <a:bodyPr>
            <a:normAutofit/>
          </a:bodyPr>
          <a:lstStyle/>
          <a:p>
            <a:r>
              <a:rPr lang="en-PH" sz="4400" dirty="0" smtClean="0"/>
              <a:t>Actors and their Impact to the Design Process</a:t>
            </a:r>
            <a:endParaRPr lang="en-PH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11101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PH" sz="2400" b="1" u="sng" dirty="0" smtClean="0"/>
              <a:t>Design Process Formation</a:t>
            </a:r>
          </a:p>
          <a:p>
            <a:pPr marL="0" lvl="0" indent="0">
              <a:buNone/>
            </a:pPr>
            <a:endParaRPr lang="en-PH" sz="2400" b="1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5170" y="89362"/>
            <a:ext cx="2043211" cy="1521057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4091315119"/>
              </p:ext>
            </p:extLst>
          </p:nvPr>
        </p:nvGraphicFramePr>
        <p:xfrm>
          <a:off x="1097279" y="2422711"/>
          <a:ext cx="9888968" cy="365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0788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do these actors shape the design process?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622638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*the </a:t>
            </a:r>
            <a:r>
              <a:rPr lang="en-US" sz="1800" dirty="0"/>
              <a:t>latest trends in design involving the current tools or the technology used by most designers in the design process</a:t>
            </a:r>
            <a:endParaRPr lang="en-US" sz="1800" i="1" dirty="0" smtClean="0"/>
          </a:p>
          <a:p>
            <a:pPr lvl="0"/>
            <a:r>
              <a:rPr lang="en-US" sz="1800" b="1" i="1" dirty="0" smtClean="0"/>
              <a:t>“</a:t>
            </a:r>
            <a:r>
              <a:rPr lang="en-US" sz="1800" b="1" i="1" dirty="0"/>
              <a:t>92% of the designers feel comfortable in consulting the UI / UX Community, in the form of Websites, Groups, Forums, articles and items of the like, (all present on the internet), in identifying and keeping up with the latest trends in design.”</a:t>
            </a:r>
            <a:endParaRPr lang="en-PH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3979813673"/>
              </p:ext>
            </p:extLst>
          </p:nvPr>
        </p:nvGraphicFramePr>
        <p:xfrm>
          <a:off x="4800600" y="731520"/>
          <a:ext cx="649224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055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84064"/>
            <a:ext cx="10113645" cy="822960"/>
          </a:xfrm>
        </p:spPr>
        <p:txBody>
          <a:bodyPr/>
          <a:lstStyle/>
          <a:p>
            <a:r>
              <a:rPr lang="en-PH" dirty="0" smtClean="0"/>
              <a:t>Through </a:t>
            </a:r>
            <a:r>
              <a:rPr lang="en-PH" i="1" dirty="0" smtClean="0"/>
              <a:t>nature of the project, theme / concept, trends, technology and tools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*availability of resources, tools and technologies, and those that are </a:t>
            </a:r>
            <a:r>
              <a:rPr lang="en-PH" i="1" dirty="0" smtClean="0"/>
              <a:t>in demand</a:t>
            </a:r>
            <a:endParaRPr lang="en-PH" dirty="0" smtClean="0"/>
          </a:p>
          <a:p>
            <a:r>
              <a:rPr lang="en-PH" dirty="0" smtClean="0"/>
              <a:t>*From the answer of the respondents</a:t>
            </a:r>
          </a:p>
          <a:p>
            <a:endParaRPr lang="en-PH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248400" y="0"/>
          <a:ext cx="5943600" cy="492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180764267"/>
              </p:ext>
            </p:extLst>
          </p:nvPr>
        </p:nvGraphicFramePr>
        <p:xfrm>
          <a:off x="246529" y="163998"/>
          <a:ext cx="11627224" cy="460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0647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IT – 111 Team Members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err="1"/>
              <a:t>Dimapilis</a:t>
            </a:r>
            <a:r>
              <a:rPr lang="en-PH" sz="2400" dirty="0"/>
              <a:t>, Joshua </a:t>
            </a:r>
            <a:endParaRPr lang="en-PH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err="1" smtClean="0"/>
              <a:t>Doniña</a:t>
            </a:r>
            <a:r>
              <a:rPr lang="en-PH" sz="2400" dirty="0"/>
              <a:t>, </a:t>
            </a:r>
            <a:r>
              <a:rPr lang="en-PH" sz="2400" dirty="0" smtClean="0"/>
              <a:t>Thom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smtClean="0"/>
              <a:t>Elizondo</a:t>
            </a:r>
            <a:r>
              <a:rPr lang="en-PH" sz="2400" dirty="0"/>
              <a:t>, </a:t>
            </a:r>
            <a:r>
              <a:rPr lang="en-PH" sz="2400" dirty="0" smtClean="0"/>
              <a:t>Kimberly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smtClean="0"/>
              <a:t>Hidalgo</a:t>
            </a:r>
            <a:r>
              <a:rPr lang="en-PH" sz="2400" dirty="0"/>
              <a:t>, Erika </a:t>
            </a:r>
            <a:endParaRPr lang="en-PH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err="1" smtClean="0"/>
              <a:t>Gapay</a:t>
            </a:r>
            <a:r>
              <a:rPr lang="en-PH" sz="2400" dirty="0"/>
              <a:t>, Gino </a:t>
            </a:r>
            <a:endParaRPr lang="en-PH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err="1" smtClean="0"/>
              <a:t>Gaoaen</a:t>
            </a:r>
            <a:r>
              <a:rPr lang="en-PH" sz="2400" dirty="0"/>
              <a:t>, </a:t>
            </a:r>
            <a:r>
              <a:rPr lang="en-PH" sz="2400" dirty="0" err="1"/>
              <a:t>Jestine</a:t>
            </a:r>
            <a:r>
              <a:rPr lang="en-PH" sz="2400" dirty="0"/>
              <a:t> </a:t>
            </a:r>
            <a:endParaRPr lang="en-PH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2400" dirty="0" smtClean="0"/>
              <a:t>Gonzales</a:t>
            </a:r>
            <a:r>
              <a:rPr lang="en-PH" sz="2400" dirty="0"/>
              <a:t>, </a:t>
            </a:r>
            <a:r>
              <a:rPr lang="en-PH" sz="2400" dirty="0" err="1"/>
              <a:t>Nickolo</a:t>
            </a:r>
            <a:endParaRPr lang="en-PH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164" y="2290106"/>
            <a:ext cx="37147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7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845014" cy="1450757"/>
          </a:xfrm>
        </p:spPr>
        <p:txBody>
          <a:bodyPr>
            <a:normAutofit/>
          </a:bodyPr>
          <a:lstStyle/>
          <a:p>
            <a:r>
              <a:rPr lang="en-PH" sz="4400" dirty="0" smtClean="0"/>
              <a:t>Actors and their Impact to the Design Process</a:t>
            </a:r>
            <a:endParaRPr lang="en-PH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11101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PH" sz="2400" b="1" u="sng" dirty="0" smtClean="0"/>
              <a:t>Nature of their Influence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What is the nature of their influence?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the Survey: Profit, Job Opportunities, Hobbies / Interest, School Requirements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the Responses: Theme, Concept of the Team, Nature of the Project and Need of the Client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PH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Research: Drive / Purpose of Competitions (Castillo, 2015) and (Anderson, 2015)</a:t>
            </a: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Ø"/>
            </a:pPr>
            <a:endParaRPr lang="en-PH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None/>
            </a:pPr>
            <a:endParaRPr lang="en-PH" sz="2400" b="1" u="sng" dirty="0" smtClean="0"/>
          </a:p>
          <a:p>
            <a:pPr marL="0" lvl="0" indent="0">
              <a:buNone/>
            </a:pPr>
            <a:endParaRPr lang="en-PH" sz="2400" b="1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5170" y="89362"/>
            <a:ext cx="2043211" cy="15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2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Process Implications</a:t>
            </a:r>
            <a:endParaRPr lang="en-P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5652" y="1744135"/>
            <a:ext cx="10299336" cy="4508747"/>
          </a:xfrm>
        </p:spPr>
        <p:txBody>
          <a:bodyPr>
            <a:normAutofit/>
          </a:bodyPr>
          <a:lstStyle/>
          <a:p>
            <a:r>
              <a:rPr lang="en-PH" b="1" u="sng" dirty="0" smtClean="0"/>
              <a:t>Integration of Mobile Apps in the industry of business – affiliates</a:t>
            </a:r>
          </a:p>
          <a:p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3646" y="279828"/>
            <a:ext cx="1579154" cy="1110343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1743942461"/>
              </p:ext>
            </p:extLst>
          </p:nvPr>
        </p:nvGraphicFramePr>
        <p:xfrm>
          <a:off x="1097280" y="2191871"/>
          <a:ext cx="9980028" cy="406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4094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84064"/>
            <a:ext cx="10113645" cy="822960"/>
          </a:xfrm>
        </p:spPr>
        <p:txBody>
          <a:bodyPr/>
          <a:lstStyle/>
          <a:p>
            <a:r>
              <a:rPr lang="en-PH" b="1" dirty="0"/>
              <a:t>Integration of Mobile apps in the industry</a:t>
            </a:r>
            <a:r>
              <a:rPr lang="en-PH" b="1" dirty="0" smtClean="0"/>
              <a:t>, GDAP and IMMAP, Filipino Characteristics, trends, users’ benefit </a:t>
            </a:r>
            <a:endParaRPr lang="en-PH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What </a:t>
            </a:r>
            <a:r>
              <a:rPr lang="en-PH" b="1" dirty="0"/>
              <a:t>is its implications in the design process?</a:t>
            </a:r>
            <a:r>
              <a:rPr lang="en-PH" b="1" dirty="0" smtClean="0"/>
              <a:t> </a:t>
            </a:r>
            <a:endParaRPr lang="en-PH" b="1" dirty="0"/>
          </a:p>
          <a:p>
            <a:endParaRPr lang="en-P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510988"/>
            <a:ext cx="12191985" cy="5426064"/>
          </a:xfrm>
        </p:spPr>
      </p:sp>
      <p:graphicFrame>
        <p:nvGraphicFramePr>
          <p:cNvPr id="7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68831474"/>
              </p:ext>
            </p:extLst>
          </p:nvPr>
        </p:nvGraphicFramePr>
        <p:xfrm>
          <a:off x="922151" y="266552"/>
          <a:ext cx="5115151" cy="461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439245" y="989319"/>
            <a:ext cx="3796937" cy="19013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7"/>
          <p:cNvSpPr txBox="1">
            <a:spLocks/>
          </p:cNvSpPr>
          <p:nvPr/>
        </p:nvSpPr>
        <p:spPr>
          <a:xfrm>
            <a:off x="7245360" y="777438"/>
            <a:ext cx="3802743" cy="3686984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 </a:t>
            </a:r>
            <a:r>
              <a:rPr lang="en-PH" b="1" u="sng" dirty="0"/>
              <a:t>Similarities:</a:t>
            </a:r>
            <a:endParaRPr lang="en-PH" sz="2400" dirty="0"/>
          </a:p>
          <a:p>
            <a:pPr lvl="1"/>
            <a:r>
              <a:rPr lang="en-US" dirty="0"/>
              <a:t>These apps’ functions and designs are influenced by existing mobile apps on the app store, but these possess </a:t>
            </a:r>
            <a:r>
              <a:rPr lang="en-US" b="1" dirty="0"/>
              <a:t>Filipino </a:t>
            </a:r>
            <a:r>
              <a:rPr lang="en-US" dirty="0"/>
              <a:t>characteristics </a:t>
            </a:r>
            <a:r>
              <a:rPr lang="en-US" b="1" dirty="0"/>
              <a:t>(</a:t>
            </a:r>
            <a:r>
              <a:rPr lang="en-US" b="1" dirty="0" err="1"/>
              <a:t>eg</a:t>
            </a:r>
            <a:r>
              <a:rPr lang="en-US" b="1" dirty="0"/>
              <a:t>. traits, media, solutions, etc.)</a:t>
            </a:r>
            <a:endParaRPr lang="en-PH" dirty="0"/>
          </a:p>
          <a:p>
            <a:pPr lvl="1"/>
            <a:r>
              <a:rPr lang="en-US" dirty="0"/>
              <a:t>Somehow the trends that the developers’ / designer’s </a:t>
            </a:r>
            <a:r>
              <a:rPr lang="en-US" b="1" dirty="0"/>
              <a:t>see in status quo, </a:t>
            </a:r>
            <a:r>
              <a:rPr lang="en-US" dirty="0"/>
              <a:t>convince them to design / develop specific apps</a:t>
            </a:r>
            <a:endParaRPr lang="en-PH" dirty="0"/>
          </a:p>
          <a:p>
            <a:pPr lvl="1"/>
            <a:r>
              <a:rPr lang="en-US" dirty="0"/>
              <a:t>Key-players decided to design these apps based on </a:t>
            </a:r>
            <a:r>
              <a:rPr lang="en-US" b="1" dirty="0"/>
              <a:t>their ideals</a:t>
            </a:r>
            <a:r>
              <a:rPr lang="en-US" dirty="0"/>
              <a:t>, but for their</a:t>
            </a:r>
            <a:r>
              <a:rPr lang="en-US" b="1" dirty="0"/>
              <a:t> targeted users / clients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384712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7" grpId="0">
        <p:bldAsOne/>
      </p:bldGraphic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888"/>
            <a:ext cx="3200400" cy="2286000"/>
          </a:xfrm>
        </p:spPr>
        <p:txBody>
          <a:bodyPr/>
          <a:lstStyle/>
          <a:p>
            <a:r>
              <a:rPr lang="en-PH" dirty="0" smtClean="0"/>
              <a:t>Sources: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5" y="54802"/>
            <a:ext cx="7936811" cy="657422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Dubois, D..(2014, October 21).</a:t>
            </a:r>
            <a:r>
              <a:rPr lang="en-US" sz="1600" b="1" dirty="0" smtClean="0"/>
              <a:t>The “Social Media New Deal” for Luxury Brands. </a:t>
            </a:r>
            <a:r>
              <a:rPr lang="en-US" sz="1600" dirty="0" smtClean="0"/>
              <a:t>Retrieved from </a:t>
            </a:r>
            <a:r>
              <a:rPr lang="en-US" sz="1600" u="sng" dirty="0" smtClean="0">
                <a:hlinkClick r:id="rId3"/>
              </a:rPr>
              <a:t>http://knowledge.insead.edu/marketing-advertising/the-social-media-new-deal-for-luxury-brands-3649</a:t>
            </a:r>
            <a:endParaRPr lang="en-PH" sz="1600" dirty="0" smtClean="0"/>
          </a:p>
          <a:p>
            <a:r>
              <a:rPr lang="en-PH" sz="1600" dirty="0" smtClean="0"/>
              <a:t>Gerber, S. (2012, December 16). </a:t>
            </a:r>
            <a:r>
              <a:rPr lang="en-PH" sz="1600" b="1" dirty="0" smtClean="0"/>
              <a:t>13 must-have features for your next mobile app.</a:t>
            </a:r>
            <a:r>
              <a:rPr lang="en-PH" sz="1600" dirty="0" smtClean="0"/>
              <a:t> Retrieved from </a:t>
            </a:r>
            <a:r>
              <a:rPr lang="en-PH" sz="1600" u="sng" dirty="0" smtClean="0">
                <a:hlinkClick r:id="rId4"/>
              </a:rPr>
              <a:t>http://thenextweb.com/entrepreneur/2012/12/16/13-must-have-features-for-your-business-mobile-app</a:t>
            </a:r>
            <a:r>
              <a:rPr lang="en-PH" sz="1600" u="sng" dirty="0" smtClean="0">
                <a:hlinkClick r:id="rId4"/>
              </a:rPr>
              <a:t>/</a:t>
            </a:r>
            <a:endParaRPr lang="en-PH" sz="1600" u="sng" dirty="0" smtClean="0"/>
          </a:p>
          <a:p>
            <a:r>
              <a:rPr lang="en-PH" sz="1600" b="1" dirty="0" smtClean="0"/>
              <a:t>Mobile Applications in the building and construction industry. </a:t>
            </a:r>
            <a:r>
              <a:rPr lang="en-PH" sz="1600" dirty="0" smtClean="0"/>
              <a:t>Retrieved from </a:t>
            </a:r>
            <a:r>
              <a:rPr lang="en-PH" sz="1600" u="sng" dirty="0" smtClean="0">
                <a:hlinkClick r:id="rId5"/>
              </a:rPr>
              <a:t>http://</a:t>
            </a:r>
            <a:r>
              <a:rPr lang="en-PH" sz="1600" u="sng" dirty="0" smtClean="0">
                <a:hlinkClick r:id="rId5"/>
              </a:rPr>
              <a:t>www.functionatl.com/media/support_images/Function_Mobile_Apps_Research.pdf</a:t>
            </a:r>
            <a:endParaRPr lang="en-PH" sz="1600" u="sng" dirty="0" smtClean="0"/>
          </a:p>
          <a:p>
            <a:r>
              <a:rPr lang="en-PH" sz="1600" b="1" dirty="0" smtClean="0"/>
              <a:t>Mobile App 101: Key Functions to Consider.(</a:t>
            </a:r>
            <a:r>
              <a:rPr lang="en-PH" sz="1600" dirty="0" smtClean="0"/>
              <a:t>2013, January 28). Retrieved from </a:t>
            </a:r>
            <a:r>
              <a:rPr lang="en-PH" sz="1600" u="sng" dirty="0" smtClean="0">
                <a:hlinkClick r:id="rId6"/>
              </a:rPr>
              <a:t>http://www.rainmaker-labs.com/mobile-app-key-functions</a:t>
            </a:r>
            <a:r>
              <a:rPr lang="en-PH" sz="1600" u="sng" dirty="0" smtClean="0">
                <a:hlinkClick r:id="rId6"/>
              </a:rPr>
              <a:t>/</a:t>
            </a:r>
            <a:endParaRPr lang="en-PH" sz="1600" u="sng" dirty="0" smtClean="0"/>
          </a:p>
          <a:p>
            <a:pPr lvl="0"/>
            <a:r>
              <a:rPr lang="en-PH" sz="1600" b="1" dirty="0" smtClean="0"/>
              <a:t>UI, UX: Who Does What? A Designer's Guide To The Tech Industry. </a:t>
            </a:r>
            <a:r>
              <a:rPr lang="en-PH" sz="1600" dirty="0" smtClean="0"/>
              <a:t>(2014, July 07). Retrieved from </a:t>
            </a:r>
            <a:r>
              <a:rPr lang="en-PH" sz="1600" u="sng" dirty="0" smtClean="0">
                <a:hlinkClick r:id="rId7"/>
              </a:rPr>
              <a:t>http://www.fastcodesign.com/3032719/ui-ux-who-does-what-a-designers-guide-to-the-tech-industry</a:t>
            </a:r>
            <a:r>
              <a:rPr lang="en-US" sz="1600" dirty="0" smtClean="0"/>
              <a:t> </a:t>
            </a:r>
            <a:r>
              <a:rPr lang="en-PH" sz="1450" dirty="0" smtClean="0"/>
              <a:t> </a:t>
            </a:r>
            <a:endParaRPr lang="en-PH" sz="1450" dirty="0"/>
          </a:p>
          <a:p>
            <a:pPr lvl="0"/>
            <a:r>
              <a:rPr lang="en-PH" sz="1600" dirty="0" smtClean="0"/>
              <a:t>Steve, C. .</a:t>
            </a:r>
            <a:r>
              <a:rPr lang="en-PH" sz="1600" b="1" dirty="0" smtClean="0"/>
              <a:t>How to Design a Killer Mobile Ecommerce Website that will Boost Sales. </a:t>
            </a:r>
            <a:r>
              <a:rPr lang="en-PH" sz="1600" dirty="0" smtClean="0"/>
              <a:t>Retrieved from </a:t>
            </a:r>
            <a:r>
              <a:rPr lang="en-PH" sz="1600" u="sng" dirty="0" smtClean="0">
                <a:hlinkClick r:id="rId8"/>
              </a:rPr>
              <a:t>http://mywifequitherjob.com/how-to-design-a-killer-mobile-ecommerce-website-that-will-boost-sales/</a:t>
            </a:r>
            <a:r>
              <a:rPr lang="en-US" sz="1600" dirty="0" smtClean="0"/>
              <a:t> </a:t>
            </a:r>
            <a:endParaRPr lang="en-PH" sz="1600" dirty="0" smtClean="0"/>
          </a:p>
          <a:p>
            <a:r>
              <a:rPr lang="en-PH" sz="1600" dirty="0" smtClean="0"/>
              <a:t>J, F. (2014, January 17). </a:t>
            </a:r>
            <a:r>
              <a:rPr lang="en-PH" sz="1600" dirty="0" err="1" smtClean="0"/>
              <a:t>L</a:t>
            </a:r>
            <a:r>
              <a:rPr lang="en-PH" sz="1600" b="1" dirty="0" err="1" smtClean="0"/>
              <a:t>alaking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naghahanap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ng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bulalo</a:t>
            </a:r>
            <a:r>
              <a:rPr lang="en-PH" sz="1600" b="1" dirty="0" smtClean="0"/>
              <a:t> soup </a:t>
            </a:r>
            <a:r>
              <a:rPr lang="en-PH" sz="1600" b="1" dirty="0" err="1" smtClean="0"/>
              <a:t>sa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panaderya</a:t>
            </a:r>
            <a:r>
              <a:rPr lang="en-PH" sz="1600" b="1" dirty="0" smtClean="0"/>
              <a:t>, </a:t>
            </a:r>
            <a:r>
              <a:rPr lang="en-PH" sz="1600" b="1" dirty="0" err="1" smtClean="0"/>
              <a:t>nagwala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nang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bigyan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ng</a:t>
            </a:r>
            <a:r>
              <a:rPr lang="en-PH" sz="1600" b="1" dirty="0" smtClean="0"/>
              <a:t> cup noodles </a:t>
            </a:r>
            <a:r>
              <a:rPr lang="en-PH" sz="1600" b="1" dirty="0" err="1" smtClean="0"/>
              <a:t>na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bulalo</a:t>
            </a:r>
            <a:r>
              <a:rPr lang="en-PH" sz="1600" b="1" dirty="0" smtClean="0"/>
              <a:t> </a:t>
            </a:r>
            <a:r>
              <a:rPr lang="en-PH" sz="1600" b="1" dirty="0" err="1" smtClean="0"/>
              <a:t>flavor</a:t>
            </a:r>
            <a:r>
              <a:rPr lang="en-PH" sz="1600" b="1" dirty="0" smtClean="0"/>
              <a:t>.</a:t>
            </a:r>
            <a:r>
              <a:rPr lang="en-PH" sz="1600" dirty="0" smtClean="0"/>
              <a:t> Retrieved March 1, 2015, from </a:t>
            </a:r>
            <a:r>
              <a:rPr lang="en-PH" sz="1600" u="sng" dirty="0" smtClean="0">
                <a:hlinkClick r:id="rId9"/>
              </a:rPr>
              <a:t>http://www.gmanetwork.com/news/story/344328/ulatfilipino/balitangpinoy/lalaking-naghahanap-ng-bulalo-soup-sa-panaderya-nagwala-nang-bigyan-ng-cup-noodles-na-bulalo-flavor</a:t>
            </a:r>
            <a:r>
              <a:rPr lang="en-PH" sz="1450" b="1" dirty="0" smtClean="0"/>
              <a:t>UI</a:t>
            </a:r>
            <a:r>
              <a:rPr lang="en-PH" sz="1450" b="1" dirty="0"/>
              <a:t>, UX: Who Does What? A Designer's Guide To The Tech Industry. </a:t>
            </a:r>
            <a:r>
              <a:rPr lang="en-PH" sz="1450" dirty="0"/>
              <a:t>(2014, July 07). Retrieved from </a:t>
            </a:r>
            <a:r>
              <a:rPr lang="en-PH" sz="1450" u="sng" dirty="0">
                <a:hlinkClick r:id="rId7"/>
              </a:rPr>
              <a:t>http://www.fastcodesign.com/3032719/ui-ux-who-does-what-a-designers-guide-to-the-tech-industry</a:t>
            </a:r>
            <a:r>
              <a:rPr lang="en-PH" sz="1450" dirty="0"/>
              <a:t> </a:t>
            </a:r>
            <a:endParaRPr lang="en-PH" sz="1450" dirty="0" smtClean="0"/>
          </a:p>
          <a:p>
            <a:r>
              <a:rPr lang="en-PH" sz="1600" dirty="0" err="1" smtClean="0"/>
              <a:t>Wondrack</a:t>
            </a:r>
            <a:r>
              <a:rPr lang="en-PH" sz="1600" dirty="0" smtClean="0"/>
              <a:t>, J..(2015, February 25). </a:t>
            </a:r>
            <a:r>
              <a:rPr lang="en-PH" sz="1600" b="1" dirty="0" smtClean="0"/>
              <a:t>A Common Design Taxonomy.</a:t>
            </a:r>
            <a:r>
              <a:rPr lang="en-PH" sz="1600" dirty="0" smtClean="0"/>
              <a:t> Retrieved from </a:t>
            </a:r>
            <a:r>
              <a:rPr lang="en-PH" sz="1600" u="sng" dirty="0" smtClean="0">
                <a:hlinkClick r:id="rId10"/>
              </a:rPr>
              <a:t>http://uxmag.com/articles/a-common-design-taxonomy</a:t>
            </a:r>
            <a:endParaRPr lang="en-PH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01256"/>
            <a:ext cx="3200400" cy="345838"/>
          </a:xfrm>
        </p:spPr>
        <p:txBody>
          <a:bodyPr/>
          <a:lstStyle/>
          <a:p>
            <a:pPr algn="r"/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188" y="1154206"/>
            <a:ext cx="1588168" cy="13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84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888"/>
            <a:ext cx="3200400" cy="2286000"/>
          </a:xfrm>
        </p:spPr>
        <p:txBody>
          <a:bodyPr/>
          <a:lstStyle/>
          <a:p>
            <a:r>
              <a:rPr lang="en-PH" dirty="0" smtClean="0"/>
              <a:t>Sources: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5" y="98344"/>
            <a:ext cx="7951325" cy="6574220"/>
          </a:xfrm>
        </p:spPr>
        <p:txBody>
          <a:bodyPr>
            <a:noAutofit/>
          </a:bodyPr>
          <a:lstStyle/>
          <a:p>
            <a:pPr lvl="0"/>
            <a:r>
              <a:rPr lang="en-PH" sz="1500" dirty="0" smtClean="0"/>
              <a:t>Tyson</a:t>
            </a:r>
            <a:r>
              <a:rPr lang="en-PH" sz="1500" dirty="0"/>
              <a:t>, J..(2015, February 19).</a:t>
            </a:r>
            <a:r>
              <a:rPr lang="en-PH" sz="1500" b="1" dirty="0"/>
              <a:t>If You Build it (Right) They Will Come Lessons in successful consumer </a:t>
            </a:r>
            <a:r>
              <a:rPr lang="en-PH" sz="1500" dirty="0"/>
              <a:t>products from the </a:t>
            </a:r>
            <a:r>
              <a:rPr lang="en-PH" sz="1500" dirty="0" err="1"/>
              <a:t>DfE</a:t>
            </a:r>
            <a:r>
              <a:rPr lang="en-PH" sz="1500" dirty="0"/>
              <a:t> awards. Retrieved from </a:t>
            </a:r>
            <a:r>
              <a:rPr lang="en-PH" sz="1500" u="sng" dirty="0">
                <a:hlinkClick r:id="rId3"/>
              </a:rPr>
              <a:t>http://uxmag.com/articles/if-you-build-it-right-they-will-come</a:t>
            </a:r>
            <a:endParaRPr lang="en-PH" sz="1500" dirty="0"/>
          </a:p>
          <a:p>
            <a:pPr lvl="0"/>
            <a:r>
              <a:rPr lang="en-PH" sz="1600" dirty="0" smtClean="0"/>
              <a:t>Tan, A. (2015, February 9). </a:t>
            </a:r>
            <a:r>
              <a:rPr lang="en-PH" sz="1600" b="1" dirty="0" smtClean="0"/>
              <a:t>How to Choose the Best Platform for Your Mobile App?</a:t>
            </a:r>
            <a:r>
              <a:rPr lang="en-PH" sz="1600" dirty="0" smtClean="0"/>
              <a:t> Retrieved March 1, 2015, from </a:t>
            </a:r>
            <a:r>
              <a:rPr lang="en-PH" sz="1600" u="sng" dirty="0" smtClean="0">
                <a:hlinkClick r:id="rId4"/>
              </a:rPr>
              <a:t>https://www.smaato.com/how-to-choose-the-best-platform-for-your-mobile-app/</a:t>
            </a:r>
            <a:r>
              <a:rPr lang="en-US" sz="1600" dirty="0" smtClean="0"/>
              <a:t> </a:t>
            </a:r>
            <a:endParaRPr lang="en-PH" sz="1600" dirty="0" smtClean="0"/>
          </a:p>
          <a:p>
            <a:r>
              <a:rPr lang="en-PH" sz="1600" dirty="0" err="1" smtClean="0"/>
              <a:t>Luces</a:t>
            </a:r>
            <a:r>
              <a:rPr lang="en-PH" sz="1600" dirty="0" smtClean="0"/>
              <a:t>, K/JDS. GMA News. </a:t>
            </a:r>
            <a:r>
              <a:rPr lang="en-PH" sz="1600" dirty="0" err="1" smtClean="0"/>
              <a:t>Pinoy</a:t>
            </a:r>
            <a:r>
              <a:rPr lang="en-PH" sz="1600" dirty="0" smtClean="0"/>
              <a:t> </a:t>
            </a:r>
            <a:r>
              <a:rPr lang="en-PH" sz="1600" dirty="0" err="1" smtClean="0"/>
              <a:t>Flappy</a:t>
            </a:r>
            <a:r>
              <a:rPr lang="en-PH" sz="1600" dirty="0" smtClean="0"/>
              <a:t> Bird-inspired game </a:t>
            </a:r>
            <a:r>
              <a:rPr lang="en-PH" sz="1600" dirty="0" err="1" smtClean="0"/>
              <a:t>Pugo</a:t>
            </a:r>
            <a:r>
              <a:rPr lang="en-PH" sz="1600" dirty="0" smtClean="0"/>
              <a:t> is top pick on </a:t>
            </a:r>
            <a:r>
              <a:rPr lang="en-PH" sz="1600" dirty="0" err="1" smtClean="0"/>
              <a:t>AppStore</a:t>
            </a:r>
            <a:r>
              <a:rPr lang="en-PH" sz="1600" dirty="0" smtClean="0"/>
              <a:t> Retrieved from </a:t>
            </a:r>
            <a:r>
              <a:rPr lang="en-PH" sz="1600" u="sng" dirty="0" smtClean="0">
                <a:hlinkClick r:id="rId5"/>
              </a:rPr>
              <a:t>http://www.gmanetwork.com/news/story/350722/scitech/geeksandgaming/pinoy-flappy-bird-inspired-game-pugo-is-top-pick-on-appstore</a:t>
            </a:r>
            <a:r>
              <a:rPr lang="en-PH" sz="1600" u="sng" dirty="0" smtClean="0">
                <a:hlinkClick r:id="rId5"/>
              </a:rPr>
              <a:t>/</a:t>
            </a:r>
            <a:r>
              <a:rPr lang="en-PH" sz="1500" dirty="0" smtClean="0"/>
              <a:t> </a:t>
            </a:r>
            <a:endParaRPr lang="en-PH" sz="1500" dirty="0"/>
          </a:p>
          <a:p>
            <a:r>
              <a:rPr lang="en-PH" sz="1500" b="1" dirty="0"/>
              <a:t>Imagine Cup 2014 Winners.</a:t>
            </a:r>
            <a:r>
              <a:rPr lang="en-PH" sz="1500" dirty="0"/>
              <a:t> (2014). Retrieved from </a:t>
            </a:r>
            <a:r>
              <a:rPr lang="en-PH" sz="1500" u="sng" dirty="0">
                <a:hlinkClick r:id="rId6"/>
              </a:rPr>
              <a:t>https://www.imaginecup.com/Custom/Index/2014Winners_Finals</a:t>
            </a:r>
            <a:r>
              <a:rPr lang="en-PH" sz="1500" dirty="0"/>
              <a:t> </a:t>
            </a:r>
          </a:p>
          <a:p>
            <a:r>
              <a:rPr lang="en-PH" sz="1500" dirty="0"/>
              <a:t>Castillo, W. (2015, January 30). </a:t>
            </a:r>
            <a:r>
              <a:rPr lang="en-PH" sz="1500" b="1" dirty="0"/>
              <a:t>Voices: Do companies take college student app developers seriously?.</a:t>
            </a:r>
            <a:r>
              <a:rPr lang="en-PH" sz="1500" dirty="0"/>
              <a:t> Retrieved from </a:t>
            </a:r>
            <a:r>
              <a:rPr lang="en-PH" sz="1500" u="sng" dirty="0">
                <a:hlinkClick r:id="rId7"/>
              </a:rPr>
              <a:t>http://college.usatoday.com/2015/01/30/voices-do-companies-take-college-student-web-developers-seriously/</a:t>
            </a:r>
            <a:r>
              <a:rPr lang="en-PH" sz="1500" dirty="0"/>
              <a:t> </a:t>
            </a:r>
          </a:p>
          <a:p>
            <a:r>
              <a:rPr lang="en-PH" sz="1500" dirty="0"/>
              <a:t>Anderson, T.(2015, February 16).</a:t>
            </a:r>
            <a:r>
              <a:rPr lang="en-PH" sz="1500" b="1" dirty="0"/>
              <a:t>What does the rise of digital marketing mean for luxury brands?.</a:t>
            </a:r>
            <a:r>
              <a:rPr lang="en-PH" sz="1500" dirty="0"/>
              <a:t> Retrieved from </a:t>
            </a:r>
            <a:r>
              <a:rPr lang="en-PH" sz="1500" u="sng" dirty="0">
                <a:hlinkClick r:id="rId8"/>
              </a:rPr>
              <a:t>http://www.theguardian.com/marketing-luxury-goods-feb-15/2015/feb/16/digital-marketing-luxury-brands</a:t>
            </a:r>
            <a:r>
              <a:rPr lang="en-PH" sz="1500" dirty="0"/>
              <a:t> </a:t>
            </a:r>
          </a:p>
          <a:p>
            <a:r>
              <a:rPr lang="en-PH" sz="1500" dirty="0" err="1"/>
              <a:t>Fadeyev</a:t>
            </a:r>
            <a:r>
              <a:rPr lang="en-PH" sz="1500" dirty="0"/>
              <a:t>, D..(2008, December 15). </a:t>
            </a:r>
            <a:r>
              <a:rPr lang="en-PH" sz="1500" b="1" dirty="0"/>
              <a:t>10 Useful Techniques To Improve Your User Interface Designs.</a:t>
            </a:r>
            <a:r>
              <a:rPr lang="en-PH" sz="1500" dirty="0"/>
              <a:t> Retrieved from </a:t>
            </a:r>
            <a:r>
              <a:rPr lang="en-PH" sz="1500" u="sng" dirty="0">
                <a:hlinkClick r:id="rId9"/>
              </a:rPr>
              <a:t>http://www.smashingmagazine.com/2008/12/15/10-useful-techniques-to-improve-your-user-interface-designs/</a:t>
            </a:r>
            <a:endParaRPr lang="en-PH" sz="1500" dirty="0"/>
          </a:p>
          <a:p>
            <a:pPr lvl="0"/>
            <a:r>
              <a:rPr lang="en-PH" sz="1400" b="1" dirty="0" err="1" smtClean="0"/>
              <a:t>Kuyimobile</a:t>
            </a:r>
            <a:r>
              <a:rPr lang="en-PH" sz="1400" b="1" dirty="0" smtClean="0"/>
              <a:t> </a:t>
            </a:r>
            <a:r>
              <a:rPr lang="en-PH" sz="1400" dirty="0" smtClean="0"/>
              <a:t>(</a:t>
            </a:r>
            <a:r>
              <a:rPr lang="en-PH" sz="1400" dirty="0" err="1" smtClean="0"/>
              <a:t>n.d</a:t>
            </a:r>
            <a:r>
              <a:rPr lang="en-PH" sz="1400" dirty="0" smtClean="0"/>
              <a:t>.). Retrieved April 12, 2015, from </a:t>
            </a:r>
            <a:r>
              <a:rPr lang="en-PH" sz="1400" u="sng" dirty="0" smtClean="0">
                <a:hlinkClick r:id="rId10"/>
              </a:rPr>
              <a:t>http://</a:t>
            </a:r>
            <a:r>
              <a:rPr lang="en-PH" sz="1400" u="sng" dirty="0" smtClean="0">
                <a:hlinkClick r:id="rId10"/>
              </a:rPr>
              <a:t>www.kuyimobile.com/</a:t>
            </a:r>
            <a:endParaRPr lang="en-PH" sz="1400" dirty="0" smtClean="0"/>
          </a:p>
          <a:p>
            <a:r>
              <a:rPr lang="en-PH" sz="1400" dirty="0" smtClean="0"/>
              <a:t>Day</a:t>
            </a:r>
            <a:r>
              <a:rPr lang="en-PH" sz="1400" dirty="0" smtClean="0"/>
              <a:t>, G. (1998). </a:t>
            </a:r>
            <a:r>
              <a:rPr lang="en-PH" sz="1400" b="1" dirty="0" smtClean="0"/>
              <a:t>What Does it Mean to be Market-Driven?</a:t>
            </a:r>
            <a:r>
              <a:rPr lang="en-PH" sz="1400" dirty="0" smtClean="0"/>
              <a:t> Retrieved April 11, 2015, from </a:t>
            </a:r>
            <a:r>
              <a:rPr lang="en-PH" sz="1400" u="sng" dirty="0" smtClean="0">
                <a:solidFill>
                  <a:srgbClr val="92D050"/>
                </a:solidFill>
              </a:rPr>
              <a:t>http://www.walsh.edu/uploads/BUS416Week4WhatDoesitMeantobeMarketDriven-11464.pdf</a:t>
            </a:r>
            <a:endParaRPr lang="en-PH" sz="1500" dirty="0"/>
          </a:p>
          <a:p>
            <a:pPr>
              <a:buFont typeface="Wingdings" panose="05000000000000000000" pitchFamily="2" charset="2"/>
              <a:buChar char="Ø"/>
            </a:pPr>
            <a:endParaRPr lang="en-PH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01256"/>
            <a:ext cx="3200400" cy="345838"/>
          </a:xfrm>
        </p:spPr>
        <p:txBody>
          <a:bodyPr/>
          <a:lstStyle/>
          <a:p>
            <a:pPr algn="r"/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188" y="1154206"/>
            <a:ext cx="1588168" cy="13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888"/>
            <a:ext cx="3200400" cy="2286000"/>
          </a:xfrm>
        </p:spPr>
        <p:txBody>
          <a:bodyPr/>
          <a:lstStyle/>
          <a:p>
            <a:r>
              <a:rPr lang="en-PH" dirty="0" smtClean="0"/>
              <a:t>Sources: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5" y="98344"/>
            <a:ext cx="7951325" cy="6759656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PH" sz="1600" dirty="0" smtClean="0"/>
              <a:t>  Warren</a:t>
            </a:r>
            <a:r>
              <a:rPr lang="en-PH" sz="1600" dirty="0" smtClean="0"/>
              <a:t>, C. (2010, July 7). </a:t>
            </a:r>
            <a:r>
              <a:rPr lang="en-PH" sz="1600" b="1" dirty="0" smtClean="0"/>
              <a:t>5 Things to Consider When Designing Your Mobile App</a:t>
            </a:r>
            <a:r>
              <a:rPr lang="en-PH" sz="1600" dirty="0" smtClean="0"/>
              <a:t>. Retrieved April 11, 2015, from </a:t>
            </a:r>
            <a:r>
              <a:rPr lang="en-PH" sz="1600" u="sng" dirty="0" smtClean="0">
                <a:hlinkClick r:id="rId3"/>
              </a:rPr>
              <a:t>http://mashable.com/2010/07/07/designing-mobile-apps</a:t>
            </a:r>
            <a:r>
              <a:rPr lang="en-PH" sz="1600" u="sng" dirty="0" smtClean="0">
                <a:hlinkClick r:id="rId3"/>
              </a:rPr>
              <a:t>/</a:t>
            </a:r>
            <a:endParaRPr lang="en-PH" sz="1500" dirty="0"/>
          </a:p>
          <a:p>
            <a:pPr lvl="0"/>
            <a:r>
              <a:rPr lang="en-PH" sz="1600" dirty="0" smtClean="0"/>
              <a:t>Tan, A. (2015, February 9). </a:t>
            </a:r>
            <a:r>
              <a:rPr lang="en-PH" sz="1600" b="1" dirty="0" smtClean="0"/>
              <a:t>How to Choose the Best Platform for Your Mobile App?</a:t>
            </a:r>
            <a:r>
              <a:rPr lang="en-PH" sz="1600" dirty="0" smtClean="0"/>
              <a:t> Retrieved March 1, 2015, from </a:t>
            </a:r>
            <a:r>
              <a:rPr lang="en-PH" sz="1600" u="sng" dirty="0" smtClean="0">
                <a:hlinkClick r:id="rId4"/>
              </a:rPr>
              <a:t>https://www.smaato.com/how-to-choose-the-best-platform-for-your-mobile-app/</a:t>
            </a:r>
            <a:r>
              <a:rPr lang="en-US" sz="1600" dirty="0" smtClean="0"/>
              <a:t> </a:t>
            </a:r>
            <a:endParaRPr lang="en-PH" sz="1600" dirty="0" smtClean="0"/>
          </a:p>
          <a:p>
            <a:pPr lvl="0"/>
            <a:r>
              <a:rPr lang="en-PH" sz="1600" dirty="0" smtClean="0"/>
              <a:t>Pearson, D. (2014, October 22). </a:t>
            </a:r>
            <a:r>
              <a:rPr lang="en-PH" sz="1600" b="1" dirty="0" smtClean="0"/>
              <a:t>Report: Mobile to become gaming's biggest market by 2015.</a:t>
            </a:r>
            <a:r>
              <a:rPr lang="en-PH" sz="1600" dirty="0" smtClean="0"/>
              <a:t> Retrieved April 11, 2015, from </a:t>
            </a:r>
            <a:r>
              <a:rPr lang="en-PH" sz="1600" u="sng" dirty="0" smtClean="0">
                <a:hlinkClick r:id="rId5"/>
              </a:rPr>
              <a:t>http://www.gamesindustry.biz/articles/2014-10-22-report-mobile-to-become-gamings-biggest-market-by-2015</a:t>
            </a:r>
            <a:endParaRPr lang="en-PH" sz="1600" dirty="0" smtClean="0"/>
          </a:p>
          <a:p>
            <a:pPr lvl="0"/>
            <a:r>
              <a:rPr lang="en-PH" sz="1600" dirty="0" smtClean="0"/>
              <a:t>Morrison, C. (2014, November 10). </a:t>
            </a:r>
            <a:r>
              <a:rPr lang="en-PH" sz="1600" b="1" dirty="0" smtClean="0"/>
              <a:t>Why You Shouldn’t Hire a UI/UX Designer</a:t>
            </a:r>
            <a:r>
              <a:rPr lang="en-PH" sz="1600" dirty="0" smtClean="0"/>
              <a:t>. Retrieved April 12, 2015, from </a:t>
            </a:r>
            <a:r>
              <a:rPr lang="en-PH" sz="1600" u="sng" dirty="0" smtClean="0">
                <a:hlinkClick r:id="rId6"/>
              </a:rPr>
              <a:t>http://www.usertesting.com/blog/2014/11/10/dont-hire-ui-ux-designer/</a:t>
            </a:r>
            <a:endParaRPr lang="en-PH" sz="1600" dirty="0" smtClean="0"/>
          </a:p>
          <a:p>
            <a:pPr lvl="0"/>
            <a:r>
              <a:rPr lang="en-PH" sz="1600" b="1" dirty="0" smtClean="0"/>
              <a:t>Game Developers Association of the Philippines | We make games that rock! </a:t>
            </a:r>
            <a:r>
              <a:rPr lang="en-PH" sz="1600" dirty="0" smtClean="0"/>
              <a:t>(</a:t>
            </a:r>
            <a:r>
              <a:rPr lang="en-PH" sz="1600" dirty="0" err="1" smtClean="0"/>
              <a:t>n.d</a:t>
            </a:r>
            <a:r>
              <a:rPr lang="en-PH" sz="1600" dirty="0" smtClean="0"/>
              <a:t>.). Retrieved April 12, 2015, from </a:t>
            </a:r>
            <a:r>
              <a:rPr lang="en-PH" sz="1600" u="sng" dirty="0" smtClean="0">
                <a:hlinkClick r:id="rId7"/>
              </a:rPr>
              <a:t>http://www.gdap.org.ph</a:t>
            </a:r>
            <a:r>
              <a:rPr lang="en-PH" sz="1600" u="sng" dirty="0" smtClean="0">
                <a:hlinkClick r:id="rId7"/>
              </a:rPr>
              <a:t>/</a:t>
            </a:r>
            <a:r>
              <a:rPr lang="en-PH" sz="1500" dirty="0" smtClean="0"/>
              <a:t> </a:t>
            </a:r>
            <a:endParaRPr lang="en-PH" sz="1500" dirty="0"/>
          </a:p>
          <a:p>
            <a:pPr lvl="0"/>
            <a:r>
              <a:rPr lang="en-PH" sz="1600" b="1" dirty="0" smtClean="0"/>
              <a:t>DLSU, Nokia stage inter-school mobile app </a:t>
            </a:r>
            <a:r>
              <a:rPr lang="en-PH" sz="1600" b="1" dirty="0" err="1" smtClean="0"/>
              <a:t>dev't</a:t>
            </a:r>
            <a:r>
              <a:rPr lang="en-PH" sz="1600" b="1" dirty="0" smtClean="0"/>
              <a:t> contest.</a:t>
            </a:r>
            <a:r>
              <a:rPr lang="en-PH" sz="1600" dirty="0" smtClean="0"/>
              <a:t> (2012, February 2). Retrieved April 12, 2015, from </a:t>
            </a:r>
            <a:r>
              <a:rPr lang="en-PH" sz="1600" u="sng" dirty="0" smtClean="0">
                <a:hlinkClick r:id="rId8"/>
              </a:rPr>
              <a:t>http://newsbytes.ph/2012/02/02/dlsu-nokia-stage-inter-school-mobile-app-devt-contest/</a:t>
            </a:r>
            <a:endParaRPr lang="en-PH" sz="1600" dirty="0" smtClean="0"/>
          </a:p>
          <a:p>
            <a:pPr lvl="0"/>
            <a:r>
              <a:rPr lang="en-PH" sz="1600" b="1" dirty="0" smtClean="0"/>
              <a:t>UP coders win Accenture app-development competition.</a:t>
            </a:r>
            <a:r>
              <a:rPr lang="en-PH" sz="1600" dirty="0" smtClean="0"/>
              <a:t> (2014, February 8). Retrieved April 12, 2015, from </a:t>
            </a:r>
            <a:r>
              <a:rPr lang="en-US" sz="1600" u="sng" dirty="0" smtClean="0">
                <a:hlinkClick r:id="rId9"/>
              </a:rPr>
              <a:t> </a:t>
            </a:r>
            <a:r>
              <a:rPr lang="en-PH" sz="1600" u="sng" dirty="0" smtClean="0">
                <a:hlinkClick r:id="rId9"/>
              </a:rPr>
              <a:t>http://www.gmanetwork.com/news/story/347605/ </a:t>
            </a:r>
            <a:r>
              <a:rPr lang="en-PH" sz="1600" u="sng" dirty="0" err="1" smtClean="0">
                <a:hlinkClick r:id="rId9"/>
              </a:rPr>
              <a:t>scitech</a:t>
            </a:r>
            <a:r>
              <a:rPr lang="en-PH" sz="1600" u="sng" dirty="0" smtClean="0">
                <a:hlinkClick r:id="rId9"/>
              </a:rPr>
              <a:t>/technology/up-coders-win-</a:t>
            </a:r>
            <a:r>
              <a:rPr lang="en-PH" sz="1600" u="sng" dirty="0" err="1" smtClean="0">
                <a:hlinkClick r:id="rId9"/>
              </a:rPr>
              <a:t>accenture</a:t>
            </a:r>
            <a:r>
              <a:rPr lang="en-PH" sz="1600" u="sng" dirty="0" smtClean="0">
                <a:hlinkClick r:id="rId9"/>
              </a:rPr>
              <a:t>-app-development-competition</a:t>
            </a:r>
            <a:endParaRPr lang="en-PH" sz="1600" dirty="0" smtClean="0"/>
          </a:p>
          <a:p>
            <a:pPr lvl="0"/>
            <a:r>
              <a:rPr lang="en-PH" sz="1600" b="1" dirty="0" err="1" smtClean="0"/>
              <a:t>Caritakathon</a:t>
            </a:r>
            <a:r>
              <a:rPr lang="en-PH" sz="1600" b="1" dirty="0" smtClean="0"/>
              <a:t> 2014.</a:t>
            </a:r>
            <a:r>
              <a:rPr lang="en-PH" sz="1600" dirty="0" smtClean="0"/>
              <a:t> (</a:t>
            </a:r>
            <a:r>
              <a:rPr lang="en-PH" sz="1600" dirty="0" err="1" smtClean="0"/>
              <a:t>n.d</a:t>
            </a:r>
            <a:r>
              <a:rPr lang="en-PH" sz="1600" dirty="0" smtClean="0"/>
              <a:t>.). Retrieved April 12, 2015, from </a:t>
            </a:r>
            <a:r>
              <a:rPr lang="en-PH" sz="1600" u="sng" dirty="0" smtClean="0">
                <a:hlinkClick r:id="rId10"/>
              </a:rPr>
              <a:t>http://www.pwdo.org/hackathon</a:t>
            </a:r>
            <a:r>
              <a:rPr lang="en-PH" sz="1600" u="sng" dirty="0" smtClean="0">
                <a:hlinkClick r:id="rId10"/>
              </a:rPr>
              <a:t>/</a:t>
            </a:r>
            <a:endParaRPr lang="en-PH" sz="1600" u="sng" dirty="0" smtClean="0"/>
          </a:p>
          <a:p>
            <a:r>
              <a:rPr lang="en-PH" sz="1600" b="1" dirty="0" smtClean="0"/>
              <a:t>Philippine Commission on Women.</a:t>
            </a:r>
            <a:r>
              <a:rPr lang="en-PH" sz="1600" dirty="0" smtClean="0"/>
              <a:t> (</a:t>
            </a:r>
            <a:r>
              <a:rPr lang="en-PH" sz="1600" dirty="0" err="1" smtClean="0"/>
              <a:t>n.d</a:t>
            </a:r>
            <a:r>
              <a:rPr lang="en-PH" sz="1600" dirty="0" smtClean="0"/>
              <a:t>.). Retrieved April 12, 2015, from </a:t>
            </a:r>
            <a:r>
              <a:rPr lang="en-PH" sz="1600" u="sng" dirty="0" smtClean="0">
                <a:hlinkClick r:id="rId11"/>
              </a:rPr>
              <a:t>http://</a:t>
            </a:r>
            <a:r>
              <a:rPr lang="en-PH" sz="1600" u="sng" dirty="0" smtClean="0">
                <a:hlinkClick r:id="rId11"/>
              </a:rPr>
              <a:t>www.pcw.gov.ph/event/magna-carta-women-mobile-apps-development-contest</a:t>
            </a:r>
            <a:endParaRPr lang="en-PH" sz="1600" u="sng" dirty="0" smtClean="0"/>
          </a:p>
          <a:p>
            <a:pPr lvl="0"/>
            <a:r>
              <a:rPr lang="en-PH" sz="1600" b="1" dirty="0" smtClean="0"/>
              <a:t>Developers Connect Philippines | Frequently Asked Questions. </a:t>
            </a:r>
            <a:r>
              <a:rPr lang="en-PH" sz="1600" dirty="0" smtClean="0"/>
              <a:t>(</a:t>
            </a:r>
            <a:r>
              <a:rPr lang="en-PH" sz="1600" dirty="0" err="1" smtClean="0"/>
              <a:t>n.d</a:t>
            </a:r>
            <a:r>
              <a:rPr lang="en-PH" sz="1600" dirty="0" smtClean="0"/>
              <a:t>.). Retrieved April 12, 2015, from http://devcon.ph/about</a:t>
            </a:r>
          </a:p>
          <a:p>
            <a:endParaRPr lang="en-PH" sz="1600" dirty="0" smtClean="0"/>
          </a:p>
          <a:p>
            <a:pPr lvl="0"/>
            <a:endParaRPr lang="en-PH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PH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6101256"/>
            <a:ext cx="3200400" cy="345838"/>
          </a:xfrm>
        </p:spPr>
        <p:txBody>
          <a:bodyPr/>
          <a:lstStyle/>
          <a:p>
            <a:pPr algn="r"/>
            <a:r>
              <a:rPr lang="en-PH" dirty="0" smtClean="0"/>
              <a:t>Thank you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188" y="1154206"/>
            <a:ext cx="1588168" cy="13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Context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PH" sz="2400" dirty="0" smtClean="0"/>
              <a:t>A research / a study for the </a:t>
            </a:r>
            <a:r>
              <a:rPr lang="en-PH" sz="2400" b="1" i="1" dirty="0"/>
              <a:t>d</a:t>
            </a:r>
            <a:r>
              <a:rPr lang="en-PH" sz="2400" b="1" i="1" dirty="0" smtClean="0"/>
              <a:t>esign</a:t>
            </a:r>
            <a:r>
              <a:rPr lang="en-PH" sz="2400" dirty="0" smtClean="0"/>
              <a:t> of Mobile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dirty="0" smtClean="0"/>
              <a:t>Main Sections of the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Underlying Design Triggers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Design Process 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Actors and their Impact to the Design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600" dirty="0" smtClean="0"/>
              <a:t>Design Process 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600" dirty="0" smtClean="0"/>
              <a:t>Nature of their Influences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600" dirty="0" smtClean="0"/>
              <a:t>Design Process Implications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dirty="0" smtClean="0"/>
              <a:t>Methodology: </a:t>
            </a:r>
            <a:r>
              <a:rPr lang="en-PH" sz="2400" b="1" dirty="0" smtClean="0"/>
              <a:t>Research and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Methodology for Verification: </a:t>
            </a:r>
            <a:r>
              <a:rPr lang="en-PH" sz="2000" b="1" dirty="0" smtClean="0"/>
              <a:t>Survey Distribution</a:t>
            </a:r>
            <a:endParaRPr lang="en-PH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PH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86345" y="146697"/>
            <a:ext cx="1917087" cy="14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8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Discussion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PH" sz="3200" dirty="0" smtClean="0"/>
              <a:t>Questions that the Research desires to answer:</a:t>
            </a:r>
          </a:p>
          <a:p>
            <a:pPr marL="201168" lvl="1" indent="0">
              <a:buNone/>
            </a:pPr>
            <a:endParaRPr lang="en-PH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800" dirty="0" smtClean="0"/>
              <a:t>Is design Market – driven or individual – driven?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800" dirty="0" smtClean="0"/>
              <a:t>Who are the actors in the design of Mobile apps?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800" dirty="0" smtClean="0"/>
              <a:t>How do these actors shape the design process?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800" dirty="0" smtClean="0"/>
              <a:t>What is the nature of their influence?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800" dirty="0" smtClean="0"/>
              <a:t>What are the implications in the design process?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1197" y="149360"/>
            <a:ext cx="1459887" cy="14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7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Gathering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PH" sz="2400" b="1" u="sng" dirty="0" smtClean="0"/>
              <a:t>RESEARCH AND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Researching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Credibility Assessment</a:t>
            </a:r>
            <a:endParaRPr lang="en-PH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PH" sz="2400" b="1" u="sng" dirty="0" smtClean="0"/>
              <a:t>SURVEY ANALYSIS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600" dirty="0" smtClean="0"/>
              <a:t>Business – affiliated respondents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PH" sz="1600" dirty="0" smtClean="0"/>
              <a:t>Designer respondents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Online Surveys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Paper Surveys</a:t>
            </a:r>
            <a:endParaRPr lang="en-PH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PH" sz="2400" b="1" u="sng" dirty="0" smtClean="0"/>
              <a:t>SUPPORT FOR FINDINGS</a:t>
            </a:r>
            <a:endParaRPr lang="en-PH" sz="24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PH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6450" y="78830"/>
            <a:ext cx="1524000" cy="1524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171748"/>
              </p:ext>
            </p:extLst>
          </p:nvPr>
        </p:nvGraphicFramePr>
        <p:xfrm>
          <a:off x="4840940" y="1916453"/>
          <a:ext cx="6946154" cy="361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077"/>
                <a:gridCol w="3473077"/>
              </a:tblGrid>
              <a:tr h="451286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Respondents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# of Respondents</a:t>
                      </a:r>
                      <a:endParaRPr lang="en-PH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Business –affiliates</a:t>
                      </a:r>
                      <a:r>
                        <a:rPr lang="en-PH" baseline="0" dirty="0" smtClean="0"/>
                        <a:t> (Online Survey)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53</a:t>
                      </a:r>
                      <a:endParaRPr lang="en-PH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Business</a:t>
                      </a:r>
                      <a:r>
                        <a:rPr lang="en-PH" baseline="0" dirty="0" smtClean="0"/>
                        <a:t> –affiliates (Paper Survey)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26</a:t>
                      </a:r>
                      <a:endParaRPr lang="en-PH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Designers (Online Survey)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39</a:t>
                      </a:r>
                      <a:endParaRPr lang="en-PH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Designers (Paper</a:t>
                      </a:r>
                      <a:r>
                        <a:rPr lang="en-PH" baseline="0" dirty="0" smtClean="0"/>
                        <a:t> Survey</a:t>
                      </a:r>
                      <a:r>
                        <a:rPr lang="en-PH" dirty="0" smtClean="0"/>
                        <a:t>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13</a:t>
                      </a:r>
                      <a:endParaRPr lang="en-PH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r>
                        <a:rPr lang="en-PH" b="1" u="sng" dirty="0" smtClean="0"/>
                        <a:t>TOTAL</a:t>
                      </a:r>
                      <a:endParaRPr lang="en-PH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u="sng" dirty="0" smtClean="0"/>
                        <a:t>131</a:t>
                      </a:r>
                      <a:endParaRPr lang="en-PH" b="1" u="sng" dirty="0"/>
                    </a:p>
                  </a:txBody>
                  <a:tcPr/>
                </a:tc>
              </a:tr>
              <a:tr h="451286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68035" y="5761518"/>
            <a:ext cx="3738283" cy="37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u="sng" dirty="0" smtClean="0"/>
              <a:t>Summary of Respondents</a:t>
            </a:r>
            <a:endParaRPr lang="en-PH" b="1" u="sng" dirty="0"/>
          </a:p>
        </p:txBody>
      </p:sp>
    </p:spTree>
    <p:extLst>
      <p:ext uri="{BB962C8B-B14F-4D97-AF65-F5344CB8AC3E}">
        <p14:creationId xmlns:p14="http://schemas.microsoft.com/office/powerpoint/2010/main" xmlns="" val="1679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and Limitations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PH" sz="2400" b="1" dirty="0" smtClean="0"/>
              <a:t>Identify the answers to the 5 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b="1" dirty="0" smtClean="0"/>
              <a:t>Include only relevant responses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b="1" dirty="0" smtClean="0"/>
              <a:t>Use only data gathered through research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b="1" dirty="0" smtClean="0"/>
              <a:t>Use survey to support data gathered through research (or vice - versa)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6879" y="141460"/>
            <a:ext cx="1571183" cy="14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4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Research Findings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RESEARCH TEAM - MINSYST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0480" y="628443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8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Underlying Design Triggers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PH" sz="2400" b="1" u="sng" dirty="0" smtClean="0"/>
              <a:t>DESIGN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PH" sz="2400" dirty="0" smtClean="0"/>
              <a:t>In </a:t>
            </a:r>
            <a:r>
              <a:rPr lang="en-PH" sz="2400" dirty="0"/>
              <a:t>designing mobile apps, the </a:t>
            </a:r>
            <a:r>
              <a:rPr lang="en-PH" sz="2400" b="1" dirty="0"/>
              <a:t>preferences / professional opinion </a:t>
            </a:r>
            <a:r>
              <a:rPr lang="en-PH" sz="2400" dirty="0"/>
              <a:t>of the designer is taken into consideration, however the customer(target market, users)’s </a:t>
            </a:r>
            <a:r>
              <a:rPr lang="en-PH" sz="2400" b="1" dirty="0"/>
              <a:t>requirements</a:t>
            </a:r>
            <a:r>
              <a:rPr lang="en-PH" sz="2400" dirty="0"/>
              <a:t> still need to be taken into consideration (on </a:t>
            </a:r>
            <a:r>
              <a:rPr lang="en-PH" sz="2400" i="1" dirty="0"/>
              <a:t>Personalized UX</a:t>
            </a:r>
            <a:r>
              <a:rPr lang="en-PH" sz="2400" dirty="0" smtClean="0"/>
              <a:t>) </a:t>
            </a:r>
            <a:r>
              <a:rPr lang="en-PH" sz="2400" b="1" u="sng" dirty="0" smtClean="0"/>
              <a:t>(</a:t>
            </a:r>
            <a:r>
              <a:rPr lang="en-PH" sz="2400" b="1" u="sng" dirty="0" err="1" smtClean="0"/>
              <a:t>Wondrack</a:t>
            </a:r>
            <a:r>
              <a:rPr lang="en-PH" sz="2400" b="1" u="sng" dirty="0" smtClean="0"/>
              <a:t>, 2015)</a:t>
            </a:r>
            <a:endParaRPr lang="en-PH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PH" sz="2400" dirty="0" smtClean="0"/>
              <a:t>Researching </a:t>
            </a:r>
            <a:r>
              <a:rPr lang="en-PH" sz="2400" dirty="0"/>
              <a:t>for the application’s main purpose in the field, is also vital in designing the UI and UX of the </a:t>
            </a:r>
            <a:r>
              <a:rPr lang="en-PH" sz="2400" dirty="0" smtClean="0"/>
              <a:t>product </a:t>
            </a:r>
            <a:r>
              <a:rPr lang="en-PH" sz="2400" b="1" u="sng" dirty="0" smtClean="0"/>
              <a:t>(Tyson, 2015)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PH" sz="2000" dirty="0" smtClean="0"/>
              <a:t>Example: </a:t>
            </a:r>
            <a:r>
              <a:rPr lang="en-PH" sz="2000" b="1" dirty="0" err="1" smtClean="0"/>
              <a:t>Lumosity</a:t>
            </a:r>
            <a:r>
              <a:rPr lang="en-PH" sz="2000" b="1" dirty="0" smtClean="0"/>
              <a:t> </a:t>
            </a:r>
            <a:r>
              <a:rPr lang="en-PH" sz="2000" dirty="0" smtClean="0"/>
              <a:t>and </a:t>
            </a:r>
            <a:r>
              <a:rPr lang="en-PH" sz="2000" i="1" dirty="0" smtClean="0"/>
              <a:t>Neuroscience</a:t>
            </a:r>
            <a:endParaRPr lang="en-PH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5170" y="89362"/>
            <a:ext cx="2043211" cy="15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63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Function and Trend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b="1" u="sng" dirty="0" smtClean="0"/>
              <a:t>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dirty="0" smtClean="0"/>
              <a:t>There are certain features that the developer must consider in developing functionalities of a mobile application. </a:t>
            </a:r>
            <a:r>
              <a:rPr lang="en-PH" sz="2400" b="1" u="sng" dirty="0" smtClean="0"/>
              <a:t>(Gerber, 2012)</a:t>
            </a:r>
          </a:p>
          <a:p>
            <a:pPr marL="0" indent="0">
              <a:buNone/>
            </a:pPr>
            <a:r>
              <a:rPr lang="en-PH" sz="2400" b="1" u="sng" dirty="0" smtClean="0"/>
              <a:t>TREND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2400" dirty="0" smtClean="0"/>
              <a:t>Mobile applications are now a part of companies digital strategies. </a:t>
            </a:r>
            <a:r>
              <a:rPr lang="en-PH" sz="2400" b="1" u="sng" dirty="0" smtClean="0"/>
              <a:t>(Anderson, 2015)</a:t>
            </a:r>
            <a:endParaRPr lang="en-PH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PH" sz="2400" dirty="0"/>
              <a:t>Incredible, world-changing </a:t>
            </a:r>
            <a:r>
              <a:rPr lang="en-PH" sz="2400" b="1" dirty="0"/>
              <a:t>software innovations </a:t>
            </a:r>
            <a:r>
              <a:rPr lang="en-PH" sz="2400" dirty="0"/>
              <a:t>often come from students. Mobile application competitors are mostly college students</a:t>
            </a:r>
            <a:r>
              <a:rPr lang="en-PH" sz="2400" dirty="0" smtClean="0"/>
              <a:t>. </a:t>
            </a:r>
            <a:r>
              <a:rPr lang="en-PH" sz="2400" b="1" u="sng" dirty="0" smtClean="0"/>
              <a:t>(Castillo, 2015)</a:t>
            </a:r>
            <a:endParaRPr lang="en-PH" sz="24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PH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2564" y="41852"/>
            <a:ext cx="2520909" cy="16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4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1094</TotalTime>
  <Words>2743</Words>
  <Application>Microsoft Office PowerPoint</Application>
  <PresentationFormat>Custom</PresentationFormat>
  <Paragraphs>265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Mobile Applications Design</vt:lpstr>
      <vt:lpstr>IT – 111 Team Members</vt:lpstr>
      <vt:lpstr>Context</vt:lpstr>
      <vt:lpstr>Discussion</vt:lpstr>
      <vt:lpstr>Data Gathering </vt:lpstr>
      <vt:lpstr>Scope and Limitations</vt:lpstr>
      <vt:lpstr>Research Findings</vt:lpstr>
      <vt:lpstr>Underlying Design Triggers</vt:lpstr>
      <vt:lpstr>Function and Trend</vt:lpstr>
      <vt:lpstr>Mobile app design</vt:lpstr>
      <vt:lpstr>Is design market – driven or individual -driven?</vt:lpstr>
      <vt:lpstr>Is design market – driven or individual -driven?</vt:lpstr>
      <vt:lpstr>Results are leaning more on design being market-driven</vt:lpstr>
      <vt:lpstr>Design Process Actors</vt:lpstr>
      <vt:lpstr>Who are the actors in the design of the apps?</vt:lpstr>
      <vt:lpstr>Aside from institutions and their self, the client is also an important source of influence</vt:lpstr>
      <vt:lpstr>Actors and their Impact to the Design Process</vt:lpstr>
      <vt:lpstr>How do these actors shape the design process?</vt:lpstr>
      <vt:lpstr>Through nature of the project, theme / concept, trends, technology and tools</vt:lpstr>
      <vt:lpstr>Actors and their Impact to the Design Process</vt:lpstr>
      <vt:lpstr>Design Process Implications</vt:lpstr>
      <vt:lpstr>Integration of Mobile apps in the industry, GDAP and IMMAP, Filipino Characteristics, trends, users’ benefit </vt:lpstr>
      <vt:lpstr>Sources:</vt:lpstr>
      <vt:lpstr>Sources:</vt:lpstr>
      <vt:lpstr>Sources: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Josh</dc:creator>
  <cp:lastModifiedBy>Erika Hidalgo</cp:lastModifiedBy>
  <cp:revision>376</cp:revision>
  <dcterms:created xsi:type="dcterms:W3CDTF">2015-02-25T12:11:31Z</dcterms:created>
  <dcterms:modified xsi:type="dcterms:W3CDTF">2015-04-13T14:12:48Z</dcterms:modified>
</cp:coreProperties>
</file>