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93" r:id="rId10"/>
    <p:sldId id="266" r:id="rId11"/>
    <p:sldId id="294" r:id="rId12"/>
    <p:sldId id="267" r:id="rId13"/>
    <p:sldId id="295" r:id="rId14"/>
    <p:sldId id="268" r:id="rId15"/>
    <p:sldId id="296" r:id="rId16"/>
    <p:sldId id="297" r:id="rId17"/>
    <p:sldId id="299" r:id="rId18"/>
    <p:sldId id="298"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500" dirty="0"/>
              <a:t>Java Variables and Data Types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95D30159-ED2D-4D3F-A4C8-CB7749ED7E48}"/>
              </a:ext>
            </a:extLst>
          </p:cNvPr>
          <p:cNvSpPr>
            <a:spLocks noGrp="1"/>
          </p:cNvSpPr>
          <p:nvPr>
            <p:ph type="subTitle" idx="1"/>
          </p:nvPr>
        </p:nvSpPr>
        <p:spPr/>
        <p:txBody>
          <a:bodyPr>
            <a:normAutofit/>
          </a:bodyPr>
          <a:lstStyle/>
          <a:p>
            <a:pPr algn="r"/>
            <a:r>
              <a:rPr lang="en-US" sz="2000" dirty="0"/>
              <a:t>Chapter 2, </a:t>
            </a:r>
          </a:p>
          <a:p>
            <a:pPr algn="r"/>
            <a:r>
              <a:rPr lang="en-US" sz="2000" dirty="0"/>
              <a:t>Dimitar josifov</a:t>
            </a:r>
          </a:p>
        </p:txBody>
      </p:sp>
      <p:pic>
        <p:nvPicPr>
          <p:cNvPr id="9" name="Picture 2">
            <a:extLst>
              <a:ext uri="{FF2B5EF4-FFF2-40B4-BE49-F238E27FC236}">
                <a16:creationId xmlns:a16="http://schemas.microsoft.com/office/drawing/2014/main" id="{9B0AA3F5-CAA5-46A8-8ECA-F764CB2A6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31" y="106908"/>
            <a:ext cx="2778711" cy="2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Data Types in Java?</a:t>
            </a: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66800" y="1930648"/>
            <a:ext cx="10058400" cy="3760891"/>
          </a:xfrm>
        </p:spPr>
        <p:txBody>
          <a:bodyPr>
            <a:noAutofit/>
          </a:bodyPr>
          <a:lstStyle/>
          <a:p>
            <a:pPr algn="l"/>
            <a:r>
              <a:rPr lang="en-US" sz="2200" b="1" i="0" dirty="0">
                <a:solidFill>
                  <a:srgbClr val="222222"/>
                </a:solidFill>
                <a:effectLst/>
                <a:latin typeface="Source Sans Pro" panose="020B0503030403020204" pitchFamily="34" charset="0"/>
              </a:rPr>
              <a:t>Primitive Data Types</a:t>
            </a:r>
          </a:p>
          <a:p>
            <a:pPr algn="l"/>
            <a:r>
              <a:rPr lang="en-US" sz="2200" b="0" i="0" dirty="0">
                <a:solidFill>
                  <a:srgbClr val="222222"/>
                </a:solidFill>
                <a:effectLst/>
                <a:latin typeface="Source Sans Pro" panose="020B0503030403020204" pitchFamily="34" charset="0"/>
              </a:rPr>
              <a:t>Primitive Data Types are predefined and available within the Java language. Primitive values do not share state with other primitive values.</a:t>
            </a:r>
          </a:p>
          <a:p>
            <a:pPr algn="l"/>
            <a:r>
              <a:rPr lang="en-US" sz="2200" b="0" i="0" dirty="0">
                <a:solidFill>
                  <a:srgbClr val="222222"/>
                </a:solidFill>
                <a:effectLst/>
                <a:latin typeface="Source Sans Pro" panose="020B0503030403020204" pitchFamily="34" charset="0"/>
              </a:rPr>
              <a:t>There are 8 primitive types: byte, short, int, long, char, float, double, and Boolean</a:t>
            </a:r>
          </a:p>
        </p:txBody>
      </p:sp>
      <p:pic>
        <p:nvPicPr>
          <p:cNvPr id="5" name="Picture 4">
            <a:extLst>
              <a:ext uri="{FF2B5EF4-FFF2-40B4-BE49-F238E27FC236}">
                <a16:creationId xmlns:a16="http://schemas.microsoft.com/office/drawing/2014/main" id="{1ECC8DCD-943B-4C55-B97A-FD368A3A7857}"/>
              </a:ext>
            </a:extLst>
          </p:cNvPr>
          <p:cNvPicPr>
            <a:picLocks noChangeAspect="1"/>
          </p:cNvPicPr>
          <p:nvPr/>
        </p:nvPicPr>
        <p:blipFill>
          <a:blip r:embed="rId2"/>
          <a:stretch>
            <a:fillRect/>
          </a:stretch>
        </p:blipFill>
        <p:spPr>
          <a:xfrm>
            <a:off x="802445" y="3968797"/>
            <a:ext cx="2562225" cy="2305050"/>
          </a:xfrm>
          <a:prstGeom prst="rect">
            <a:avLst/>
          </a:prstGeom>
        </p:spPr>
      </p:pic>
      <p:pic>
        <p:nvPicPr>
          <p:cNvPr id="7" name="Picture 6">
            <a:extLst>
              <a:ext uri="{FF2B5EF4-FFF2-40B4-BE49-F238E27FC236}">
                <a16:creationId xmlns:a16="http://schemas.microsoft.com/office/drawing/2014/main" id="{FCF3A71C-C2C9-4E9B-B2F3-29B130FB850E}"/>
              </a:ext>
            </a:extLst>
          </p:cNvPr>
          <p:cNvPicPr>
            <a:picLocks noChangeAspect="1"/>
          </p:cNvPicPr>
          <p:nvPr/>
        </p:nvPicPr>
        <p:blipFill>
          <a:blip r:embed="rId3"/>
          <a:stretch>
            <a:fillRect/>
          </a:stretch>
        </p:blipFill>
        <p:spPr>
          <a:xfrm>
            <a:off x="3792855" y="4116434"/>
            <a:ext cx="2333625" cy="2009775"/>
          </a:xfrm>
          <a:prstGeom prst="rect">
            <a:avLst/>
          </a:prstGeom>
        </p:spPr>
      </p:pic>
      <p:pic>
        <p:nvPicPr>
          <p:cNvPr id="9" name="Picture 8">
            <a:extLst>
              <a:ext uri="{FF2B5EF4-FFF2-40B4-BE49-F238E27FC236}">
                <a16:creationId xmlns:a16="http://schemas.microsoft.com/office/drawing/2014/main" id="{3E2E1ECD-4BAB-4427-9B83-850BC4DBE29B}"/>
              </a:ext>
            </a:extLst>
          </p:cNvPr>
          <p:cNvPicPr>
            <a:picLocks noChangeAspect="1"/>
          </p:cNvPicPr>
          <p:nvPr/>
        </p:nvPicPr>
        <p:blipFill>
          <a:blip r:embed="rId4"/>
          <a:stretch>
            <a:fillRect/>
          </a:stretch>
        </p:blipFill>
        <p:spPr>
          <a:xfrm>
            <a:off x="6984470" y="4116434"/>
            <a:ext cx="3087578" cy="2574278"/>
          </a:xfrm>
          <a:prstGeom prst="rect">
            <a:avLst/>
          </a:prstGeom>
        </p:spPr>
      </p:pic>
    </p:spTree>
    <p:extLst>
      <p:ext uri="{BB962C8B-B14F-4D97-AF65-F5344CB8AC3E}">
        <p14:creationId xmlns:p14="http://schemas.microsoft.com/office/powerpoint/2010/main" val="260459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Data Types in Java?</a:t>
            </a:r>
            <a:endParaRPr lang="en-US" dirty="0"/>
          </a:p>
        </p:txBody>
      </p:sp>
      <p:graphicFrame>
        <p:nvGraphicFramePr>
          <p:cNvPr id="8" name="Content Placeholder 7">
            <a:extLst>
              <a:ext uri="{FF2B5EF4-FFF2-40B4-BE49-F238E27FC236}">
                <a16:creationId xmlns:a16="http://schemas.microsoft.com/office/drawing/2014/main" id="{921C0B5D-C3F3-46D5-9189-ED5EE777FA9B}"/>
              </a:ext>
            </a:extLst>
          </p:cNvPr>
          <p:cNvGraphicFramePr>
            <a:graphicFrameLocks noGrp="1"/>
          </p:cNvGraphicFramePr>
          <p:nvPr>
            <p:ph idx="1"/>
            <p:extLst>
              <p:ext uri="{D42A27DB-BD31-4B8C-83A1-F6EECF244321}">
                <p14:modId xmlns:p14="http://schemas.microsoft.com/office/powerpoint/2010/main" val="2528879364"/>
              </p:ext>
            </p:extLst>
          </p:nvPr>
        </p:nvGraphicFramePr>
        <p:xfrm>
          <a:off x="2371706" y="2169994"/>
          <a:ext cx="8177103" cy="4065021"/>
        </p:xfrm>
        <a:graphic>
          <a:graphicData uri="http://schemas.openxmlformats.org/drawingml/2006/table">
            <a:tbl>
              <a:tblPr/>
              <a:tblGrid>
                <a:gridCol w="2725701">
                  <a:extLst>
                    <a:ext uri="{9D8B030D-6E8A-4147-A177-3AD203B41FA5}">
                      <a16:colId xmlns:a16="http://schemas.microsoft.com/office/drawing/2014/main" val="3329237487"/>
                    </a:ext>
                  </a:extLst>
                </a:gridCol>
                <a:gridCol w="2725701">
                  <a:extLst>
                    <a:ext uri="{9D8B030D-6E8A-4147-A177-3AD203B41FA5}">
                      <a16:colId xmlns:a16="http://schemas.microsoft.com/office/drawing/2014/main" val="2545689806"/>
                    </a:ext>
                  </a:extLst>
                </a:gridCol>
                <a:gridCol w="2725701">
                  <a:extLst>
                    <a:ext uri="{9D8B030D-6E8A-4147-A177-3AD203B41FA5}">
                      <a16:colId xmlns:a16="http://schemas.microsoft.com/office/drawing/2014/main" val="4013948031"/>
                    </a:ext>
                  </a:extLst>
                </a:gridCol>
              </a:tblGrid>
              <a:tr h="451669">
                <a:tc>
                  <a:txBody>
                    <a:bodyPr/>
                    <a:lstStyle/>
                    <a:p>
                      <a:pPr algn="l"/>
                      <a:r>
                        <a:rPr lang="en-US">
                          <a:effectLst/>
                        </a:rPr>
                        <a:t>Data Type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Default Value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Default size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907004009"/>
                  </a:ext>
                </a:extLst>
              </a:tr>
              <a:tr h="451669">
                <a:tc>
                  <a:txBody>
                    <a:bodyPr/>
                    <a:lstStyle/>
                    <a:p>
                      <a:r>
                        <a:rPr lang="en-US">
                          <a:effectLst/>
                        </a:rPr>
                        <a:t>byte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1 byte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55678631"/>
                  </a:ext>
                </a:extLst>
              </a:tr>
              <a:tr h="451669">
                <a:tc>
                  <a:txBody>
                    <a:bodyPr/>
                    <a:lstStyle/>
                    <a:p>
                      <a:r>
                        <a:rPr lang="en-US">
                          <a:effectLst/>
                        </a:rPr>
                        <a:t>short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2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280400517"/>
                  </a:ext>
                </a:extLst>
              </a:tr>
              <a:tr h="451669">
                <a:tc>
                  <a:txBody>
                    <a:bodyPr/>
                    <a:lstStyle/>
                    <a:p>
                      <a:r>
                        <a:rPr lang="en-US">
                          <a:effectLst/>
                        </a:rPr>
                        <a:t>int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4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35811963"/>
                  </a:ext>
                </a:extLst>
              </a:tr>
              <a:tr h="451669">
                <a:tc>
                  <a:txBody>
                    <a:bodyPr/>
                    <a:lstStyle/>
                    <a:p>
                      <a:r>
                        <a:rPr lang="en-US">
                          <a:effectLst/>
                        </a:rPr>
                        <a:t>long</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0L</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8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932945554"/>
                  </a:ext>
                </a:extLst>
              </a:tr>
              <a:tr h="451669">
                <a:tc>
                  <a:txBody>
                    <a:bodyPr/>
                    <a:lstStyle/>
                    <a:p>
                      <a:r>
                        <a:rPr lang="en-US">
                          <a:effectLst/>
                        </a:rPr>
                        <a:t>float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0.0f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4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88724790"/>
                  </a:ext>
                </a:extLst>
              </a:tr>
              <a:tr h="451669">
                <a:tc>
                  <a:txBody>
                    <a:bodyPr/>
                    <a:lstStyle/>
                    <a:p>
                      <a:r>
                        <a:rPr lang="en-US">
                          <a:effectLst/>
                        </a:rPr>
                        <a:t>double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0.0d</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8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316003764"/>
                  </a:ext>
                </a:extLst>
              </a:tr>
              <a:tr h="451669">
                <a:tc>
                  <a:txBody>
                    <a:bodyPr/>
                    <a:lstStyle/>
                    <a:p>
                      <a:r>
                        <a:rPr lang="en-US">
                          <a:effectLst/>
                        </a:rPr>
                        <a:t>boolean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false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1 bit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22660866"/>
                  </a:ext>
                </a:extLst>
              </a:tr>
              <a:tr h="451669">
                <a:tc>
                  <a:txBody>
                    <a:bodyPr/>
                    <a:lstStyle/>
                    <a:p>
                      <a:r>
                        <a:rPr lang="en-US">
                          <a:effectLst/>
                        </a:rPr>
                        <a:t>char</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‘\u0000’</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2 bytes</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202933233"/>
                  </a:ext>
                </a:extLst>
              </a:tr>
            </a:tbl>
          </a:graphicData>
        </a:graphic>
      </p:graphicFrame>
    </p:spTree>
    <p:extLst>
      <p:ext uri="{BB962C8B-B14F-4D97-AF65-F5344CB8AC3E}">
        <p14:creationId xmlns:p14="http://schemas.microsoft.com/office/powerpoint/2010/main" val="308504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Data types</a:t>
            </a: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rmAutofit/>
          </a:bodyPr>
          <a:lstStyle/>
          <a:p>
            <a:pPr algn="l"/>
            <a:r>
              <a:rPr lang="en-US" sz="2200" b="1" i="0" dirty="0">
                <a:solidFill>
                  <a:srgbClr val="222222"/>
                </a:solidFill>
                <a:effectLst/>
                <a:latin typeface="Source Sans Pro" panose="020B0503030403020204" pitchFamily="34" charset="0"/>
              </a:rPr>
              <a:t>Points to Remember:</a:t>
            </a:r>
            <a:endParaRPr lang="en-US" sz="22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All numeric data types are signed(+/-).</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The size of data types remain the same on all platforms (standardized)</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char data type in Java is 2 bytes because it uses </a:t>
            </a:r>
            <a:r>
              <a:rPr lang="en-US" sz="2200" b="1" i="0" dirty="0">
                <a:solidFill>
                  <a:srgbClr val="222222"/>
                </a:solidFill>
                <a:effectLst/>
                <a:latin typeface="Source Sans Pro" panose="020B0503030403020204" pitchFamily="34" charset="0"/>
              </a:rPr>
              <a:t>UNICODE </a:t>
            </a:r>
            <a:r>
              <a:rPr lang="en-US" sz="2200" b="0" i="0" dirty="0">
                <a:solidFill>
                  <a:srgbClr val="222222"/>
                </a:solidFill>
                <a:effectLst/>
                <a:latin typeface="Source Sans Pro" panose="020B0503030403020204" pitchFamily="34" charset="0"/>
              </a:rPr>
              <a:t>character set. By virtue of it, Java supports internationalization. UNICODE is a character set which covers all known scripts and language in the world</a:t>
            </a:r>
          </a:p>
        </p:txBody>
      </p:sp>
    </p:spTree>
    <p:extLst>
      <p:ext uri="{BB962C8B-B14F-4D97-AF65-F5344CB8AC3E}">
        <p14:creationId xmlns:p14="http://schemas.microsoft.com/office/powerpoint/2010/main" val="357093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Variable Type Conversion &amp; Type Casting</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01745" y="2108200"/>
            <a:ext cx="10058400" cy="3760891"/>
          </a:xfrm>
        </p:spPr>
        <p:txBody>
          <a:bodyPr/>
          <a:lstStyle/>
          <a:p>
            <a:pPr algn="l"/>
            <a:r>
              <a:rPr lang="en-US" b="0" i="0" dirty="0">
                <a:solidFill>
                  <a:srgbClr val="222222"/>
                </a:solidFill>
                <a:effectLst/>
                <a:latin typeface="Source Sans Pro" panose="020B0503030403020204" pitchFamily="34" charset="0"/>
              </a:rPr>
              <a:t>A variable of one type can receive the value of another type. Here there are 2 cases –</a:t>
            </a:r>
          </a:p>
          <a:p>
            <a:pPr algn="l"/>
            <a:r>
              <a:rPr lang="en-US" b="1" i="0" dirty="0">
                <a:solidFill>
                  <a:srgbClr val="222222"/>
                </a:solidFill>
                <a:effectLst/>
                <a:latin typeface="Source Sans Pro" panose="020B0503030403020204" pitchFamily="34" charset="0"/>
              </a:rPr>
              <a:t>Case 1) </a:t>
            </a:r>
            <a:r>
              <a:rPr lang="en-US" b="0" i="0" dirty="0">
                <a:solidFill>
                  <a:srgbClr val="222222"/>
                </a:solidFill>
                <a:effectLst/>
                <a:latin typeface="Source Sans Pro" panose="020B0503030403020204" pitchFamily="34" charset="0"/>
              </a:rPr>
              <a:t>Variable of smaller capacity is be assigned to another variable of bigger capacity.</a:t>
            </a:r>
          </a:p>
          <a:p>
            <a:endParaRPr lang="en-US" dirty="0"/>
          </a:p>
        </p:txBody>
      </p:sp>
      <p:pic>
        <p:nvPicPr>
          <p:cNvPr id="6146" name="Picture 2" descr="Java Variables and Data Types">
            <a:extLst>
              <a:ext uri="{FF2B5EF4-FFF2-40B4-BE49-F238E27FC236}">
                <a16:creationId xmlns:a16="http://schemas.microsoft.com/office/drawing/2014/main" id="{02D71C61-A44A-4AC0-8858-C254978EF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87" y="3318467"/>
            <a:ext cx="3019425"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802937-8D67-45CE-82AD-AED26B8CE6B9}"/>
              </a:ext>
            </a:extLst>
          </p:cNvPr>
          <p:cNvSpPr txBox="1"/>
          <p:nvPr/>
        </p:nvSpPr>
        <p:spPr>
          <a:xfrm>
            <a:off x="3278875" y="5657671"/>
            <a:ext cx="6093724" cy="1200329"/>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This process is Automatic, and non-explicit is known as </a:t>
            </a:r>
            <a:r>
              <a:rPr lang="en-US" b="1" i="1" dirty="0">
                <a:solidFill>
                  <a:srgbClr val="222222"/>
                </a:solidFill>
                <a:effectLst/>
                <a:latin typeface="Source Sans Pro" panose="020B0503030403020204" pitchFamily="34" charset="0"/>
              </a:rPr>
              <a:t>Conversion</a:t>
            </a:r>
            <a:endParaRPr lang="en-US" b="0" i="0" dirty="0">
              <a:solidFill>
                <a:srgbClr val="222222"/>
              </a:solidFill>
              <a:effectLst/>
              <a:latin typeface="Source Sans Pro" panose="020B0503030403020204" pitchFamily="34" charset="0"/>
            </a:endParaRPr>
          </a:p>
          <a:p>
            <a:br>
              <a:rPr lang="en-US" dirty="0"/>
            </a:br>
            <a:endParaRPr lang="en-US" dirty="0"/>
          </a:p>
        </p:txBody>
      </p:sp>
    </p:spTree>
    <p:extLst>
      <p:ext uri="{BB962C8B-B14F-4D97-AF65-F5344CB8AC3E}">
        <p14:creationId xmlns:p14="http://schemas.microsoft.com/office/powerpoint/2010/main" val="103793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Variable Type Conversion &amp; Type Casting</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01745" y="2108200"/>
            <a:ext cx="10058400" cy="3760891"/>
          </a:xfrm>
        </p:spPr>
        <p:txBody>
          <a:bodyPr/>
          <a:lstStyle/>
          <a:p>
            <a:pPr algn="l"/>
            <a:r>
              <a:rPr lang="en-US" b="1" i="0" dirty="0">
                <a:solidFill>
                  <a:srgbClr val="222222"/>
                </a:solidFill>
                <a:effectLst/>
                <a:latin typeface="Source Sans Pro" panose="020B0503030403020204" pitchFamily="34" charset="0"/>
              </a:rPr>
              <a:t>Case 2) </a:t>
            </a:r>
            <a:r>
              <a:rPr lang="en-US" b="0" i="0" dirty="0">
                <a:solidFill>
                  <a:srgbClr val="222222"/>
                </a:solidFill>
                <a:effectLst/>
                <a:latin typeface="Source Sans Pro" panose="020B0503030403020204" pitchFamily="34" charset="0"/>
              </a:rPr>
              <a:t>Variable of larger capacity is be assigned to another variable of smaller capacity</a:t>
            </a:r>
            <a:endParaRPr lang="en-US" dirty="0"/>
          </a:p>
        </p:txBody>
      </p:sp>
      <p:pic>
        <p:nvPicPr>
          <p:cNvPr id="6148" name="Picture 4" descr="Java Variables and Data Types">
            <a:extLst>
              <a:ext uri="{FF2B5EF4-FFF2-40B4-BE49-F238E27FC236}">
                <a16:creationId xmlns:a16="http://schemas.microsoft.com/office/drawing/2014/main" id="{AA587C4C-EEE2-44B3-9E59-6C25D4CF8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230" y="2522158"/>
            <a:ext cx="4108346" cy="32941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31EE88-0178-474D-8B3D-D9168E8F7D90}"/>
              </a:ext>
            </a:extLst>
          </p:cNvPr>
          <p:cNvSpPr txBox="1"/>
          <p:nvPr/>
        </p:nvSpPr>
        <p:spPr>
          <a:xfrm>
            <a:off x="112366" y="5677469"/>
            <a:ext cx="11938607" cy="1323439"/>
          </a:xfrm>
          <a:prstGeom prst="rect">
            <a:avLst/>
          </a:prstGeom>
          <a:noFill/>
        </p:spPr>
        <p:txBody>
          <a:bodyPr wrap="square">
            <a:spAutoFit/>
          </a:bodyPr>
          <a:lstStyle/>
          <a:p>
            <a:pPr algn="l"/>
            <a:r>
              <a:rPr lang="en-US" sz="2000" b="0" i="0" dirty="0">
                <a:solidFill>
                  <a:srgbClr val="222222"/>
                </a:solidFill>
                <a:effectLst/>
                <a:latin typeface="Source Sans Pro" panose="020B0503030403020204" pitchFamily="34" charset="0"/>
              </a:rPr>
              <a:t>In such cases, you have to explicitly specify the </a:t>
            </a:r>
            <a:r>
              <a:rPr lang="en-US" sz="2000" b="1" i="0" dirty="0">
                <a:solidFill>
                  <a:srgbClr val="222222"/>
                </a:solidFill>
                <a:effectLst/>
                <a:latin typeface="Source Sans Pro" panose="020B0503030403020204" pitchFamily="34" charset="0"/>
              </a:rPr>
              <a:t>type cast operator. This process is known as </a:t>
            </a:r>
            <a:r>
              <a:rPr lang="en-US" sz="2000" b="1" i="1" dirty="0">
                <a:solidFill>
                  <a:srgbClr val="222222"/>
                </a:solidFill>
                <a:effectLst/>
                <a:latin typeface="Source Sans Pro" panose="020B0503030403020204" pitchFamily="34" charset="0"/>
              </a:rPr>
              <a:t>Type Casting.</a:t>
            </a:r>
            <a:endParaRPr lang="en-US" sz="2000" b="0" i="0" dirty="0">
              <a:solidFill>
                <a:srgbClr val="222222"/>
              </a:solidFill>
              <a:effectLst/>
              <a:latin typeface="Source Sans Pro" panose="020B0503030403020204" pitchFamily="34" charset="0"/>
            </a:endParaRPr>
          </a:p>
          <a:p>
            <a:pPr algn="l"/>
            <a:r>
              <a:rPr lang="en-US" sz="2000" b="0" i="0" dirty="0">
                <a:solidFill>
                  <a:srgbClr val="222222"/>
                </a:solidFill>
                <a:effectLst/>
                <a:latin typeface="Source Sans Pro" panose="020B0503030403020204" pitchFamily="34" charset="0"/>
              </a:rPr>
              <a:t>In case, you do not specify a type cast operator; the compiler gives an error. Since this rule is enforced by the </a:t>
            </a:r>
            <a:r>
              <a:rPr lang="en-US" sz="2000" b="0" i="0" dirty="0">
                <a:solidFill>
                  <a:schemeClr val="bg1"/>
                </a:solidFill>
                <a:effectLst/>
                <a:latin typeface="Source Sans Pro" panose="020B0503030403020204" pitchFamily="34" charset="0"/>
              </a:rPr>
              <a:t>compiler, it makes the programmer aware that the conversion he is about to do may cause some loss in data and prevents </a:t>
            </a:r>
            <a:r>
              <a:rPr lang="en-US" sz="2000" b="1" i="0" dirty="0">
                <a:solidFill>
                  <a:schemeClr val="bg1"/>
                </a:solidFill>
                <a:effectLst/>
                <a:latin typeface="Source Sans Pro" panose="020B0503030403020204" pitchFamily="34" charset="0"/>
              </a:rPr>
              <a:t>accidental losses.</a:t>
            </a:r>
            <a:endParaRPr lang="en-US" sz="2000" b="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164903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Example: To Understand Type Casting</a:t>
            </a:r>
            <a:br>
              <a:rPr lang="en-US" b="0" i="0" dirty="0">
                <a:solidFill>
                  <a:srgbClr val="222222"/>
                </a:solidFill>
                <a:effectLst/>
                <a:latin typeface="Source Sans Pro" panose="020B0503030403020204" pitchFamily="34" charset="0"/>
              </a:rPr>
            </a:br>
            <a:endParaRPr lang="en-US" b="1" i="0" dirty="0">
              <a:solidFill>
                <a:srgbClr val="222222"/>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E960226E-3EBC-438E-96EA-3107BE1CF76A}"/>
              </a:ext>
            </a:extLst>
          </p:cNvPr>
          <p:cNvPicPr>
            <a:picLocks noChangeAspect="1"/>
          </p:cNvPicPr>
          <p:nvPr/>
        </p:nvPicPr>
        <p:blipFill>
          <a:blip r:embed="rId2"/>
          <a:stretch>
            <a:fillRect/>
          </a:stretch>
        </p:blipFill>
        <p:spPr>
          <a:xfrm>
            <a:off x="1867610" y="1438565"/>
            <a:ext cx="7071673" cy="5132832"/>
          </a:xfrm>
          <a:prstGeom prst="rect">
            <a:avLst/>
          </a:prstGeom>
        </p:spPr>
      </p:pic>
    </p:spTree>
    <p:extLst>
      <p:ext uri="{BB962C8B-B14F-4D97-AF65-F5344CB8AC3E}">
        <p14:creationId xmlns:p14="http://schemas.microsoft.com/office/powerpoint/2010/main" val="164020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Step 2)</a:t>
            </a:r>
            <a:r>
              <a:rPr lang="en-US" b="0" i="0" dirty="0">
                <a:solidFill>
                  <a:srgbClr val="222222"/>
                </a:solidFill>
                <a:effectLst/>
                <a:latin typeface="Source Sans Pro" panose="020B0503030403020204" pitchFamily="34" charset="0"/>
              </a:rPr>
              <a:t> Save, Compile &amp; Run the code.</a:t>
            </a:r>
            <a:endParaRPr lang="en-US" b="1" i="0" dirty="0">
              <a:solidFill>
                <a:srgbClr val="222222"/>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51A5406A-6CEB-4475-A05F-CB7B7E9B6B96}"/>
              </a:ext>
            </a:extLst>
          </p:cNvPr>
          <p:cNvPicPr>
            <a:picLocks noChangeAspect="1"/>
          </p:cNvPicPr>
          <p:nvPr/>
        </p:nvPicPr>
        <p:blipFill>
          <a:blip r:embed="rId2"/>
          <a:stretch>
            <a:fillRect/>
          </a:stretch>
        </p:blipFill>
        <p:spPr>
          <a:xfrm>
            <a:off x="2757913" y="2304485"/>
            <a:ext cx="5676403" cy="4266912"/>
          </a:xfrm>
          <a:prstGeom prst="rect">
            <a:avLst/>
          </a:prstGeom>
        </p:spPr>
      </p:pic>
    </p:spTree>
    <p:extLst>
      <p:ext uri="{BB962C8B-B14F-4D97-AF65-F5344CB8AC3E}">
        <p14:creationId xmlns:p14="http://schemas.microsoft.com/office/powerpoint/2010/main" val="399763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500" dirty="0"/>
              <a:t>Java Arrays Tutorial: Declare, Create, Initialize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6" name="Subtitle 5">
            <a:extLst>
              <a:ext uri="{FF2B5EF4-FFF2-40B4-BE49-F238E27FC236}">
                <a16:creationId xmlns:a16="http://schemas.microsoft.com/office/drawing/2014/main" id="{95D30159-ED2D-4D3F-A4C8-CB7749ED7E48}"/>
              </a:ext>
            </a:extLst>
          </p:cNvPr>
          <p:cNvSpPr>
            <a:spLocks noGrp="1"/>
          </p:cNvSpPr>
          <p:nvPr>
            <p:ph type="subTitle" idx="1"/>
          </p:nvPr>
        </p:nvSpPr>
        <p:spPr/>
        <p:txBody>
          <a:bodyPr>
            <a:normAutofit/>
          </a:bodyPr>
          <a:lstStyle/>
          <a:p>
            <a:pPr algn="r"/>
            <a:r>
              <a:rPr lang="en-US" sz="2000" dirty="0"/>
              <a:t>Chapter 2, </a:t>
            </a:r>
          </a:p>
          <a:p>
            <a:pPr algn="r"/>
            <a:r>
              <a:rPr lang="en-US" sz="2000" dirty="0"/>
              <a:t>Dimitar josifov</a:t>
            </a:r>
          </a:p>
        </p:txBody>
      </p:sp>
      <p:pic>
        <p:nvPicPr>
          <p:cNvPr id="9" name="Picture 2">
            <a:extLst>
              <a:ext uri="{FF2B5EF4-FFF2-40B4-BE49-F238E27FC236}">
                <a16:creationId xmlns:a16="http://schemas.microsoft.com/office/drawing/2014/main" id="{9B0AA3F5-CAA5-46A8-8ECA-F764CB2A6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31" y="106908"/>
            <a:ext cx="2778711" cy="2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15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Java Array</a:t>
            </a:r>
            <a:r>
              <a:rPr lang="en-US" b="0" i="0" dirty="0">
                <a:solidFill>
                  <a:srgbClr val="222222"/>
                </a:solidFill>
                <a:effectLst/>
                <a:latin typeface="Source Sans Pro" panose="020B0503030403020204" pitchFamily="34" charset="0"/>
              </a:rPr>
              <a:t> is a very common type of data structure which contains all the data values of the same data type. The data items put in the array are called elements and the first element in the array starts with index zero. Arrays inherit the object class and implement the serializable and cloneable interfaces. We can store primitive values or objects in an array.</a:t>
            </a:r>
          </a:p>
          <a:p>
            <a:br>
              <a:rPr lang="en-US" dirty="0"/>
            </a:br>
            <a:endParaRPr lang="en-US" dirty="0"/>
          </a:p>
        </p:txBody>
      </p:sp>
    </p:spTree>
    <p:extLst>
      <p:ext uri="{BB962C8B-B14F-4D97-AF65-F5344CB8AC3E}">
        <p14:creationId xmlns:p14="http://schemas.microsoft.com/office/powerpoint/2010/main" val="110189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In simple words, it’s a programming construct which helps to replace this</a:t>
            </a:r>
            <a:br>
              <a:rPr lang="en-US" dirty="0"/>
            </a:br>
            <a:endParaRPr lang="en-US" dirty="0"/>
          </a:p>
        </p:txBody>
      </p:sp>
      <p:pic>
        <p:nvPicPr>
          <p:cNvPr id="5" name="Picture 4">
            <a:extLst>
              <a:ext uri="{FF2B5EF4-FFF2-40B4-BE49-F238E27FC236}">
                <a16:creationId xmlns:a16="http://schemas.microsoft.com/office/drawing/2014/main" id="{7DF3ED0D-B3CC-4F4F-BAF9-307362B75519}"/>
              </a:ext>
            </a:extLst>
          </p:cNvPr>
          <p:cNvPicPr>
            <a:picLocks noChangeAspect="1"/>
          </p:cNvPicPr>
          <p:nvPr/>
        </p:nvPicPr>
        <p:blipFill>
          <a:blip r:embed="rId2"/>
          <a:stretch>
            <a:fillRect/>
          </a:stretch>
        </p:blipFill>
        <p:spPr>
          <a:xfrm>
            <a:off x="1097280" y="2856061"/>
            <a:ext cx="2094494" cy="3405681"/>
          </a:xfrm>
          <a:prstGeom prst="rect">
            <a:avLst/>
          </a:prstGeom>
        </p:spPr>
      </p:pic>
      <p:pic>
        <p:nvPicPr>
          <p:cNvPr id="7" name="Picture 6">
            <a:extLst>
              <a:ext uri="{FF2B5EF4-FFF2-40B4-BE49-F238E27FC236}">
                <a16:creationId xmlns:a16="http://schemas.microsoft.com/office/drawing/2014/main" id="{8DD16130-1CA9-47B5-9CD7-9D5F30A71BF3}"/>
              </a:ext>
            </a:extLst>
          </p:cNvPr>
          <p:cNvPicPr>
            <a:picLocks noChangeAspect="1"/>
          </p:cNvPicPr>
          <p:nvPr/>
        </p:nvPicPr>
        <p:blipFill>
          <a:blip r:embed="rId3"/>
          <a:stretch>
            <a:fillRect/>
          </a:stretch>
        </p:blipFill>
        <p:spPr>
          <a:xfrm>
            <a:off x="4920919" y="3005122"/>
            <a:ext cx="3032635" cy="3234811"/>
          </a:xfrm>
          <a:prstGeom prst="rect">
            <a:avLst/>
          </a:prstGeom>
        </p:spPr>
      </p:pic>
    </p:spTree>
    <p:extLst>
      <p:ext uri="{BB962C8B-B14F-4D97-AF65-F5344CB8AC3E}">
        <p14:creationId xmlns:p14="http://schemas.microsoft.com/office/powerpoint/2010/main" val="36597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a Variable in Java?</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564619" y="1815238"/>
            <a:ext cx="10745532" cy="3760891"/>
          </a:xfrm>
        </p:spPr>
        <p:txBody>
          <a:bodyPr>
            <a:noAutofit/>
          </a:bodyPr>
          <a:lstStyle/>
          <a:p>
            <a:pPr algn="l"/>
            <a:r>
              <a:rPr lang="en-US" sz="2000" b="1" i="0" dirty="0">
                <a:solidFill>
                  <a:srgbClr val="222222"/>
                </a:solidFill>
                <a:effectLst/>
                <a:latin typeface="Source Sans Pro" panose="020B0503030403020204" pitchFamily="34" charset="0"/>
              </a:rPr>
              <a:t>Variable in Java</a:t>
            </a:r>
            <a:r>
              <a:rPr lang="en-US" sz="2000" b="0" i="0" dirty="0">
                <a:solidFill>
                  <a:srgbClr val="222222"/>
                </a:solidFill>
                <a:effectLst/>
                <a:latin typeface="Source Sans Pro" panose="020B0503030403020204" pitchFamily="34" charset="0"/>
              </a:rPr>
              <a:t> is a data container that stores the data values during Java program execution. Every variable is assigned data type which designates the type and quantity of value it can hold. Variable is a memory location name of the data. </a:t>
            </a:r>
          </a:p>
          <a:p>
            <a:pPr algn="l"/>
            <a:endParaRPr lang="en-US" sz="2000" dirty="0">
              <a:solidFill>
                <a:srgbClr val="222222"/>
              </a:solidFill>
              <a:latin typeface="Source Sans Pro" panose="020B0503030403020204" pitchFamily="34" charset="0"/>
            </a:endParaRPr>
          </a:p>
          <a:p>
            <a:pPr algn="l"/>
            <a:r>
              <a:rPr lang="en-US" sz="2000" b="0" i="0" dirty="0">
                <a:solidFill>
                  <a:srgbClr val="222222"/>
                </a:solidFill>
                <a:effectLst/>
                <a:latin typeface="Source Sans Pro" panose="020B0503030403020204" pitchFamily="34" charset="0"/>
              </a:rPr>
              <a:t>The Java variables have mainly three types : Local, Instance and Static.</a:t>
            </a:r>
          </a:p>
          <a:p>
            <a:pPr algn="l"/>
            <a:r>
              <a:rPr lang="en-US" sz="2000" b="0" i="0" dirty="0">
                <a:solidFill>
                  <a:srgbClr val="222222"/>
                </a:solidFill>
                <a:effectLst/>
                <a:latin typeface="Source Sans Pro" panose="020B0503030403020204" pitchFamily="34" charset="0"/>
              </a:rPr>
              <a:t>In order to use a variable in a program you to need to perform 2 steps</a:t>
            </a:r>
          </a:p>
          <a:p>
            <a:pPr algn="l">
              <a:buFont typeface="+mj-lt"/>
              <a:buAutoNum type="arabicPeriod"/>
            </a:pPr>
            <a:r>
              <a:rPr lang="en-US" sz="2000" b="0" i="0" dirty="0">
                <a:solidFill>
                  <a:srgbClr val="222222"/>
                </a:solidFill>
                <a:effectLst/>
                <a:latin typeface="Source Sans Pro" panose="020B0503030403020204" pitchFamily="34" charset="0"/>
              </a:rPr>
              <a:t>Variable Declaration</a:t>
            </a:r>
          </a:p>
          <a:p>
            <a:pPr algn="l">
              <a:buFont typeface="+mj-lt"/>
              <a:buAutoNum type="arabicPeriod"/>
            </a:pPr>
            <a:r>
              <a:rPr lang="en-US" sz="2000" b="0" i="0" dirty="0">
                <a:solidFill>
                  <a:srgbClr val="222222"/>
                </a:solidFill>
                <a:effectLst/>
                <a:latin typeface="Source Sans Pro" panose="020B0503030403020204" pitchFamily="34" charset="0"/>
              </a:rPr>
              <a:t>Variable Initialization</a:t>
            </a:r>
          </a:p>
          <a:p>
            <a:br>
              <a:rPr lang="en-US" sz="2000" b="0" i="0" dirty="0">
                <a:solidFill>
                  <a:srgbClr val="222222"/>
                </a:solidFill>
                <a:effectLst/>
                <a:latin typeface="Source Sans Pro" panose="020B0503030403020204" pitchFamily="34" charset="0"/>
              </a:rPr>
            </a:br>
            <a:endParaRPr lang="en-US" sz="2300" b="0" i="0" dirty="0">
              <a:solidFill>
                <a:srgbClr val="222222"/>
              </a:solidFill>
              <a:effectLst/>
              <a:latin typeface="Source Sans Pro" panose="020B0503030403020204" pitchFamily="34" charset="0"/>
            </a:endParaRPr>
          </a:p>
          <a:p>
            <a:br>
              <a:rPr lang="en-US" sz="2300" b="0" i="0" dirty="0">
                <a:solidFill>
                  <a:srgbClr val="222222"/>
                </a:solidFill>
                <a:effectLst/>
                <a:latin typeface="Source Sans Pro" panose="020B0503030403020204" pitchFamily="34" charset="0"/>
              </a:rPr>
            </a:br>
            <a:endParaRPr lang="en-US" sz="2300" b="0" i="0" dirty="0">
              <a:solidFill>
                <a:srgbClr val="222222"/>
              </a:solidFill>
              <a:effectLst/>
              <a:latin typeface="Source Sans Pro" panose="020B0503030403020204" pitchFamily="34" charset="0"/>
            </a:endParaRPr>
          </a:p>
          <a:p>
            <a:br>
              <a:rPr lang="en-US" sz="2300" b="0" i="0" dirty="0">
                <a:solidFill>
                  <a:srgbClr val="222222"/>
                </a:solidFill>
                <a:effectLst/>
                <a:latin typeface="Source Sans Pro" panose="020B0503030403020204" pitchFamily="34" charset="0"/>
              </a:rPr>
            </a:br>
            <a:endParaRPr lang="en-US" sz="2300" dirty="0"/>
          </a:p>
        </p:txBody>
      </p:sp>
    </p:spTree>
    <p:extLst>
      <p:ext uri="{BB962C8B-B14F-4D97-AF65-F5344CB8AC3E}">
        <p14:creationId xmlns:p14="http://schemas.microsoft.com/office/powerpoint/2010/main" val="409130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C453-A762-487B-93A5-8CFE3FF3D95A}"/>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57E93282-A0FE-4A51-AD47-1027490C0616}"/>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Using an array in your program is a </a:t>
            </a:r>
            <a:r>
              <a:rPr lang="en-US" b="1" i="0" dirty="0">
                <a:solidFill>
                  <a:srgbClr val="222222"/>
                </a:solidFill>
                <a:effectLst/>
                <a:latin typeface="Source Sans Pro" panose="020B0503030403020204" pitchFamily="34" charset="0"/>
              </a:rPr>
              <a:t>3 step process</a:t>
            </a:r>
            <a:r>
              <a:rPr lang="en-US" b="0" i="0" dirty="0">
                <a:solidFill>
                  <a:srgbClr val="222222"/>
                </a:solidFill>
                <a:effectLst/>
                <a:latin typeface="Source Sans Pro" panose="020B0503030403020204" pitchFamily="34" charset="0"/>
              </a:rPr>
              <a:t> –</a:t>
            </a:r>
          </a:p>
          <a:p>
            <a:pPr algn="l"/>
            <a:r>
              <a:rPr lang="en-US" b="1" i="0" dirty="0">
                <a:solidFill>
                  <a:srgbClr val="222222"/>
                </a:solidFill>
                <a:effectLst/>
                <a:latin typeface="Source Sans Pro" panose="020B0503030403020204" pitchFamily="34" charset="0"/>
              </a:rPr>
              <a:t>1)</a:t>
            </a:r>
            <a:r>
              <a:rPr lang="en-US" b="0" i="0" dirty="0">
                <a:solidFill>
                  <a:srgbClr val="222222"/>
                </a:solidFill>
                <a:effectLst/>
                <a:latin typeface="Source Sans Pro" panose="020B0503030403020204" pitchFamily="34" charset="0"/>
              </a:rPr>
              <a:t> Declaring your Array</a:t>
            </a:r>
          </a:p>
          <a:p>
            <a:pPr algn="l"/>
            <a:r>
              <a:rPr lang="en-US" b="1" i="0" dirty="0">
                <a:solidFill>
                  <a:srgbClr val="222222"/>
                </a:solidFill>
                <a:effectLst/>
                <a:latin typeface="Source Sans Pro" panose="020B0503030403020204" pitchFamily="34" charset="0"/>
              </a:rPr>
              <a:t>2)</a:t>
            </a:r>
            <a:r>
              <a:rPr lang="en-US" b="0" i="0" dirty="0">
                <a:solidFill>
                  <a:srgbClr val="222222"/>
                </a:solidFill>
                <a:effectLst/>
                <a:latin typeface="Source Sans Pro" panose="020B0503030403020204" pitchFamily="34" charset="0"/>
              </a:rPr>
              <a:t> Constructing your Array</a:t>
            </a:r>
          </a:p>
          <a:p>
            <a:pPr algn="l"/>
            <a:r>
              <a:rPr lang="en-US" b="1" i="0" dirty="0">
                <a:solidFill>
                  <a:srgbClr val="222222"/>
                </a:solidFill>
                <a:effectLst/>
                <a:latin typeface="Source Sans Pro" panose="020B0503030403020204" pitchFamily="34" charset="0"/>
              </a:rPr>
              <a:t>3)</a:t>
            </a:r>
            <a:r>
              <a:rPr lang="en-US" b="0" i="0" dirty="0">
                <a:solidFill>
                  <a:srgbClr val="222222"/>
                </a:solidFill>
                <a:effectLst/>
                <a:latin typeface="Source Sans Pro" panose="020B0503030403020204" pitchFamily="34" charset="0"/>
              </a:rPr>
              <a:t> Initialize your Array</a:t>
            </a:r>
          </a:p>
          <a:p>
            <a:endParaRPr lang="en-US" dirty="0"/>
          </a:p>
        </p:txBody>
      </p:sp>
    </p:spTree>
    <p:extLst>
      <p:ext uri="{BB962C8B-B14F-4D97-AF65-F5344CB8AC3E}">
        <p14:creationId xmlns:p14="http://schemas.microsoft.com/office/powerpoint/2010/main" val="2656442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9B2E-8840-4997-B28C-7B4E8B6808EA}"/>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123866E-89C3-45AD-A200-4EF52AFBE306}"/>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1) Declaring your Array</a:t>
            </a:r>
          </a:p>
          <a:p>
            <a:br>
              <a:rPr lang="en-US" dirty="0"/>
            </a:br>
            <a:endParaRPr lang="en-US" dirty="0"/>
          </a:p>
        </p:txBody>
      </p:sp>
      <p:pic>
        <p:nvPicPr>
          <p:cNvPr id="5" name="Picture 4">
            <a:extLst>
              <a:ext uri="{FF2B5EF4-FFF2-40B4-BE49-F238E27FC236}">
                <a16:creationId xmlns:a16="http://schemas.microsoft.com/office/drawing/2014/main" id="{808191C3-EC90-4D8A-AC39-89B2CD44DEDC}"/>
              </a:ext>
            </a:extLst>
          </p:cNvPr>
          <p:cNvPicPr>
            <a:picLocks noChangeAspect="1"/>
          </p:cNvPicPr>
          <p:nvPr/>
        </p:nvPicPr>
        <p:blipFill>
          <a:blip r:embed="rId2"/>
          <a:stretch>
            <a:fillRect/>
          </a:stretch>
        </p:blipFill>
        <p:spPr>
          <a:xfrm>
            <a:off x="3023828" y="2950421"/>
            <a:ext cx="5775115" cy="3339456"/>
          </a:xfrm>
          <a:prstGeom prst="rect">
            <a:avLst/>
          </a:prstGeom>
        </p:spPr>
      </p:pic>
    </p:spTree>
    <p:extLst>
      <p:ext uri="{BB962C8B-B14F-4D97-AF65-F5344CB8AC3E}">
        <p14:creationId xmlns:p14="http://schemas.microsoft.com/office/powerpoint/2010/main" val="1483045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953D6E01-0B1B-40D6-B638-1FEE8C90DA22}"/>
              </a:ext>
            </a:extLst>
          </p:cNvPr>
          <p:cNvPicPr>
            <a:picLocks noChangeAspect="1"/>
          </p:cNvPicPr>
          <p:nvPr/>
        </p:nvPicPr>
        <p:blipFill>
          <a:blip r:embed="rId2"/>
          <a:stretch>
            <a:fillRect/>
          </a:stretch>
        </p:blipFill>
        <p:spPr>
          <a:xfrm>
            <a:off x="0" y="2845196"/>
            <a:ext cx="11904453" cy="2727468"/>
          </a:xfrm>
          <a:prstGeom prst="rect">
            <a:avLst/>
          </a:prstGeom>
        </p:spPr>
      </p:pic>
    </p:spTree>
    <p:extLst>
      <p:ext uri="{BB962C8B-B14F-4D97-AF65-F5344CB8AC3E}">
        <p14:creationId xmlns:p14="http://schemas.microsoft.com/office/powerpoint/2010/main" val="3237609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6" name="TextBox 5">
            <a:extLst>
              <a:ext uri="{FF2B5EF4-FFF2-40B4-BE49-F238E27FC236}">
                <a16:creationId xmlns:a16="http://schemas.microsoft.com/office/drawing/2014/main" id="{4DD028E7-8695-47B7-84A1-4FDB7B89934A}"/>
              </a:ext>
            </a:extLst>
          </p:cNvPr>
          <p:cNvSpPr txBox="1"/>
          <p:nvPr/>
        </p:nvSpPr>
        <p:spPr>
          <a:xfrm>
            <a:off x="961846" y="2350547"/>
            <a:ext cx="6098874" cy="923330"/>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2) Constructing an Array</a:t>
            </a:r>
          </a:p>
          <a:p>
            <a:br>
              <a:rPr lang="en-US" dirty="0"/>
            </a:br>
            <a:endParaRPr lang="en-US" dirty="0"/>
          </a:p>
        </p:txBody>
      </p:sp>
      <p:pic>
        <p:nvPicPr>
          <p:cNvPr id="9" name="Picture 8">
            <a:extLst>
              <a:ext uri="{FF2B5EF4-FFF2-40B4-BE49-F238E27FC236}">
                <a16:creationId xmlns:a16="http://schemas.microsoft.com/office/drawing/2014/main" id="{03C008B1-9277-468C-8DF5-9D77B1C38637}"/>
              </a:ext>
            </a:extLst>
          </p:cNvPr>
          <p:cNvPicPr>
            <a:picLocks noChangeAspect="1"/>
          </p:cNvPicPr>
          <p:nvPr/>
        </p:nvPicPr>
        <p:blipFill>
          <a:blip r:embed="rId2"/>
          <a:stretch>
            <a:fillRect/>
          </a:stretch>
        </p:blipFill>
        <p:spPr>
          <a:xfrm>
            <a:off x="2552700" y="2812212"/>
            <a:ext cx="7086600" cy="3609975"/>
          </a:xfrm>
          <a:prstGeom prst="rect">
            <a:avLst/>
          </a:prstGeom>
        </p:spPr>
      </p:pic>
    </p:spTree>
    <p:extLst>
      <p:ext uri="{BB962C8B-B14F-4D97-AF65-F5344CB8AC3E}">
        <p14:creationId xmlns:p14="http://schemas.microsoft.com/office/powerpoint/2010/main" val="302915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6" name="TextBox 5">
            <a:extLst>
              <a:ext uri="{FF2B5EF4-FFF2-40B4-BE49-F238E27FC236}">
                <a16:creationId xmlns:a16="http://schemas.microsoft.com/office/drawing/2014/main" id="{CBA8D0F5-3DB8-47C6-8CC6-FE86F890BFB7}"/>
              </a:ext>
            </a:extLst>
          </p:cNvPr>
          <p:cNvSpPr txBox="1"/>
          <p:nvPr/>
        </p:nvSpPr>
        <p:spPr>
          <a:xfrm>
            <a:off x="1036319" y="2022591"/>
            <a:ext cx="6098874" cy="923330"/>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3) Initialize an Array</a:t>
            </a:r>
          </a:p>
          <a:p>
            <a:br>
              <a:rPr lang="en-US" dirty="0"/>
            </a:br>
            <a:endParaRPr lang="en-US" dirty="0"/>
          </a:p>
        </p:txBody>
      </p:sp>
      <p:pic>
        <p:nvPicPr>
          <p:cNvPr id="7" name="Picture 6">
            <a:extLst>
              <a:ext uri="{FF2B5EF4-FFF2-40B4-BE49-F238E27FC236}">
                <a16:creationId xmlns:a16="http://schemas.microsoft.com/office/drawing/2014/main" id="{E104BC04-5FEE-4AF8-B865-4AF649750F6B}"/>
              </a:ext>
            </a:extLst>
          </p:cNvPr>
          <p:cNvPicPr>
            <a:picLocks noChangeAspect="1"/>
          </p:cNvPicPr>
          <p:nvPr/>
        </p:nvPicPr>
        <p:blipFill>
          <a:blip r:embed="rId2"/>
          <a:stretch>
            <a:fillRect/>
          </a:stretch>
        </p:blipFill>
        <p:spPr>
          <a:xfrm>
            <a:off x="1925397" y="2505075"/>
            <a:ext cx="7858125" cy="4352925"/>
          </a:xfrm>
          <a:prstGeom prst="rect">
            <a:avLst/>
          </a:prstGeom>
        </p:spPr>
      </p:pic>
    </p:spTree>
    <p:extLst>
      <p:ext uri="{BB962C8B-B14F-4D97-AF65-F5344CB8AC3E}">
        <p14:creationId xmlns:p14="http://schemas.microsoft.com/office/powerpoint/2010/main" val="56034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First Array Program</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1FB70049-8B27-4C77-A09D-9E46FDDF5EC8}"/>
              </a:ext>
            </a:extLst>
          </p:cNvPr>
          <p:cNvPicPr>
            <a:picLocks noChangeAspect="1"/>
          </p:cNvPicPr>
          <p:nvPr/>
        </p:nvPicPr>
        <p:blipFill>
          <a:blip r:embed="rId2"/>
          <a:stretch>
            <a:fillRect/>
          </a:stretch>
        </p:blipFill>
        <p:spPr>
          <a:xfrm>
            <a:off x="1649370" y="1974371"/>
            <a:ext cx="7943203" cy="4758712"/>
          </a:xfrm>
          <a:prstGeom prst="rect">
            <a:avLst/>
          </a:prstGeom>
        </p:spPr>
      </p:pic>
      <p:pic>
        <p:nvPicPr>
          <p:cNvPr id="7" name="Picture 6">
            <a:extLst>
              <a:ext uri="{FF2B5EF4-FFF2-40B4-BE49-F238E27FC236}">
                <a16:creationId xmlns:a16="http://schemas.microsoft.com/office/drawing/2014/main" id="{B484340E-D317-4DC4-A51F-027532DD50F0}"/>
              </a:ext>
            </a:extLst>
          </p:cNvPr>
          <p:cNvPicPr>
            <a:picLocks noChangeAspect="1"/>
          </p:cNvPicPr>
          <p:nvPr/>
        </p:nvPicPr>
        <p:blipFill>
          <a:blip r:embed="rId3"/>
          <a:stretch>
            <a:fillRect/>
          </a:stretch>
        </p:blipFill>
        <p:spPr>
          <a:xfrm>
            <a:off x="10055255" y="2501266"/>
            <a:ext cx="1743075" cy="2619375"/>
          </a:xfrm>
          <a:prstGeom prst="rect">
            <a:avLst/>
          </a:prstGeom>
        </p:spPr>
      </p:pic>
    </p:spTree>
    <p:extLst>
      <p:ext uri="{BB962C8B-B14F-4D97-AF65-F5344CB8AC3E}">
        <p14:creationId xmlns:p14="http://schemas.microsoft.com/office/powerpoint/2010/main" val="269851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First Array Program</a:t>
            </a:r>
            <a:br>
              <a:rPr lang="en-US" b="1" i="0" dirty="0">
                <a:solidFill>
                  <a:srgbClr val="222222"/>
                </a:solidFill>
                <a:effectLst/>
                <a:latin typeface="Source Sans Pro" panose="020B0503030403020204" pitchFamily="34" charset="0"/>
              </a:rPr>
            </a:br>
            <a:endParaRPr lang="en-US" dirty="0"/>
          </a:p>
        </p:txBody>
      </p:sp>
      <p:pic>
        <p:nvPicPr>
          <p:cNvPr id="7" name="Picture 6">
            <a:extLst>
              <a:ext uri="{FF2B5EF4-FFF2-40B4-BE49-F238E27FC236}">
                <a16:creationId xmlns:a16="http://schemas.microsoft.com/office/drawing/2014/main" id="{B484340E-D317-4DC4-A51F-027532DD50F0}"/>
              </a:ext>
            </a:extLst>
          </p:cNvPr>
          <p:cNvPicPr>
            <a:picLocks noChangeAspect="1"/>
          </p:cNvPicPr>
          <p:nvPr/>
        </p:nvPicPr>
        <p:blipFill>
          <a:blip r:embed="rId2"/>
          <a:stretch>
            <a:fillRect/>
          </a:stretch>
        </p:blipFill>
        <p:spPr>
          <a:xfrm>
            <a:off x="807738" y="2119312"/>
            <a:ext cx="1743075" cy="2619375"/>
          </a:xfrm>
          <a:prstGeom prst="rect">
            <a:avLst/>
          </a:prstGeom>
        </p:spPr>
      </p:pic>
      <p:pic>
        <p:nvPicPr>
          <p:cNvPr id="5" name="Picture 4">
            <a:extLst>
              <a:ext uri="{FF2B5EF4-FFF2-40B4-BE49-F238E27FC236}">
                <a16:creationId xmlns:a16="http://schemas.microsoft.com/office/drawing/2014/main" id="{EE7EED19-6349-4DDA-B0F8-1ABC0C4C2E4B}"/>
              </a:ext>
            </a:extLst>
          </p:cNvPr>
          <p:cNvPicPr>
            <a:picLocks noChangeAspect="1"/>
          </p:cNvPicPr>
          <p:nvPr/>
        </p:nvPicPr>
        <p:blipFill>
          <a:blip r:embed="rId3"/>
          <a:stretch>
            <a:fillRect/>
          </a:stretch>
        </p:blipFill>
        <p:spPr>
          <a:xfrm>
            <a:off x="3754737" y="1737360"/>
            <a:ext cx="7885511" cy="2277229"/>
          </a:xfrm>
          <a:prstGeom prst="rect">
            <a:avLst/>
          </a:prstGeom>
        </p:spPr>
      </p:pic>
      <p:pic>
        <p:nvPicPr>
          <p:cNvPr id="8" name="Picture 7">
            <a:extLst>
              <a:ext uri="{FF2B5EF4-FFF2-40B4-BE49-F238E27FC236}">
                <a16:creationId xmlns:a16="http://schemas.microsoft.com/office/drawing/2014/main" id="{CB33B7B8-ECD0-4DFE-8474-2D9DA63580FD}"/>
              </a:ext>
            </a:extLst>
          </p:cNvPr>
          <p:cNvPicPr>
            <a:picLocks noChangeAspect="1"/>
          </p:cNvPicPr>
          <p:nvPr/>
        </p:nvPicPr>
        <p:blipFill>
          <a:blip r:embed="rId4"/>
          <a:stretch>
            <a:fillRect/>
          </a:stretch>
        </p:blipFill>
        <p:spPr>
          <a:xfrm>
            <a:off x="3526169" y="4636317"/>
            <a:ext cx="8665831" cy="2277228"/>
          </a:xfrm>
          <a:prstGeom prst="rect">
            <a:avLst/>
          </a:prstGeom>
        </p:spPr>
      </p:pic>
    </p:spTree>
    <p:extLst>
      <p:ext uri="{BB962C8B-B14F-4D97-AF65-F5344CB8AC3E}">
        <p14:creationId xmlns:p14="http://schemas.microsoft.com/office/powerpoint/2010/main" val="256194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306D-0AB3-4B36-94D7-008AD376C04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Array: Pass by reference</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369A418-C02F-435D-AB5F-1B2B4F38C2E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Arrays are passed to functions by reference, or as a pointer to</a:t>
            </a:r>
            <a:br>
              <a:rPr lang="en-US" dirty="0"/>
            </a:br>
            <a:r>
              <a:rPr lang="en-US" b="0" i="0" dirty="0">
                <a:solidFill>
                  <a:srgbClr val="222222"/>
                </a:solidFill>
                <a:effectLst/>
                <a:latin typeface="Source Sans Pro" panose="020B0503030403020204" pitchFamily="34" charset="0"/>
              </a:rPr>
              <a:t>the original. This means anything you do to the Array inside the</a:t>
            </a:r>
            <a:br>
              <a:rPr lang="en-US" dirty="0"/>
            </a:br>
            <a:r>
              <a:rPr lang="en-US" b="0" i="0" dirty="0">
                <a:solidFill>
                  <a:srgbClr val="222222"/>
                </a:solidFill>
                <a:effectLst/>
                <a:latin typeface="Source Sans Pro" panose="020B0503030403020204" pitchFamily="34" charset="0"/>
              </a:rPr>
              <a:t>function affects the original.</a:t>
            </a:r>
          </a:p>
          <a:p>
            <a:endParaRPr lang="en-US"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Example: To understand Array are passed by reference</a:t>
            </a:r>
            <a:endParaRPr lang="en-US" dirty="0"/>
          </a:p>
        </p:txBody>
      </p:sp>
    </p:spTree>
    <p:extLst>
      <p:ext uri="{BB962C8B-B14F-4D97-AF65-F5344CB8AC3E}">
        <p14:creationId xmlns:p14="http://schemas.microsoft.com/office/powerpoint/2010/main" val="1749063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Array: Pass by reference</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AC2278BC-A73A-4905-AAEC-4132DB80BDCD}"/>
              </a:ext>
            </a:extLst>
          </p:cNvPr>
          <p:cNvPicPr>
            <a:picLocks noChangeAspect="1"/>
          </p:cNvPicPr>
          <p:nvPr/>
        </p:nvPicPr>
        <p:blipFill>
          <a:blip r:embed="rId2"/>
          <a:stretch>
            <a:fillRect/>
          </a:stretch>
        </p:blipFill>
        <p:spPr>
          <a:xfrm>
            <a:off x="714375" y="2124344"/>
            <a:ext cx="6415266" cy="4303338"/>
          </a:xfrm>
          <a:prstGeom prst="rect">
            <a:avLst/>
          </a:prstGeom>
        </p:spPr>
      </p:pic>
      <p:pic>
        <p:nvPicPr>
          <p:cNvPr id="7" name="Picture 6">
            <a:extLst>
              <a:ext uri="{FF2B5EF4-FFF2-40B4-BE49-F238E27FC236}">
                <a16:creationId xmlns:a16="http://schemas.microsoft.com/office/drawing/2014/main" id="{69C12A88-EA32-4506-950C-127BF2D10F58}"/>
              </a:ext>
            </a:extLst>
          </p:cNvPr>
          <p:cNvPicPr>
            <a:picLocks noChangeAspect="1"/>
          </p:cNvPicPr>
          <p:nvPr/>
        </p:nvPicPr>
        <p:blipFill>
          <a:blip r:embed="rId3"/>
          <a:stretch>
            <a:fillRect/>
          </a:stretch>
        </p:blipFill>
        <p:spPr>
          <a:xfrm>
            <a:off x="7129641" y="3972194"/>
            <a:ext cx="5000659" cy="1876515"/>
          </a:xfrm>
          <a:prstGeom prst="rect">
            <a:avLst/>
          </a:prstGeom>
        </p:spPr>
      </p:pic>
    </p:spTree>
    <p:extLst>
      <p:ext uri="{BB962C8B-B14F-4D97-AF65-F5344CB8AC3E}">
        <p14:creationId xmlns:p14="http://schemas.microsoft.com/office/powerpoint/2010/main" val="365950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Multidimensional arrays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3E29DDB-9F95-478C-817A-47577CD055F2}"/>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Multidimensional arrays are actually arrays of arrays.</a:t>
            </a:r>
          </a:p>
          <a:p>
            <a:pPr algn="l"/>
            <a:r>
              <a:rPr lang="en-US" b="0" i="0" dirty="0">
                <a:solidFill>
                  <a:srgbClr val="222222"/>
                </a:solidFill>
                <a:effectLst/>
                <a:latin typeface="Source Sans Pro" panose="020B0503030403020204" pitchFamily="34" charset="0"/>
              </a:rPr>
              <a:t>To declare a multidimensional array variable, specify each additional index using another set of square brackets.</a:t>
            </a:r>
          </a:p>
          <a:p>
            <a:endParaRPr lang="en-US" dirty="0"/>
          </a:p>
        </p:txBody>
      </p:sp>
      <p:pic>
        <p:nvPicPr>
          <p:cNvPr id="5" name="Picture 4">
            <a:extLst>
              <a:ext uri="{FF2B5EF4-FFF2-40B4-BE49-F238E27FC236}">
                <a16:creationId xmlns:a16="http://schemas.microsoft.com/office/drawing/2014/main" id="{CB624D4C-D130-4FEB-8E09-FADA6267C330}"/>
              </a:ext>
            </a:extLst>
          </p:cNvPr>
          <p:cNvPicPr>
            <a:picLocks noChangeAspect="1"/>
          </p:cNvPicPr>
          <p:nvPr/>
        </p:nvPicPr>
        <p:blipFill>
          <a:blip r:embed="rId2"/>
          <a:stretch>
            <a:fillRect/>
          </a:stretch>
        </p:blipFill>
        <p:spPr>
          <a:xfrm>
            <a:off x="2707052" y="3028949"/>
            <a:ext cx="5293948" cy="1111729"/>
          </a:xfrm>
          <a:prstGeom prst="rect">
            <a:avLst/>
          </a:prstGeom>
        </p:spPr>
      </p:pic>
      <p:sp>
        <p:nvSpPr>
          <p:cNvPr id="7" name="TextBox 6">
            <a:extLst>
              <a:ext uri="{FF2B5EF4-FFF2-40B4-BE49-F238E27FC236}">
                <a16:creationId xmlns:a16="http://schemas.microsoft.com/office/drawing/2014/main" id="{7E70E9A1-25F9-4340-88F9-CF85CEB81B51}"/>
              </a:ext>
            </a:extLst>
          </p:cNvPr>
          <p:cNvSpPr txBox="1"/>
          <p:nvPr/>
        </p:nvSpPr>
        <p:spPr>
          <a:xfrm>
            <a:off x="1097280" y="4333191"/>
            <a:ext cx="9997440" cy="1200329"/>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When you allocate memory for a multidimensional array, you need only specify the memory for the first (leftmost) dimension.</a:t>
            </a:r>
          </a:p>
          <a:p>
            <a:pPr algn="l"/>
            <a:r>
              <a:rPr lang="en-US" b="0" i="0" dirty="0">
                <a:solidFill>
                  <a:srgbClr val="222222"/>
                </a:solidFill>
                <a:effectLst/>
                <a:latin typeface="Source Sans Pro" panose="020B0503030403020204" pitchFamily="34" charset="0"/>
              </a:rPr>
              <a:t>You can allocate the remaining dimensions separately.</a:t>
            </a:r>
          </a:p>
          <a:p>
            <a:pPr algn="l"/>
            <a:r>
              <a:rPr lang="en-US" b="0" i="0" dirty="0">
                <a:solidFill>
                  <a:srgbClr val="222222"/>
                </a:solidFill>
                <a:effectLst/>
                <a:latin typeface="Source Sans Pro" panose="020B0503030403020204" pitchFamily="34" charset="0"/>
              </a:rPr>
              <a:t>In Java, array length of each array in a multidimensional array is under your control.</a:t>
            </a:r>
          </a:p>
        </p:txBody>
      </p:sp>
    </p:spTree>
    <p:extLst>
      <p:ext uri="{BB962C8B-B14F-4D97-AF65-F5344CB8AC3E}">
        <p14:creationId xmlns:p14="http://schemas.microsoft.com/office/powerpoint/2010/main" val="159040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Variable Declaration: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Autofit/>
          </a:bodyPr>
          <a:lstStyle/>
          <a:p>
            <a:pPr algn="l"/>
            <a:r>
              <a:rPr lang="en-US" sz="2000" b="0" i="0" dirty="0">
                <a:solidFill>
                  <a:srgbClr val="222222"/>
                </a:solidFill>
                <a:effectLst/>
                <a:latin typeface="Source Sans Pro" panose="020B0503030403020204" pitchFamily="34" charset="0"/>
              </a:rPr>
              <a:t>To declare a variable, you must specify the data type &amp; give the variable a unique name.</a:t>
            </a:r>
          </a:p>
          <a:p>
            <a:br>
              <a:rPr lang="en-US" sz="2000" dirty="0"/>
            </a:br>
            <a:endParaRPr lang="en-US" sz="2300" dirty="0"/>
          </a:p>
        </p:txBody>
      </p:sp>
      <p:pic>
        <p:nvPicPr>
          <p:cNvPr id="1026" name="Picture 2" descr="Java Variables and Data Types">
            <a:extLst>
              <a:ext uri="{FF2B5EF4-FFF2-40B4-BE49-F238E27FC236}">
                <a16:creationId xmlns:a16="http://schemas.microsoft.com/office/drawing/2014/main" id="{8FB6EA94-69EC-49EE-82C4-98CDC935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04" y="2855439"/>
            <a:ext cx="45624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D0FBF4-35EF-4D8C-82D4-C25556EAC0F7}"/>
              </a:ext>
            </a:extLst>
          </p:cNvPr>
          <p:cNvPicPr>
            <a:picLocks noChangeAspect="1"/>
          </p:cNvPicPr>
          <p:nvPr/>
        </p:nvPicPr>
        <p:blipFill>
          <a:blip r:embed="rId3"/>
          <a:stretch>
            <a:fillRect/>
          </a:stretch>
        </p:blipFill>
        <p:spPr>
          <a:xfrm>
            <a:off x="6085267" y="2469408"/>
            <a:ext cx="4229100" cy="3038475"/>
          </a:xfrm>
          <a:prstGeom prst="rect">
            <a:avLst/>
          </a:prstGeom>
        </p:spPr>
      </p:pic>
    </p:spTree>
    <p:extLst>
      <p:ext uri="{BB962C8B-B14F-4D97-AF65-F5344CB8AC3E}">
        <p14:creationId xmlns:p14="http://schemas.microsoft.com/office/powerpoint/2010/main" val="230473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Multidimensional arrays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72112B1-D28F-41FE-A931-342C178B409C}"/>
              </a:ext>
            </a:extLst>
          </p:cNvPr>
          <p:cNvPicPr>
            <a:picLocks noChangeAspect="1"/>
          </p:cNvPicPr>
          <p:nvPr/>
        </p:nvPicPr>
        <p:blipFill>
          <a:blip r:embed="rId2"/>
          <a:stretch>
            <a:fillRect/>
          </a:stretch>
        </p:blipFill>
        <p:spPr>
          <a:xfrm>
            <a:off x="993339" y="2111020"/>
            <a:ext cx="4587816" cy="4460377"/>
          </a:xfrm>
          <a:prstGeom prst="rect">
            <a:avLst/>
          </a:prstGeom>
        </p:spPr>
      </p:pic>
      <p:pic>
        <p:nvPicPr>
          <p:cNvPr id="7" name="Picture 6">
            <a:extLst>
              <a:ext uri="{FF2B5EF4-FFF2-40B4-BE49-F238E27FC236}">
                <a16:creationId xmlns:a16="http://schemas.microsoft.com/office/drawing/2014/main" id="{72CF82D2-B0D7-4387-9BF3-A839CA96B8E2}"/>
              </a:ext>
            </a:extLst>
          </p:cNvPr>
          <p:cNvPicPr>
            <a:picLocks noChangeAspect="1"/>
          </p:cNvPicPr>
          <p:nvPr/>
        </p:nvPicPr>
        <p:blipFill>
          <a:blip r:embed="rId3"/>
          <a:stretch>
            <a:fillRect/>
          </a:stretch>
        </p:blipFill>
        <p:spPr>
          <a:xfrm>
            <a:off x="8156860" y="3891916"/>
            <a:ext cx="2440421" cy="1450757"/>
          </a:xfrm>
          <a:prstGeom prst="rect">
            <a:avLst/>
          </a:prstGeom>
        </p:spPr>
      </p:pic>
    </p:spTree>
    <p:extLst>
      <p:ext uri="{BB962C8B-B14F-4D97-AF65-F5344CB8AC3E}">
        <p14:creationId xmlns:p14="http://schemas.microsoft.com/office/powerpoint/2010/main" val="54858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3E29DDB-9F95-478C-817A-47577CD055F2}"/>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JAVA ARRAY OF OBJECT</a:t>
            </a:r>
            <a:r>
              <a:rPr lang="en-US" b="0" i="0" dirty="0">
                <a:solidFill>
                  <a:srgbClr val="222222"/>
                </a:solidFill>
                <a:effectLst/>
                <a:latin typeface="Source Sans Pro" panose="020B0503030403020204" pitchFamily="34" charset="0"/>
              </a:rPr>
              <a:t>, as defined by its name, stores an </a:t>
            </a:r>
            <a:r>
              <a:rPr lang="en-US" b="1" i="0" dirty="0">
                <a:solidFill>
                  <a:srgbClr val="222222"/>
                </a:solidFill>
                <a:effectLst/>
                <a:latin typeface="Source Sans Pro" panose="020B0503030403020204" pitchFamily="34" charset="0"/>
              </a:rPr>
              <a:t>array of objects</a:t>
            </a:r>
            <a:r>
              <a:rPr lang="en-US" b="0" i="0" dirty="0">
                <a:solidFill>
                  <a:srgbClr val="222222"/>
                </a:solidFill>
                <a:effectLst/>
                <a:latin typeface="Source Sans Pro" panose="020B0503030403020204" pitchFamily="34" charset="0"/>
              </a:rPr>
              <a:t>. Unlike a traditional array that store values like string, integer, Boolean, </a:t>
            </a:r>
            <a:r>
              <a:rPr lang="en-US" b="0" i="0" dirty="0" err="1">
                <a:solidFill>
                  <a:srgbClr val="222222"/>
                </a:solidFill>
                <a:effectLst/>
                <a:latin typeface="Source Sans Pro" panose="020B0503030403020204" pitchFamily="34" charset="0"/>
              </a:rPr>
              <a:t>etc</a:t>
            </a:r>
            <a:r>
              <a:rPr lang="en-US" b="0" i="0" dirty="0">
                <a:solidFill>
                  <a:srgbClr val="222222"/>
                </a:solidFill>
                <a:effectLst/>
                <a:latin typeface="Source Sans Pro" panose="020B0503030403020204" pitchFamily="34" charset="0"/>
              </a:rPr>
              <a:t> an array of objects stores OBJECTS. The array elements store the location of the reference variables of the object.</a:t>
            </a:r>
            <a:endParaRPr lang="en-US" dirty="0"/>
          </a:p>
        </p:txBody>
      </p:sp>
      <p:pic>
        <p:nvPicPr>
          <p:cNvPr id="5" name="Picture 4">
            <a:extLst>
              <a:ext uri="{FF2B5EF4-FFF2-40B4-BE49-F238E27FC236}">
                <a16:creationId xmlns:a16="http://schemas.microsoft.com/office/drawing/2014/main" id="{43C04490-2CDB-4E91-8CE6-FCC69D91AAFE}"/>
              </a:ext>
            </a:extLst>
          </p:cNvPr>
          <p:cNvPicPr>
            <a:picLocks noChangeAspect="1"/>
          </p:cNvPicPr>
          <p:nvPr/>
        </p:nvPicPr>
        <p:blipFill>
          <a:blip r:embed="rId2"/>
          <a:stretch>
            <a:fillRect/>
          </a:stretch>
        </p:blipFill>
        <p:spPr>
          <a:xfrm>
            <a:off x="2904405" y="3988646"/>
            <a:ext cx="5945807" cy="1584018"/>
          </a:xfrm>
          <a:prstGeom prst="rect">
            <a:avLst/>
          </a:prstGeom>
        </p:spPr>
      </p:pic>
    </p:spTree>
    <p:extLst>
      <p:ext uri="{BB962C8B-B14F-4D97-AF65-F5344CB8AC3E}">
        <p14:creationId xmlns:p14="http://schemas.microsoft.com/office/powerpoint/2010/main" val="283543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CE7C-6848-4BFC-A8EE-4AC046E546E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1A49896-CA7F-4454-8A21-71BE55C64BCF}"/>
              </a:ext>
            </a:extLst>
          </p:cNvPr>
          <p:cNvPicPr>
            <a:picLocks noChangeAspect="1"/>
          </p:cNvPicPr>
          <p:nvPr/>
        </p:nvPicPr>
        <p:blipFill>
          <a:blip r:embed="rId2"/>
          <a:stretch>
            <a:fillRect/>
          </a:stretch>
        </p:blipFill>
        <p:spPr>
          <a:xfrm>
            <a:off x="811512" y="2119492"/>
            <a:ext cx="4772025" cy="3895725"/>
          </a:xfrm>
          <a:prstGeom prst="rect">
            <a:avLst/>
          </a:prstGeom>
        </p:spPr>
      </p:pic>
      <p:pic>
        <p:nvPicPr>
          <p:cNvPr id="7" name="Picture 6">
            <a:extLst>
              <a:ext uri="{FF2B5EF4-FFF2-40B4-BE49-F238E27FC236}">
                <a16:creationId xmlns:a16="http://schemas.microsoft.com/office/drawing/2014/main" id="{D35D990A-AB88-4AB7-8EB7-3C1401AB60BC}"/>
              </a:ext>
            </a:extLst>
          </p:cNvPr>
          <p:cNvPicPr>
            <a:picLocks noChangeAspect="1"/>
          </p:cNvPicPr>
          <p:nvPr/>
        </p:nvPicPr>
        <p:blipFill>
          <a:blip r:embed="rId3"/>
          <a:stretch>
            <a:fillRect/>
          </a:stretch>
        </p:blipFill>
        <p:spPr>
          <a:xfrm>
            <a:off x="6862134" y="2927770"/>
            <a:ext cx="4057650" cy="2762250"/>
          </a:xfrm>
          <a:prstGeom prst="rect">
            <a:avLst/>
          </a:prstGeom>
        </p:spPr>
      </p:pic>
    </p:spTree>
    <p:extLst>
      <p:ext uri="{BB962C8B-B14F-4D97-AF65-F5344CB8AC3E}">
        <p14:creationId xmlns:p14="http://schemas.microsoft.com/office/powerpoint/2010/main" val="417235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8FEE-D7E7-4F96-8832-3E99F25B0944}"/>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FACB4EFA-AE2D-49A4-B15D-681723D683FE}"/>
              </a:ext>
            </a:extLst>
          </p:cNvPr>
          <p:cNvPicPr>
            <a:picLocks noChangeAspect="1"/>
          </p:cNvPicPr>
          <p:nvPr/>
        </p:nvPicPr>
        <p:blipFill>
          <a:blip r:embed="rId2"/>
          <a:stretch>
            <a:fillRect/>
          </a:stretch>
        </p:blipFill>
        <p:spPr>
          <a:xfrm>
            <a:off x="2014537" y="2309991"/>
            <a:ext cx="8162925" cy="3514725"/>
          </a:xfrm>
          <a:prstGeom prst="rect">
            <a:avLst/>
          </a:prstGeom>
        </p:spPr>
      </p:pic>
    </p:spTree>
    <p:extLst>
      <p:ext uri="{BB962C8B-B14F-4D97-AF65-F5344CB8AC3E}">
        <p14:creationId xmlns:p14="http://schemas.microsoft.com/office/powerpoint/2010/main" val="978529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86CA-AFA7-4520-A8F6-92C4CACAAD89}"/>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9FC6BC67-489A-460D-A437-BFD850667345}"/>
              </a:ext>
            </a:extLst>
          </p:cNvPr>
          <p:cNvPicPr>
            <a:picLocks noChangeAspect="1"/>
          </p:cNvPicPr>
          <p:nvPr/>
        </p:nvPicPr>
        <p:blipFill>
          <a:blip r:embed="rId2"/>
          <a:stretch>
            <a:fillRect/>
          </a:stretch>
        </p:blipFill>
        <p:spPr>
          <a:xfrm>
            <a:off x="1604064" y="2251674"/>
            <a:ext cx="8086725" cy="3562350"/>
          </a:xfrm>
          <a:prstGeom prst="rect">
            <a:avLst/>
          </a:prstGeom>
        </p:spPr>
      </p:pic>
      <p:pic>
        <p:nvPicPr>
          <p:cNvPr id="7" name="Picture 6">
            <a:extLst>
              <a:ext uri="{FF2B5EF4-FFF2-40B4-BE49-F238E27FC236}">
                <a16:creationId xmlns:a16="http://schemas.microsoft.com/office/drawing/2014/main" id="{B873B87C-1BFE-4DEC-8312-116833196EEF}"/>
              </a:ext>
            </a:extLst>
          </p:cNvPr>
          <p:cNvPicPr>
            <a:picLocks noChangeAspect="1"/>
          </p:cNvPicPr>
          <p:nvPr/>
        </p:nvPicPr>
        <p:blipFill>
          <a:blip r:embed="rId3"/>
          <a:stretch>
            <a:fillRect/>
          </a:stretch>
        </p:blipFill>
        <p:spPr>
          <a:xfrm>
            <a:off x="8927530" y="3423249"/>
            <a:ext cx="2790825" cy="2390775"/>
          </a:xfrm>
          <a:prstGeom prst="rect">
            <a:avLst/>
          </a:prstGeom>
        </p:spPr>
      </p:pic>
    </p:spTree>
    <p:extLst>
      <p:ext uri="{BB962C8B-B14F-4D97-AF65-F5344CB8AC3E}">
        <p14:creationId xmlns:p14="http://schemas.microsoft.com/office/powerpoint/2010/main" val="77796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Variable Initialization: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To initialize a variable, you must assign it a valid value.</a:t>
            </a:r>
            <a:endParaRPr lang="en-US" sz="2300" b="0" i="0" dirty="0">
              <a:solidFill>
                <a:srgbClr val="222222"/>
              </a:solidFill>
              <a:effectLst/>
              <a:latin typeface="Source Sans Pro" panose="020B0503030403020204" pitchFamily="34" charset="0"/>
            </a:endParaRPr>
          </a:p>
        </p:txBody>
      </p:sp>
      <p:pic>
        <p:nvPicPr>
          <p:cNvPr id="2050" name="Picture 2" descr="Java Variables and Data Types">
            <a:extLst>
              <a:ext uri="{FF2B5EF4-FFF2-40B4-BE49-F238E27FC236}">
                <a16:creationId xmlns:a16="http://schemas.microsoft.com/office/drawing/2014/main" id="{095C5EDB-C0C6-46D3-ABD7-0D7970C5E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71" y="2511188"/>
            <a:ext cx="6922831" cy="3605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0033C9-F9BA-4F57-B862-1FED601ABB7A}"/>
              </a:ext>
            </a:extLst>
          </p:cNvPr>
          <p:cNvPicPr>
            <a:picLocks noChangeAspect="1"/>
          </p:cNvPicPr>
          <p:nvPr/>
        </p:nvPicPr>
        <p:blipFill>
          <a:blip r:embed="rId3"/>
          <a:stretch>
            <a:fillRect/>
          </a:stretch>
        </p:blipFill>
        <p:spPr>
          <a:xfrm>
            <a:off x="7462202" y="3259242"/>
            <a:ext cx="4457700" cy="2609850"/>
          </a:xfrm>
          <a:prstGeom prst="rect">
            <a:avLst/>
          </a:prstGeom>
        </p:spPr>
      </p:pic>
    </p:spTree>
    <p:extLst>
      <p:ext uri="{BB962C8B-B14F-4D97-AF65-F5344CB8AC3E}">
        <p14:creationId xmlns:p14="http://schemas.microsoft.com/office/powerpoint/2010/main" val="311074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Variables</a:t>
            </a:r>
            <a:endParaRPr lang="en-US" dirty="0"/>
          </a:p>
        </p:txBody>
      </p:sp>
      <p:sp>
        <p:nvSpPr>
          <p:cNvPr id="5" name="Content Placeholder 4">
            <a:extLst>
              <a:ext uri="{FF2B5EF4-FFF2-40B4-BE49-F238E27FC236}">
                <a16:creationId xmlns:a16="http://schemas.microsoft.com/office/drawing/2014/main" id="{C65883DD-73A9-4314-9D35-ADA63905E7A8}"/>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You can combine variable declaration and initialization.</a:t>
            </a:r>
          </a:p>
          <a:p>
            <a:br>
              <a:rPr lang="en-US" dirty="0"/>
            </a:br>
            <a:endParaRPr lang="en-US" dirty="0"/>
          </a:p>
        </p:txBody>
      </p:sp>
      <p:pic>
        <p:nvPicPr>
          <p:cNvPr id="3074" name="Picture 2" descr="Java Variables and Data Types">
            <a:extLst>
              <a:ext uri="{FF2B5EF4-FFF2-40B4-BE49-F238E27FC236}">
                <a16:creationId xmlns:a16="http://schemas.microsoft.com/office/drawing/2014/main" id="{519D07D1-A99C-49C0-8554-CEAC5AE0B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120" y="2562225"/>
            <a:ext cx="33718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F0DB010-BA61-483A-B733-CCBD577AFB33}"/>
              </a:ext>
            </a:extLst>
          </p:cNvPr>
          <p:cNvPicPr>
            <a:picLocks noChangeAspect="1"/>
          </p:cNvPicPr>
          <p:nvPr/>
        </p:nvPicPr>
        <p:blipFill>
          <a:blip r:embed="rId3"/>
          <a:stretch>
            <a:fillRect/>
          </a:stretch>
        </p:blipFill>
        <p:spPr>
          <a:xfrm>
            <a:off x="4759372" y="3542447"/>
            <a:ext cx="2400300" cy="3028950"/>
          </a:xfrm>
          <a:prstGeom prst="rect">
            <a:avLst/>
          </a:prstGeom>
        </p:spPr>
      </p:pic>
    </p:spTree>
    <p:extLst>
      <p:ext uri="{BB962C8B-B14F-4D97-AF65-F5344CB8AC3E}">
        <p14:creationId xmlns:p14="http://schemas.microsoft.com/office/powerpoint/2010/main" val="15559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Types of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790660" y="1011981"/>
            <a:ext cx="10878176" cy="3760891"/>
          </a:xfrm>
        </p:spPr>
        <p:txBody>
          <a:bodyPr>
            <a:noAutofit/>
          </a:bodyPr>
          <a:lstStyle/>
          <a:p>
            <a:pPr algn="l"/>
            <a:r>
              <a:rPr lang="en-US" sz="2000" b="0" i="0" dirty="0">
                <a:solidFill>
                  <a:srgbClr val="222222"/>
                </a:solidFill>
                <a:effectLst/>
                <a:latin typeface="Source Sans Pro" panose="020B0503030403020204" pitchFamily="34" charset="0"/>
              </a:rPr>
              <a:t>In Java, there are three types of variables:</a:t>
            </a:r>
          </a:p>
          <a:p>
            <a:pPr algn="l">
              <a:buFont typeface="+mj-lt"/>
              <a:buAutoNum type="arabicPeriod"/>
            </a:pPr>
            <a:r>
              <a:rPr lang="en-US" sz="2000" b="0" i="0" dirty="0">
                <a:solidFill>
                  <a:srgbClr val="222222"/>
                </a:solidFill>
                <a:effectLst/>
                <a:latin typeface="Source Sans Pro" panose="020B0503030403020204" pitchFamily="34" charset="0"/>
              </a:rPr>
              <a:t>Local Variables</a:t>
            </a:r>
          </a:p>
          <a:p>
            <a:pPr algn="l">
              <a:buFont typeface="+mj-lt"/>
              <a:buAutoNum type="arabicPeriod"/>
            </a:pPr>
            <a:r>
              <a:rPr lang="en-US" sz="2000" b="0" i="0" dirty="0">
                <a:solidFill>
                  <a:srgbClr val="222222"/>
                </a:solidFill>
                <a:effectLst/>
                <a:latin typeface="Source Sans Pro" panose="020B0503030403020204" pitchFamily="34" charset="0"/>
              </a:rPr>
              <a:t>Instance Variables</a:t>
            </a:r>
          </a:p>
          <a:p>
            <a:pPr algn="l">
              <a:buFont typeface="+mj-lt"/>
              <a:buAutoNum type="arabicPeriod"/>
            </a:pPr>
            <a:r>
              <a:rPr lang="en-US" sz="2000" b="0" i="0" dirty="0">
                <a:solidFill>
                  <a:srgbClr val="222222"/>
                </a:solidFill>
                <a:effectLst/>
                <a:latin typeface="Source Sans Pro" panose="020B0503030403020204" pitchFamily="34" charset="0"/>
              </a:rPr>
              <a:t>Static Variables</a:t>
            </a:r>
          </a:p>
          <a:p>
            <a:pPr algn="l"/>
            <a:r>
              <a:rPr lang="en-US" sz="2000" b="1" i="0" dirty="0">
                <a:solidFill>
                  <a:srgbClr val="222222"/>
                </a:solidFill>
                <a:effectLst/>
                <a:latin typeface="Source Sans Pro" panose="020B0503030403020204" pitchFamily="34" charset="0"/>
              </a:rPr>
              <a:t>1) Local Variables</a:t>
            </a:r>
          </a:p>
          <a:p>
            <a:pPr algn="l"/>
            <a:r>
              <a:rPr lang="en-US" sz="2000" b="0" i="0" dirty="0">
                <a:solidFill>
                  <a:srgbClr val="222222"/>
                </a:solidFill>
                <a:effectLst/>
                <a:latin typeface="Source Sans Pro" panose="020B0503030403020204" pitchFamily="34" charset="0"/>
              </a:rPr>
              <a:t>Local Variables are a variable that are declared inside the body of a method.</a:t>
            </a:r>
          </a:p>
          <a:p>
            <a:pPr algn="l"/>
            <a:r>
              <a:rPr lang="en-US" sz="2000" b="1" i="0" dirty="0">
                <a:solidFill>
                  <a:srgbClr val="222222"/>
                </a:solidFill>
                <a:effectLst/>
                <a:latin typeface="Source Sans Pro" panose="020B0503030403020204" pitchFamily="34" charset="0"/>
              </a:rPr>
              <a:t>2) Instance Variables</a:t>
            </a:r>
          </a:p>
          <a:p>
            <a:pPr algn="l"/>
            <a:r>
              <a:rPr lang="en-US" sz="2000" b="0" i="0" dirty="0">
                <a:solidFill>
                  <a:srgbClr val="222222"/>
                </a:solidFill>
                <a:effectLst/>
                <a:latin typeface="Source Sans Pro" panose="020B0503030403020204" pitchFamily="34" charset="0"/>
              </a:rPr>
              <a:t>Instance variables are defined without the STATIC keyword .They are defined Outside a method declaration. They are Object specific and are known as instance variables.</a:t>
            </a:r>
          </a:p>
          <a:p>
            <a:pPr algn="l"/>
            <a:r>
              <a:rPr lang="en-US" sz="2000" b="1" i="0" dirty="0">
                <a:solidFill>
                  <a:srgbClr val="222222"/>
                </a:solidFill>
                <a:effectLst/>
                <a:latin typeface="Source Sans Pro" panose="020B0503030403020204" pitchFamily="34" charset="0"/>
              </a:rPr>
              <a:t>3) Static Variables</a:t>
            </a:r>
          </a:p>
          <a:p>
            <a:pPr algn="l"/>
            <a:r>
              <a:rPr lang="en-US" sz="2000" b="0" i="0" dirty="0">
                <a:solidFill>
                  <a:srgbClr val="222222"/>
                </a:solidFill>
                <a:effectLst/>
                <a:latin typeface="Source Sans Pro" panose="020B0503030403020204" pitchFamily="34" charset="0"/>
              </a:rPr>
              <a:t>Static variables are initialized only once, at the start of the program execution. These variables should </a:t>
            </a:r>
            <a:r>
              <a:rPr lang="en-US" sz="2000" b="0" i="0" dirty="0">
                <a:solidFill>
                  <a:schemeClr val="bg1"/>
                </a:solidFill>
                <a:effectLst/>
                <a:latin typeface="Source Sans Pro" panose="020B0503030403020204" pitchFamily="34" charset="0"/>
              </a:rPr>
              <a:t>be initialized first, before the initialization of any instance variables.</a:t>
            </a:r>
          </a:p>
        </p:txBody>
      </p:sp>
    </p:spTree>
    <p:extLst>
      <p:ext uri="{BB962C8B-B14F-4D97-AF65-F5344CB8AC3E}">
        <p14:creationId xmlns:p14="http://schemas.microsoft.com/office/powerpoint/2010/main" val="405336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Example: Types of Variables in Java</a:t>
            </a:r>
            <a:br>
              <a:rPr lang="en-US" b="1" i="0" dirty="0">
                <a:solidFill>
                  <a:srgbClr val="222222"/>
                </a:solidFill>
                <a:effectLst/>
                <a:latin typeface="Source Sans Pro" panose="020B0503030403020204" pitchFamily="34" charset="0"/>
              </a:rPr>
            </a:br>
            <a:endParaRPr lang="en-US" dirty="0"/>
          </a:p>
        </p:txBody>
      </p:sp>
      <p:pic>
        <p:nvPicPr>
          <p:cNvPr id="7" name="Picture 6">
            <a:extLst>
              <a:ext uri="{FF2B5EF4-FFF2-40B4-BE49-F238E27FC236}">
                <a16:creationId xmlns:a16="http://schemas.microsoft.com/office/drawing/2014/main" id="{9BF75F40-8433-4795-9055-DCCEF81C003E}"/>
              </a:ext>
            </a:extLst>
          </p:cNvPr>
          <p:cNvPicPr>
            <a:picLocks noChangeAspect="1"/>
          </p:cNvPicPr>
          <p:nvPr/>
        </p:nvPicPr>
        <p:blipFill>
          <a:blip r:embed="rId2"/>
          <a:stretch>
            <a:fillRect/>
          </a:stretch>
        </p:blipFill>
        <p:spPr>
          <a:xfrm>
            <a:off x="1970608" y="2431007"/>
            <a:ext cx="8000593" cy="3833315"/>
          </a:xfrm>
          <a:prstGeom prst="rect">
            <a:avLst/>
          </a:prstGeom>
        </p:spPr>
      </p:pic>
    </p:spTree>
    <p:extLst>
      <p:ext uri="{BB962C8B-B14F-4D97-AF65-F5344CB8AC3E}">
        <p14:creationId xmlns:p14="http://schemas.microsoft.com/office/powerpoint/2010/main" val="365311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Data Types in Java?</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97280" y="1873188"/>
            <a:ext cx="10058400" cy="3701989"/>
          </a:xfrm>
        </p:spPr>
        <p:txBody>
          <a:bodyPr>
            <a:noAutofit/>
          </a:bodyPr>
          <a:lstStyle/>
          <a:p>
            <a:pPr algn="l"/>
            <a:r>
              <a:rPr lang="en-US" b="1" i="0" dirty="0">
                <a:solidFill>
                  <a:srgbClr val="222222"/>
                </a:solidFill>
                <a:effectLst/>
                <a:latin typeface="Source Sans Pro" panose="020B0503030403020204" pitchFamily="34" charset="0"/>
              </a:rPr>
              <a:t>Data Types in Java</a:t>
            </a:r>
            <a:r>
              <a:rPr lang="en-US" b="0" i="0" dirty="0">
                <a:solidFill>
                  <a:srgbClr val="222222"/>
                </a:solidFill>
                <a:effectLst/>
                <a:latin typeface="Source Sans Pro" panose="020B0503030403020204" pitchFamily="34" charset="0"/>
              </a:rPr>
              <a:t> are defined as specifiers that allocate different sizes and types of values that can be stored in the variable or an identifier. Java has a rich set of data types. Data types in Java can be divided into two parts :</a:t>
            </a:r>
          </a:p>
          <a:p>
            <a:pPr algn="l">
              <a:buFont typeface="+mj-lt"/>
              <a:buAutoNum type="arabicPeriod"/>
            </a:pPr>
            <a:r>
              <a:rPr lang="en-US" b="1" i="0" dirty="0">
                <a:solidFill>
                  <a:srgbClr val="222222"/>
                </a:solidFill>
                <a:effectLst/>
                <a:latin typeface="Source Sans Pro" panose="020B0503030403020204" pitchFamily="34" charset="0"/>
              </a:rPr>
              <a:t>Primitive Data Types</a:t>
            </a:r>
            <a:r>
              <a:rPr lang="en-US" b="0" i="0" dirty="0">
                <a:solidFill>
                  <a:srgbClr val="222222"/>
                </a:solidFill>
                <a:effectLst/>
                <a:latin typeface="Source Sans Pro" panose="020B0503030403020204" pitchFamily="34" charset="0"/>
              </a:rPr>
              <a:t> :- which include integer, character, </a:t>
            </a:r>
            <a:r>
              <a:rPr lang="en-US" b="0" i="0" dirty="0" err="1">
                <a:solidFill>
                  <a:srgbClr val="222222"/>
                </a:solidFill>
                <a:effectLst/>
                <a:latin typeface="Source Sans Pro" panose="020B0503030403020204" pitchFamily="34" charset="0"/>
              </a:rPr>
              <a:t>boolean</a:t>
            </a:r>
            <a:r>
              <a:rPr lang="en-US" b="0" i="0" dirty="0">
                <a:solidFill>
                  <a:srgbClr val="222222"/>
                </a:solidFill>
                <a:effectLst/>
                <a:latin typeface="Source Sans Pro" panose="020B0503030403020204" pitchFamily="34" charset="0"/>
              </a:rPr>
              <a:t>, and float</a:t>
            </a:r>
          </a:p>
          <a:p>
            <a:pPr algn="l">
              <a:buFont typeface="+mj-lt"/>
              <a:buAutoNum type="arabicPeriod"/>
            </a:pPr>
            <a:r>
              <a:rPr lang="en-US" b="1" i="0" dirty="0">
                <a:solidFill>
                  <a:srgbClr val="222222"/>
                </a:solidFill>
                <a:effectLst/>
                <a:latin typeface="Source Sans Pro" panose="020B0503030403020204" pitchFamily="34" charset="0"/>
              </a:rPr>
              <a:t>Non-primitive Data Types</a:t>
            </a:r>
            <a:r>
              <a:rPr lang="en-US" b="0" i="0" dirty="0">
                <a:solidFill>
                  <a:srgbClr val="222222"/>
                </a:solidFill>
                <a:effectLst/>
                <a:latin typeface="Source Sans Pro" panose="020B0503030403020204" pitchFamily="34" charset="0"/>
              </a:rPr>
              <a:t> :- which include classes, arrays and interfaces.</a:t>
            </a:r>
          </a:p>
        </p:txBody>
      </p:sp>
    </p:spTree>
    <p:extLst>
      <p:ext uri="{BB962C8B-B14F-4D97-AF65-F5344CB8AC3E}">
        <p14:creationId xmlns:p14="http://schemas.microsoft.com/office/powerpoint/2010/main" val="317336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Data Types in Java?</a:t>
            </a:r>
          </a:p>
        </p:txBody>
      </p:sp>
      <p:pic>
        <p:nvPicPr>
          <p:cNvPr id="4098" name="Picture 2" descr="Java Data Types">
            <a:extLst>
              <a:ext uri="{FF2B5EF4-FFF2-40B4-BE49-F238E27FC236}">
                <a16:creationId xmlns:a16="http://schemas.microsoft.com/office/drawing/2014/main" id="{8F2FF36A-0683-4791-8C82-D0A2A52C4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139" y="2074959"/>
            <a:ext cx="5558121" cy="437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721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{3329E00D-A959-4864-B17B-46BAEFABCC27}tf56160789_win32</Template>
  <TotalTime>7191</TotalTime>
  <Words>1088</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Bookman Old Style</vt:lpstr>
      <vt:lpstr>Calibri</vt:lpstr>
      <vt:lpstr>Franklin Gothic Book</vt:lpstr>
      <vt:lpstr>Source Sans Pro</vt:lpstr>
      <vt:lpstr>1_RetrospectVTI</vt:lpstr>
      <vt:lpstr>Java Variables and Data Types</vt:lpstr>
      <vt:lpstr>What is a Variable in Java? </vt:lpstr>
      <vt:lpstr>Variable Declaration: </vt:lpstr>
      <vt:lpstr>Variable Initialization: </vt:lpstr>
      <vt:lpstr>Java Variables</vt:lpstr>
      <vt:lpstr>Types of variables </vt:lpstr>
      <vt:lpstr>Example: Types of Variables in Java </vt:lpstr>
      <vt:lpstr>What is Data Types in Java?</vt:lpstr>
      <vt:lpstr>What is Data Types in Java?</vt:lpstr>
      <vt:lpstr>What is Data Types in Java?</vt:lpstr>
      <vt:lpstr>What is Data Types in Java?</vt:lpstr>
      <vt:lpstr>Java Data types</vt:lpstr>
      <vt:lpstr>Java Variable Type Conversion &amp; Type Casting</vt:lpstr>
      <vt:lpstr>Java Variable Type Conversion &amp; Type Casting</vt:lpstr>
      <vt:lpstr>Example: To Understand Type Casting </vt:lpstr>
      <vt:lpstr>Step 2) Save, Compile &amp; Run the code.</vt:lpstr>
      <vt:lpstr>Java Arrays Tutorial: Declare, Create, Initialize</vt:lpstr>
      <vt:lpstr>What is Java Array? </vt:lpstr>
      <vt:lpstr>What is Java Array? </vt:lpstr>
      <vt:lpstr>Array Variables </vt:lpstr>
      <vt:lpstr>Array Variables </vt:lpstr>
      <vt:lpstr>Array Variables </vt:lpstr>
      <vt:lpstr>Array Variables </vt:lpstr>
      <vt:lpstr>Array Variables </vt:lpstr>
      <vt:lpstr>First Array Program </vt:lpstr>
      <vt:lpstr>First Array Program </vt:lpstr>
      <vt:lpstr>Java Array: Pass by reference </vt:lpstr>
      <vt:lpstr>Java Array: Pass by reference </vt:lpstr>
      <vt:lpstr>Multidimensional arrays </vt:lpstr>
      <vt:lpstr>Multidimensional arrays </vt:lpstr>
      <vt:lpstr>What Is An Array Of Objects? </vt:lpstr>
      <vt:lpstr>What Is An Array Of Objects? </vt:lpstr>
      <vt:lpstr>What Is An Array Of Objects? </vt:lpstr>
      <vt:lpstr>What Is An Array Of Objects?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Definition, Meaning &amp; Features of Java Platforms</dc:title>
  <dc:creator>Josifov Dimitar</dc:creator>
  <cp:lastModifiedBy>Josifov Dimitar</cp:lastModifiedBy>
  <cp:revision>15</cp:revision>
  <dcterms:created xsi:type="dcterms:W3CDTF">2021-08-30T09:18:03Z</dcterms:created>
  <dcterms:modified xsi:type="dcterms:W3CDTF">2021-09-15T08:28:20Z</dcterms:modified>
</cp:coreProperties>
</file>