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93" r:id="rId10"/>
    <p:sldId id="266" r:id="rId11"/>
    <p:sldId id="294" r:id="rId12"/>
    <p:sldId id="267" r:id="rId13"/>
    <p:sldId id="295" r:id="rId14"/>
    <p:sldId id="268" r:id="rId15"/>
    <p:sldId id="296" r:id="rId16"/>
    <p:sldId id="297" r:id="rId17"/>
    <p:sldId id="299" r:id="rId18"/>
    <p:sldId id="298" r:id="rId19"/>
    <p:sldId id="316" r:id="rId20"/>
    <p:sldId id="317" r:id="rId21"/>
    <p:sldId id="318" r:id="rId22"/>
    <p:sldId id="300" r:id="rId23"/>
    <p:sldId id="301" r:id="rId24"/>
    <p:sldId id="302" r:id="rId25"/>
    <p:sldId id="303" r:id="rId26"/>
    <p:sldId id="304" r:id="rId27"/>
    <p:sldId id="305" r:id="rId28"/>
    <p:sldId id="306" r:id="rId29"/>
    <p:sldId id="307" r:id="rId30"/>
    <p:sldId id="308" r:id="rId31"/>
    <p:sldId id="309" r:id="rId32"/>
    <p:sldId id="310" r:id="rId33"/>
    <p:sldId id="319" r:id="rId34"/>
    <p:sldId id="311" r:id="rId35"/>
    <p:sldId id="312" r:id="rId36"/>
    <p:sldId id="313" r:id="rId37"/>
    <p:sldId id="314" r:id="rId38"/>
    <p:sldId id="315" r:id="rId39"/>
    <p:sldId id="320" r:id="rId40"/>
    <p:sldId id="321" r:id="rId41"/>
    <p:sldId id="322" r:id="rId42"/>
    <p:sldId id="323" r:id="rId43"/>
    <p:sldId id="324" r:id="rId44"/>
    <p:sldId id="325"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7A8AF9-5214-4D07-99E8-7A4B38BBB70E}">
          <p14:sldIdLst>
            <p14:sldId id="257"/>
            <p14:sldId id="259"/>
            <p14:sldId id="260"/>
            <p14:sldId id="261"/>
            <p14:sldId id="262"/>
            <p14:sldId id="263"/>
            <p14:sldId id="264"/>
            <p14:sldId id="265"/>
            <p14:sldId id="293"/>
            <p14:sldId id="266"/>
            <p14:sldId id="294"/>
            <p14:sldId id="267"/>
            <p14:sldId id="295"/>
            <p14:sldId id="268"/>
            <p14:sldId id="296"/>
            <p14:sldId id="297"/>
            <p14:sldId id="299"/>
            <p14:sldId id="298"/>
            <p14:sldId id="316"/>
            <p14:sldId id="317"/>
            <p14:sldId id="318"/>
            <p14:sldId id="300"/>
            <p14:sldId id="301"/>
            <p14:sldId id="302"/>
            <p14:sldId id="303"/>
            <p14:sldId id="304"/>
            <p14:sldId id="305"/>
            <p14:sldId id="306"/>
            <p14:sldId id="307"/>
            <p14:sldId id="308"/>
            <p14:sldId id="309"/>
            <p14:sldId id="310"/>
            <p14:sldId id="319"/>
            <p14:sldId id="311"/>
            <p14:sldId id="312"/>
            <p14:sldId id="313"/>
            <p14:sldId id="314"/>
            <p14:sldId id="315"/>
            <p14:sldId id="320"/>
            <p14:sldId id="321"/>
            <p14:sldId id="322"/>
            <p14:sldId id="323"/>
            <p14:sldId id="324"/>
            <p14:sldId id="325"/>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500" dirty="0"/>
              <a:t>Java Variables and Data Types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95D30159-ED2D-4D3F-A4C8-CB7749ED7E48}"/>
              </a:ext>
            </a:extLst>
          </p:cNvPr>
          <p:cNvSpPr>
            <a:spLocks noGrp="1"/>
          </p:cNvSpPr>
          <p:nvPr>
            <p:ph type="subTitle" idx="1"/>
          </p:nvPr>
        </p:nvSpPr>
        <p:spPr/>
        <p:txBody>
          <a:bodyPr>
            <a:normAutofit/>
          </a:bodyPr>
          <a:lstStyle/>
          <a:p>
            <a:pPr algn="r"/>
            <a:r>
              <a:rPr lang="en-US" sz="2000" dirty="0"/>
              <a:t>Chapter 2, </a:t>
            </a:r>
          </a:p>
          <a:p>
            <a:pPr algn="r"/>
            <a:r>
              <a:rPr lang="en-US" sz="2000" dirty="0"/>
              <a:t>Dimitar josifov</a:t>
            </a:r>
          </a:p>
        </p:txBody>
      </p:sp>
      <p:pic>
        <p:nvPicPr>
          <p:cNvPr id="9" name="Picture 2">
            <a:extLst>
              <a:ext uri="{FF2B5EF4-FFF2-40B4-BE49-F238E27FC236}">
                <a16:creationId xmlns:a16="http://schemas.microsoft.com/office/drawing/2014/main" id="{9B0AA3F5-CAA5-46A8-8ECA-F764CB2A6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31" y="106908"/>
            <a:ext cx="2778711" cy="2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Data Types in Java?</a:t>
            </a: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66800" y="1930648"/>
            <a:ext cx="10058400" cy="3760891"/>
          </a:xfrm>
        </p:spPr>
        <p:txBody>
          <a:bodyPr>
            <a:noAutofit/>
          </a:bodyPr>
          <a:lstStyle/>
          <a:p>
            <a:pPr algn="l"/>
            <a:r>
              <a:rPr lang="en-US" sz="2200" b="1" i="0" dirty="0">
                <a:solidFill>
                  <a:srgbClr val="222222"/>
                </a:solidFill>
                <a:effectLst/>
                <a:latin typeface="Source Sans Pro" panose="020B0503030403020204" pitchFamily="34" charset="0"/>
              </a:rPr>
              <a:t>Primitive Data Types</a:t>
            </a:r>
          </a:p>
          <a:p>
            <a:pPr algn="l"/>
            <a:r>
              <a:rPr lang="en-US" sz="2200" b="0" i="0" dirty="0">
                <a:solidFill>
                  <a:srgbClr val="222222"/>
                </a:solidFill>
                <a:effectLst/>
                <a:latin typeface="Source Sans Pro" panose="020B0503030403020204" pitchFamily="34" charset="0"/>
              </a:rPr>
              <a:t>Primitive Data Types are predefined and available within the Java language. Primitive values do not share state with other primitive values.</a:t>
            </a:r>
          </a:p>
          <a:p>
            <a:pPr algn="l"/>
            <a:r>
              <a:rPr lang="en-US" sz="2200" b="0" i="0" dirty="0">
                <a:solidFill>
                  <a:srgbClr val="222222"/>
                </a:solidFill>
                <a:effectLst/>
                <a:latin typeface="Source Sans Pro" panose="020B0503030403020204" pitchFamily="34" charset="0"/>
              </a:rPr>
              <a:t>There are 8 primitive types: byte, short, int, long, char, float, double, and Boolean</a:t>
            </a:r>
          </a:p>
        </p:txBody>
      </p:sp>
      <p:pic>
        <p:nvPicPr>
          <p:cNvPr id="5" name="Picture 4">
            <a:extLst>
              <a:ext uri="{FF2B5EF4-FFF2-40B4-BE49-F238E27FC236}">
                <a16:creationId xmlns:a16="http://schemas.microsoft.com/office/drawing/2014/main" id="{1ECC8DCD-943B-4C55-B97A-FD368A3A7857}"/>
              </a:ext>
            </a:extLst>
          </p:cNvPr>
          <p:cNvPicPr>
            <a:picLocks noChangeAspect="1"/>
          </p:cNvPicPr>
          <p:nvPr/>
        </p:nvPicPr>
        <p:blipFill>
          <a:blip r:embed="rId2"/>
          <a:stretch>
            <a:fillRect/>
          </a:stretch>
        </p:blipFill>
        <p:spPr>
          <a:xfrm>
            <a:off x="802445" y="3968797"/>
            <a:ext cx="2562225" cy="2305050"/>
          </a:xfrm>
          <a:prstGeom prst="rect">
            <a:avLst/>
          </a:prstGeom>
        </p:spPr>
      </p:pic>
      <p:pic>
        <p:nvPicPr>
          <p:cNvPr id="7" name="Picture 6">
            <a:extLst>
              <a:ext uri="{FF2B5EF4-FFF2-40B4-BE49-F238E27FC236}">
                <a16:creationId xmlns:a16="http://schemas.microsoft.com/office/drawing/2014/main" id="{FCF3A71C-C2C9-4E9B-B2F3-29B130FB850E}"/>
              </a:ext>
            </a:extLst>
          </p:cNvPr>
          <p:cNvPicPr>
            <a:picLocks noChangeAspect="1"/>
          </p:cNvPicPr>
          <p:nvPr/>
        </p:nvPicPr>
        <p:blipFill>
          <a:blip r:embed="rId3"/>
          <a:stretch>
            <a:fillRect/>
          </a:stretch>
        </p:blipFill>
        <p:spPr>
          <a:xfrm>
            <a:off x="3792855" y="4116434"/>
            <a:ext cx="2333625" cy="2009775"/>
          </a:xfrm>
          <a:prstGeom prst="rect">
            <a:avLst/>
          </a:prstGeom>
        </p:spPr>
      </p:pic>
      <p:pic>
        <p:nvPicPr>
          <p:cNvPr id="9" name="Picture 8">
            <a:extLst>
              <a:ext uri="{FF2B5EF4-FFF2-40B4-BE49-F238E27FC236}">
                <a16:creationId xmlns:a16="http://schemas.microsoft.com/office/drawing/2014/main" id="{3E2E1ECD-4BAB-4427-9B83-850BC4DBE29B}"/>
              </a:ext>
            </a:extLst>
          </p:cNvPr>
          <p:cNvPicPr>
            <a:picLocks noChangeAspect="1"/>
          </p:cNvPicPr>
          <p:nvPr/>
        </p:nvPicPr>
        <p:blipFill>
          <a:blip r:embed="rId4"/>
          <a:stretch>
            <a:fillRect/>
          </a:stretch>
        </p:blipFill>
        <p:spPr>
          <a:xfrm>
            <a:off x="6984470" y="4116434"/>
            <a:ext cx="3087578" cy="2574278"/>
          </a:xfrm>
          <a:prstGeom prst="rect">
            <a:avLst/>
          </a:prstGeom>
        </p:spPr>
      </p:pic>
    </p:spTree>
    <p:extLst>
      <p:ext uri="{BB962C8B-B14F-4D97-AF65-F5344CB8AC3E}">
        <p14:creationId xmlns:p14="http://schemas.microsoft.com/office/powerpoint/2010/main" val="260459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Data Types in Java?</a:t>
            </a:r>
            <a:endParaRPr lang="en-US" dirty="0"/>
          </a:p>
        </p:txBody>
      </p:sp>
      <p:graphicFrame>
        <p:nvGraphicFramePr>
          <p:cNvPr id="8" name="Content Placeholder 7">
            <a:extLst>
              <a:ext uri="{FF2B5EF4-FFF2-40B4-BE49-F238E27FC236}">
                <a16:creationId xmlns:a16="http://schemas.microsoft.com/office/drawing/2014/main" id="{921C0B5D-C3F3-46D5-9189-ED5EE777FA9B}"/>
              </a:ext>
            </a:extLst>
          </p:cNvPr>
          <p:cNvGraphicFramePr>
            <a:graphicFrameLocks noGrp="1"/>
          </p:cNvGraphicFramePr>
          <p:nvPr>
            <p:ph idx="1"/>
            <p:extLst>
              <p:ext uri="{D42A27DB-BD31-4B8C-83A1-F6EECF244321}">
                <p14:modId xmlns:p14="http://schemas.microsoft.com/office/powerpoint/2010/main" val="2528879364"/>
              </p:ext>
            </p:extLst>
          </p:nvPr>
        </p:nvGraphicFramePr>
        <p:xfrm>
          <a:off x="2371706" y="2169994"/>
          <a:ext cx="8177103" cy="4065021"/>
        </p:xfrm>
        <a:graphic>
          <a:graphicData uri="http://schemas.openxmlformats.org/drawingml/2006/table">
            <a:tbl>
              <a:tblPr/>
              <a:tblGrid>
                <a:gridCol w="2725701">
                  <a:extLst>
                    <a:ext uri="{9D8B030D-6E8A-4147-A177-3AD203B41FA5}">
                      <a16:colId xmlns:a16="http://schemas.microsoft.com/office/drawing/2014/main" val="3329237487"/>
                    </a:ext>
                  </a:extLst>
                </a:gridCol>
                <a:gridCol w="2725701">
                  <a:extLst>
                    <a:ext uri="{9D8B030D-6E8A-4147-A177-3AD203B41FA5}">
                      <a16:colId xmlns:a16="http://schemas.microsoft.com/office/drawing/2014/main" val="2545689806"/>
                    </a:ext>
                  </a:extLst>
                </a:gridCol>
                <a:gridCol w="2725701">
                  <a:extLst>
                    <a:ext uri="{9D8B030D-6E8A-4147-A177-3AD203B41FA5}">
                      <a16:colId xmlns:a16="http://schemas.microsoft.com/office/drawing/2014/main" val="4013948031"/>
                    </a:ext>
                  </a:extLst>
                </a:gridCol>
              </a:tblGrid>
              <a:tr h="451669">
                <a:tc>
                  <a:txBody>
                    <a:bodyPr/>
                    <a:lstStyle/>
                    <a:p>
                      <a:pPr algn="l"/>
                      <a:r>
                        <a:rPr lang="en-US">
                          <a:effectLst/>
                        </a:rPr>
                        <a:t>Data Type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Default Value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Default size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907004009"/>
                  </a:ext>
                </a:extLst>
              </a:tr>
              <a:tr h="451669">
                <a:tc>
                  <a:txBody>
                    <a:bodyPr/>
                    <a:lstStyle/>
                    <a:p>
                      <a:r>
                        <a:rPr lang="en-US">
                          <a:effectLst/>
                        </a:rPr>
                        <a:t>byte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1 byte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55678631"/>
                  </a:ext>
                </a:extLst>
              </a:tr>
              <a:tr h="451669">
                <a:tc>
                  <a:txBody>
                    <a:bodyPr/>
                    <a:lstStyle/>
                    <a:p>
                      <a:r>
                        <a:rPr lang="en-US">
                          <a:effectLst/>
                        </a:rPr>
                        <a:t>short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2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280400517"/>
                  </a:ext>
                </a:extLst>
              </a:tr>
              <a:tr h="451669">
                <a:tc>
                  <a:txBody>
                    <a:bodyPr/>
                    <a:lstStyle/>
                    <a:p>
                      <a:r>
                        <a:rPr lang="en-US">
                          <a:effectLst/>
                        </a:rPr>
                        <a:t>int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4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35811963"/>
                  </a:ext>
                </a:extLst>
              </a:tr>
              <a:tr h="451669">
                <a:tc>
                  <a:txBody>
                    <a:bodyPr/>
                    <a:lstStyle/>
                    <a:p>
                      <a:r>
                        <a:rPr lang="en-US">
                          <a:effectLst/>
                        </a:rPr>
                        <a:t>long</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0L</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8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932945554"/>
                  </a:ext>
                </a:extLst>
              </a:tr>
              <a:tr h="451669">
                <a:tc>
                  <a:txBody>
                    <a:bodyPr/>
                    <a:lstStyle/>
                    <a:p>
                      <a:r>
                        <a:rPr lang="en-US">
                          <a:effectLst/>
                        </a:rPr>
                        <a:t>float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0.0f</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4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88724790"/>
                  </a:ext>
                </a:extLst>
              </a:tr>
              <a:tr h="451669">
                <a:tc>
                  <a:txBody>
                    <a:bodyPr/>
                    <a:lstStyle/>
                    <a:p>
                      <a:r>
                        <a:rPr lang="en-US">
                          <a:effectLst/>
                        </a:rPr>
                        <a:t>double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0.0d</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8 bytes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316003764"/>
                  </a:ext>
                </a:extLst>
              </a:tr>
              <a:tr h="451669">
                <a:tc>
                  <a:txBody>
                    <a:bodyPr/>
                    <a:lstStyle/>
                    <a:p>
                      <a:r>
                        <a:rPr lang="en-US">
                          <a:effectLst/>
                        </a:rPr>
                        <a:t>boolean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false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1 bit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22660866"/>
                  </a:ext>
                </a:extLst>
              </a:tr>
              <a:tr h="451669">
                <a:tc>
                  <a:txBody>
                    <a:bodyPr/>
                    <a:lstStyle/>
                    <a:p>
                      <a:r>
                        <a:rPr lang="en-US">
                          <a:effectLst/>
                        </a:rPr>
                        <a:t>char</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‘\u0000’</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2 bytes</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202933233"/>
                  </a:ext>
                </a:extLst>
              </a:tr>
            </a:tbl>
          </a:graphicData>
        </a:graphic>
      </p:graphicFrame>
    </p:spTree>
    <p:extLst>
      <p:ext uri="{BB962C8B-B14F-4D97-AF65-F5344CB8AC3E}">
        <p14:creationId xmlns:p14="http://schemas.microsoft.com/office/powerpoint/2010/main" val="308504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Data types</a:t>
            </a: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rmAutofit/>
          </a:bodyPr>
          <a:lstStyle/>
          <a:p>
            <a:pPr algn="l"/>
            <a:r>
              <a:rPr lang="en-US" sz="2200" b="1" i="0" dirty="0">
                <a:solidFill>
                  <a:srgbClr val="222222"/>
                </a:solidFill>
                <a:effectLst/>
                <a:latin typeface="Source Sans Pro" panose="020B0503030403020204" pitchFamily="34" charset="0"/>
              </a:rPr>
              <a:t>Points to Remember:</a:t>
            </a:r>
            <a:endParaRPr lang="en-US" sz="22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All numeric data types are signed(+/-).</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The size of data types remain the same on all platforms (standardized)</a:t>
            </a:r>
          </a:p>
          <a:p>
            <a:pPr algn="l">
              <a:buFont typeface="Arial" panose="020B0604020202020204" pitchFamily="34" charset="0"/>
              <a:buChar char="•"/>
            </a:pPr>
            <a:r>
              <a:rPr lang="en-US" sz="2200" b="0" i="0" dirty="0">
                <a:solidFill>
                  <a:srgbClr val="222222"/>
                </a:solidFill>
                <a:effectLst/>
                <a:latin typeface="Source Sans Pro" panose="020B0503030403020204" pitchFamily="34" charset="0"/>
              </a:rPr>
              <a:t>char data type in Java is 2 bytes because it uses </a:t>
            </a:r>
            <a:r>
              <a:rPr lang="en-US" sz="2200" b="1" i="0" dirty="0">
                <a:solidFill>
                  <a:srgbClr val="222222"/>
                </a:solidFill>
                <a:effectLst/>
                <a:latin typeface="Source Sans Pro" panose="020B0503030403020204" pitchFamily="34" charset="0"/>
              </a:rPr>
              <a:t>UNICODE </a:t>
            </a:r>
            <a:r>
              <a:rPr lang="en-US" sz="2200" b="0" i="0" dirty="0">
                <a:solidFill>
                  <a:srgbClr val="222222"/>
                </a:solidFill>
                <a:effectLst/>
                <a:latin typeface="Source Sans Pro" panose="020B0503030403020204" pitchFamily="34" charset="0"/>
              </a:rPr>
              <a:t>character set. By virtue of it, Java supports internationalization. UNICODE is a character set which covers all known scripts and language in the world</a:t>
            </a:r>
          </a:p>
        </p:txBody>
      </p:sp>
    </p:spTree>
    <p:extLst>
      <p:ext uri="{BB962C8B-B14F-4D97-AF65-F5344CB8AC3E}">
        <p14:creationId xmlns:p14="http://schemas.microsoft.com/office/powerpoint/2010/main" val="357093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Variable Type Conversion &amp; Type Casting</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01745" y="2108200"/>
            <a:ext cx="10058400" cy="3760891"/>
          </a:xfrm>
        </p:spPr>
        <p:txBody>
          <a:bodyPr/>
          <a:lstStyle/>
          <a:p>
            <a:pPr algn="l"/>
            <a:r>
              <a:rPr lang="en-US" b="0" i="0" dirty="0">
                <a:solidFill>
                  <a:srgbClr val="222222"/>
                </a:solidFill>
                <a:effectLst/>
                <a:latin typeface="Source Sans Pro" panose="020B0503030403020204" pitchFamily="34" charset="0"/>
              </a:rPr>
              <a:t>A variable of one type can receive the value of another type. Here there are 2 cases –</a:t>
            </a:r>
          </a:p>
          <a:p>
            <a:pPr algn="l"/>
            <a:r>
              <a:rPr lang="en-US" b="1" i="0" dirty="0">
                <a:solidFill>
                  <a:srgbClr val="222222"/>
                </a:solidFill>
                <a:effectLst/>
                <a:latin typeface="Source Sans Pro" panose="020B0503030403020204" pitchFamily="34" charset="0"/>
              </a:rPr>
              <a:t>Case 1) </a:t>
            </a:r>
            <a:r>
              <a:rPr lang="en-US" b="0" i="0" dirty="0">
                <a:solidFill>
                  <a:srgbClr val="222222"/>
                </a:solidFill>
                <a:effectLst/>
                <a:latin typeface="Source Sans Pro" panose="020B0503030403020204" pitchFamily="34" charset="0"/>
              </a:rPr>
              <a:t>Variable of smaller capacity is be assigned to another variable of bigger capacity.</a:t>
            </a:r>
          </a:p>
          <a:p>
            <a:endParaRPr lang="en-US" dirty="0"/>
          </a:p>
        </p:txBody>
      </p:sp>
      <p:pic>
        <p:nvPicPr>
          <p:cNvPr id="6146" name="Picture 2" descr="Java Variables and Data Types">
            <a:extLst>
              <a:ext uri="{FF2B5EF4-FFF2-40B4-BE49-F238E27FC236}">
                <a16:creationId xmlns:a16="http://schemas.microsoft.com/office/drawing/2014/main" id="{02D71C61-A44A-4AC0-8858-C254978EF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87" y="3318467"/>
            <a:ext cx="3019425"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802937-8D67-45CE-82AD-AED26B8CE6B9}"/>
              </a:ext>
            </a:extLst>
          </p:cNvPr>
          <p:cNvSpPr txBox="1"/>
          <p:nvPr/>
        </p:nvSpPr>
        <p:spPr>
          <a:xfrm>
            <a:off x="3278875" y="5657671"/>
            <a:ext cx="6093724" cy="1200329"/>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This process is Automatic, and non-explicit is known as </a:t>
            </a:r>
            <a:r>
              <a:rPr lang="en-US" b="1" i="1" dirty="0">
                <a:solidFill>
                  <a:srgbClr val="222222"/>
                </a:solidFill>
                <a:effectLst/>
                <a:latin typeface="Source Sans Pro" panose="020B0503030403020204" pitchFamily="34" charset="0"/>
              </a:rPr>
              <a:t>Conversion</a:t>
            </a:r>
            <a:endParaRPr lang="en-US" b="0" i="0" dirty="0">
              <a:solidFill>
                <a:srgbClr val="222222"/>
              </a:solidFill>
              <a:effectLst/>
              <a:latin typeface="Source Sans Pro" panose="020B0503030403020204" pitchFamily="34" charset="0"/>
            </a:endParaRPr>
          </a:p>
          <a:p>
            <a:br>
              <a:rPr lang="en-US" dirty="0"/>
            </a:br>
            <a:endParaRPr lang="en-US" dirty="0"/>
          </a:p>
        </p:txBody>
      </p:sp>
    </p:spTree>
    <p:extLst>
      <p:ext uri="{BB962C8B-B14F-4D97-AF65-F5344CB8AC3E}">
        <p14:creationId xmlns:p14="http://schemas.microsoft.com/office/powerpoint/2010/main" val="103793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Variable Type Conversion &amp; Type Casting</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01745" y="2108200"/>
            <a:ext cx="10058400" cy="3760891"/>
          </a:xfrm>
        </p:spPr>
        <p:txBody>
          <a:bodyPr/>
          <a:lstStyle/>
          <a:p>
            <a:pPr algn="l"/>
            <a:r>
              <a:rPr lang="en-US" b="1" i="0" dirty="0">
                <a:solidFill>
                  <a:srgbClr val="222222"/>
                </a:solidFill>
                <a:effectLst/>
                <a:latin typeface="Source Sans Pro" panose="020B0503030403020204" pitchFamily="34" charset="0"/>
              </a:rPr>
              <a:t>Case 2) </a:t>
            </a:r>
            <a:r>
              <a:rPr lang="en-US" b="0" i="0" dirty="0">
                <a:solidFill>
                  <a:srgbClr val="222222"/>
                </a:solidFill>
                <a:effectLst/>
                <a:latin typeface="Source Sans Pro" panose="020B0503030403020204" pitchFamily="34" charset="0"/>
              </a:rPr>
              <a:t>Variable of larger capacity is be assigned to another variable of smaller capacity</a:t>
            </a:r>
            <a:endParaRPr lang="en-US" dirty="0"/>
          </a:p>
        </p:txBody>
      </p:sp>
      <p:pic>
        <p:nvPicPr>
          <p:cNvPr id="6148" name="Picture 4" descr="Java Variables and Data Types">
            <a:extLst>
              <a:ext uri="{FF2B5EF4-FFF2-40B4-BE49-F238E27FC236}">
                <a16:creationId xmlns:a16="http://schemas.microsoft.com/office/drawing/2014/main" id="{AA587C4C-EEE2-44B3-9E59-6C25D4CF8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230" y="2522158"/>
            <a:ext cx="4108346" cy="32941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31EE88-0178-474D-8B3D-D9168E8F7D90}"/>
              </a:ext>
            </a:extLst>
          </p:cNvPr>
          <p:cNvSpPr txBox="1"/>
          <p:nvPr/>
        </p:nvSpPr>
        <p:spPr>
          <a:xfrm>
            <a:off x="112366" y="5677469"/>
            <a:ext cx="11938607" cy="1323439"/>
          </a:xfrm>
          <a:prstGeom prst="rect">
            <a:avLst/>
          </a:prstGeom>
          <a:noFill/>
        </p:spPr>
        <p:txBody>
          <a:bodyPr wrap="square">
            <a:spAutoFit/>
          </a:bodyPr>
          <a:lstStyle/>
          <a:p>
            <a:pPr algn="l"/>
            <a:r>
              <a:rPr lang="en-US" sz="2000" b="0" i="0" dirty="0">
                <a:solidFill>
                  <a:srgbClr val="222222"/>
                </a:solidFill>
                <a:effectLst/>
                <a:latin typeface="Source Sans Pro" panose="020B0503030403020204" pitchFamily="34" charset="0"/>
              </a:rPr>
              <a:t>In such cases, you have to explicitly specify the </a:t>
            </a:r>
            <a:r>
              <a:rPr lang="en-US" sz="2000" b="1" i="0" dirty="0">
                <a:solidFill>
                  <a:srgbClr val="222222"/>
                </a:solidFill>
                <a:effectLst/>
                <a:latin typeface="Source Sans Pro" panose="020B0503030403020204" pitchFamily="34" charset="0"/>
              </a:rPr>
              <a:t>type cast operator. This process is known as </a:t>
            </a:r>
            <a:r>
              <a:rPr lang="en-US" sz="2000" b="1" i="1" dirty="0">
                <a:solidFill>
                  <a:srgbClr val="222222"/>
                </a:solidFill>
                <a:effectLst/>
                <a:latin typeface="Source Sans Pro" panose="020B0503030403020204" pitchFamily="34" charset="0"/>
              </a:rPr>
              <a:t>Type Casting.</a:t>
            </a:r>
            <a:endParaRPr lang="en-US" sz="2000" b="0" i="0" dirty="0">
              <a:solidFill>
                <a:srgbClr val="222222"/>
              </a:solidFill>
              <a:effectLst/>
              <a:latin typeface="Source Sans Pro" panose="020B0503030403020204" pitchFamily="34" charset="0"/>
            </a:endParaRPr>
          </a:p>
          <a:p>
            <a:pPr algn="l"/>
            <a:r>
              <a:rPr lang="en-US" sz="2000" b="0" i="0" dirty="0">
                <a:solidFill>
                  <a:srgbClr val="222222"/>
                </a:solidFill>
                <a:effectLst/>
                <a:latin typeface="Source Sans Pro" panose="020B0503030403020204" pitchFamily="34" charset="0"/>
              </a:rPr>
              <a:t>In case, you do not specify a type cast operator; the compiler gives an error. Since this rule is enforced by the </a:t>
            </a:r>
            <a:r>
              <a:rPr lang="en-US" sz="2000" b="0" i="0" dirty="0">
                <a:solidFill>
                  <a:schemeClr val="bg1"/>
                </a:solidFill>
                <a:effectLst/>
                <a:latin typeface="Source Sans Pro" panose="020B0503030403020204" pitchFamily="34" charset="0"/>
              </a:rPr>
              <a:t>compiler, it makes the programmer aware that the conversion he is about to do may cause some loss in data and prevents </a:t>
            </a:r>
            <a:r>
              <a:rPr lang="en-US" sz="2000" b="1" i="0" dirty="0">
                <a:solidFill>
                  <a:schemeClr val="bg1"/>
                </a:solidFill>
                <a:effectLst/>
                <a:latin typeface="Source Sans Pro" panose="020B0503030403020204" pitchFamily="34" charset="0"/>
              </a:rPr>
              <a:t>accidental losses.</a:t>
            </a:r>
            <a:endParaRPr lang="en-US" sz="2000" b="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164903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Example: To Understand Type Casting</a:t>
            </a:r>
            <a:br>
              <a:rPr lang="en-US" b="0" i="0" dirty="0">
                <a:solidFill>
                  <a:srgbClr val="222222"/>
                </a:solidFill>
                <a:effectLst/>
                <a:latin typeface="Source Sans Pro" panose="020B0503030403020204" pitchFamily="34" charset="0"/>
              </a:rPr>
            </a:br>
            <a:endParaRPr lang="en-US" b="1" i="0" dirty="0">
              <a:solidFill>
                <a:srgbClr val="222222"/>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E960226E-3EBC-438E-96EA-3107BE1CF76A}"/>
              </a:ext>
            </a:extLst>
          </p:cNvPr>
          <p:cNvPicPr>
            <a:picLocks noChangeAspect="1"/>
          </p:cNvPicPr>
          <p:nvPr/>
        </p:nvPicPr>
        <p:blipFill>
          <a:blip r:embed="rId2"/>
          <a:stretch>
            <a:fillRect/>
          </a:stretch>
        </p:blipFill>
        <p:spPr>
          <a:xfrm>
            <a:off x="1867610" y="1438565"/>
            <a:ext cx="7071673" cy="5132832"/>
          </a:xfrm>
          <a:prstGeom prst="rect">
            <a:avLst/>
          </a:prstGeom>
        </p:spPr>
      </p:pic>
    </p:spTree>
    <p:extLst>
      <p:ext uri="{BB962C8B-B14F-4D97-AF65-F5344CB8AC3E}">
        <p14:creationId xmlns:p14="http://schemas.microsoft.com/office/powerpoint/2010/main" val="164020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Step 2)</a:t>
            </a:r>
            <a:r>
              <a:rPr lang="en-US" b="0" i="0" dirty="0">
                <a:solidFill>
                  <a:srgbClr val="222222"/>
                </a:solidFill>
                <a:effectLst/>
                <a:latin typeface="Source Sans Pro" panose="020B0503030403020204" pitchFamily="34" charset="0"/>
              </a:rPr>
              <a:t> Save, Compile &amp; Run the code.</a:t>
            </a:r>
            <a:endParaRPr lang="en-US" b="1" i="0" dirty="0">
              <a:solidFill>
                <a:srgbClr val="222222"/>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51A5406A-6CEB-4475-A05F-CB7B7E9B6B96}"/>
              </a:ext>
            </a:extLst>
          </p:cNvPr>
          <p:cNvPicPr>
            <a:picLocks noChangeAspect="1"/>
          </p:cNvPicPr>
          <p:nvPr/>
        </p:nvPicPr>
        <p:blipFill>
          <a:blip r:embed="rId2"/>
          <a:stretch>
            <a:fillRect/>
          </a:stretch>
        </p:blipFill>
        <p:spPr>
          <a:xfrm>
            <a:off x="2757913" y="2304485"/>
            <a:ext cx="5676403" cy="4266912"/>
          </a:xfrm>
          <a:prstGeom prst="rect">
            <a:avLst/>
          </a:prstGeom>
        </p:spPr>
      </p:pic>
    </p:spTree>
    <p:extLst>
      <p:ext uri="{BB962C8B-B14F-4D97-AF65-F5344CB8AC3E}">
        <p14:creationId xmlns:p14="http://schemas.microsoft.com/office/powerpoint/2010/main" val="399763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500" dirty="0"/>
              <a:t>Java Arrays Tutorial: Declare, Create, Initialize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6" name="Subtitle 5">
            <a:extLst>
              <a:ext uri="{FF2B5EF4-FFF2-40B4-BE49-F238E27FC236}">
                <a16:creationId xmlns:a16="http://schemas.microsoft.com/office/drawing/2014/main" id="{95D30159-ED2D-4D3F-A4C8-CB7749ED7E48}"/>
              </a:ext>
            </a:extLst>
          </p:cNvPr>
          <p:cNvSpPr>
            <a:spLocks noGrp="1"/>
          </p:cNvSpPr>
          <p:nvPr>
            <p:ph type="subTitle" idx="1"/>
          </p:nvPr>
        </p:nvSpPr>
        <p:spPr/>
        <p:txBody>
          <a:bodyPr>
            <a:normAutofit/>
          </a:bodyPr>
          <a:lstStyle/>
          <a:p>
            <a:pPr algn="r"/>
            <a:r>
              <a:rPr lang="en-US" sz="2000" dirty="0"/>
              <a:t>Chapter 2, </a:t>
            </a:r>
          </a:p>
          <a:p>
            <a:pPr algn="r"/>
            <a:r>
              <a:rPr lang="en-US" sz="2000" dirty="0"/>
              <a:t>Dimitar josifov</a:t>
            </a:r>
          </a:p>
        </p:txBody>
      </p:sp>
      <p:pic>
        <p:nvPicPr>
          <p:cNvPr id="9" name="Picture 2">
            <a:extLst>
              <a:ext uri="{FF2B5EF4-FFF2-40B4-BE49-F238E27FC236}">
                <a16:creationId xmlns:a16="http://schemas.microsoft.com/office/drawing/2014/main" id="{9B0AA3F5-CAA5-46A8-8ECA-F764CB2A6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31" y="106908"/>
            <a:ext cx="2778711" cy="2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15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Java Array</a:t>
            </a:r>
            <a:r>
              <a:rPr lang="en-US" b="0" i="0" dirty="0">
                <a:solidFill>
                  <a:srgbClr val="222222"/>
                </a:solidFill>
                <a:effectLst/>
                <a:latin typeface="Source Sans Pro" panose="020B0503030403020204" pitchFamily="34" charset="0"/>
              </a:rPr>
              <a:t> is a very common type of data structure which contains all the data values of the same data type. The data items put in the array are called elements and the first element in the array starts with index zero. Arrays inherit the object class and implement the serializable and cloneable interfaces. We can store primitive values or objects in an array.</a:t>
            </a:r>
          </a:p>
          <a:p>
            <a:br>
              <a:rPr lang="en-US" dirty="0"/>
            </a:br>
            <a:endParaRPr lang="en-US" dirty="0"/>
          </a:p>
        </p:txBody>
      </p:sp>
    </p:spTree>
    <p:extLst>
      <p:ext uri="{BB962C8B-B14F-4D97-AF65-F5344CB8AC3E}">
        <p14:creationId xmlns:p14="http://schemas.microsoft.com/office/powerpoint/2010/main" val="110189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noAutofit/>
          </a:bodyPr>
          <a:lstStyle/>
          <a:p>
            <a:pPr algn="l" fontAlgn="base">
              <a:buFont typeface="Arial" panose="020B0604020202020204" pitchFamily="34" charset="0"/>
              <a:buChar char="•"/>
            </a:pPr>
            <a:r>
              <a:rPr lang="en-US" sz="1500" b="0" i="0" dirty="0">
                <a:solidFill>
                  <a:srgbClr val="273239"/>
                </a:solidFill>
                <a:effectLst/>
                <a:latin typeface="urw-din"/>
              </a:rPr>
              <a:t>In Java all arrays are dynamically allocated.(discussed below)</a:t>
            </a:r>
          </a:p>
          <a:p>
            <a:pPr algn="l" fontAlgn="base">
              <a:buFont typeface="Arial" panose="020B0604020202020204" pitchFamily="34" charset="0"/>
              <a:buChar char="•"/>
            </a:pPr>
            <a:r>
              <a:rPr lang="en-US" sz="1500" b="0" i="0" dirty="0">
                <a:solidFill>
                  <a:srgbClr val="273239"/>
                </a:solidFill>
                <a:effectLst/>
                <a:latin typeface="urw-din"/>
              </a:rPr>
              <a:t>Since arrays are objects in Java, we can find their length using the object property </a:t>
            </a:r>
            <a:r>
              <a:rPr lang="en-US" sz="1500" b="0" i="1" dirty="0">
                <a:solidFill>
                  <a:srgbClr val="273239"/>
                </a:solidFill>
                <a:effectLst/>
                <a:latin typeface="urw-din"/>
              </a:rPr>
              <a:t>length</a:t>
            </a:r>
            <a:r>
              <a:rPr lang="en-US" sz="1500" b="0" i="0" dirty="0">
                <a:solidFill>
                  <a:srgbClr val="273239"/>
                </a:solidFill>
                <a:effectLst/>
                <a:latin typeface="urw-din"/>
              </a:rPr>
              <a:t>. This is different from C/C++ where we find length using </a:t>
            </a:r>
            <a:r>
              <a:rPr lang="en-US" sz="1500" b="0" i="0" dirty="0" err="1">
                <a:solidFill>
                  <a:srgbClr val="273239"/>
                </a:solidFill>
                <a:effectLst/>
                <a:latin typeface="urw-din"/>
              </a:rPr>
              <a:t>sizeof</a:t>
            </a:r>
            <a:r>
              <a:rPr lang="en-US" sz="1500" b="0" i="0" dirty="0">
                <a:solidFill>
                  <a:srgbClr val="273239"/>
                </a:solidFill>
                <a:effectLst/>
                <a:latin typeface="urw-din"/>
              </a:rPr>
              <a:t>.</a:t>
            </a:r>
          </a:p>
          <a:p>
            <a:pPr algn="l" fontAlgn="base">
              <a:buFont typeface="Arial" panose="020B0604020202020204" pitchFamily="34" charset="0"/>
              <a:buChar char="•"/>
            </a:pPr>
            <a:r>
              <a:rPr lang="en-US" sz="1500" b="0" i="0" dirty="0">
                <a:solidFill>
                  <a:srgbClr val="273239"/>
                </a:solidFill>
                <a:effectLst/>
                <a:latin typeface="urw-din"/>
              </a:rPr>
              <a:t>A Java array variable can also be declared like other variables with [] after the data type.</a:t>
            </a:r>
          </a:p>
          <a:p>
            <a:pPr algn="l" fontAlgn="base">
              <a:buFont typeface="Arial" panose="020B0604020202020204" pitchFamily="34" charset="0"/>
              <a:buChar char="•"/>
            </a:pPr>
            <a:r>
              <a:rPr lang="en-US" sz="1500" b="0" i="0" dirty="0">
                <a:solidFill>
                  <a:srgbClr val="273239"/>
                </a:solidFill>
                <a:effectLst/>
                <a:latin typeface="urw-din"/>
              </a:rPr>
              <a:t>The variables in the array are ordered and each have an index beginning from 0.</a:t>
            </a:r>
          </a:p>
          <a:p>
            <a:pPr algn="l" fontAlgn="base">
              <a:buFont typeface="Arial" panose="020B0604020202020204" pitchFamily="34" charset="0"/>
              <a:buChar char="•"/>
            </a:pPr>
            <a:r>
              <a:rPr lang="en-US" sz="1500" b="0" i="0" dirty="0">
                <a:solidFill>
                  <a:srgbClr val="273239"/>
                </a:solidFill>
                <a:effectLst/>
                <a:latin typeface="urw-din"/>
              </a:rPr>
              <a:t>Java array can be also be used as a static field, a local variable or a method parameter.</a:t>
            </a:r>
          </a:p>
          <a:p>
            <a:pPr algn="l" fontAlgn="base">
              <a:buFont typeface="Arial" panose="020B0604020202020204" pitchFamily="34" charset="0"/>
              <a:buChar char="•"/>
            </a:pPr>
            <a:r>
              <a:rPr lang="en-US" sz="1500" b="0" i="0" dirty="0">
                <a:solidFill>
                  <a:srgbClr val="273239"/>
                </a:solidFill>
                <a:effectLst/>
                <a:latin typeface="urw-din"/>
              </a:rPr>
              <a:t>The </a:t>
            </a:r>
            <a:r>
              <a:rPr lang="en-US" sz="1500" b="1" i="0" dirty="0">
                <a:solidFill>
                  <a:srgbClr val="273239"/>
                </a:solidFill>
                <a:effectLst/>
                <a:latin typeface="urw-din"/>
              </a:rPr>
              <a:t>size</a:t>
            </a:r>
            <a:r>
              <a:rPr lang="en-US" sz="1500" b="0" i="0" dirty="0">
                <a:solidFill>
                  <a:srgbClr val="273239"/>
                </a:solidFill>
                <a:effectLst/>
                <a:latin typeface="urw-din"/>
              </a:rPr>
              <a:t> of an array must be specified by an int or short value and not long.</a:t>
            </a:r>
          </a:p>
          <a:p>
            <a:pPr algn="l" fontAlgn="base">
              <a:buFont typeface="Arial" panose="020B0604020202020204" pitchFamily="34" charset="0"/>
              <a:buChar char="•"/>
            </a:pPr>
            <a:r>
              <a:rPr lang="en-US" sz="1500" b="0" i="0" dirty="0">
                <a:solidFill>
                  <a:srgbClr val="273239"/>
                </a:solidFill>
                <a:effectLst/>
                <a:latin typeface="urw-din"/>
              </a:rPr>
              <a:t>The direct superclass of an array type is </a:t>
            </a:r>
            <a:r>
              <a:rPr lang="en-US" sz="1500" b="0" i="0" u="sng" dirty="0">
                <a:solidFill>
                  <a:srgbClr val="273239"/>
                </a:solidFill>
                <a:effectLst/>
                <a:latin typeface="urw-din"/>
              </a:rPr>
              <a:t>Object</a:t>
            </a:r>
            <a:r>
              <a:rPr lang="en-US" sz="1500" b="0" i="0" dirty="0">
                <a:solidFill>
                  <a:srgbClr val="273239"/>
                </a:solidFill>
                <a:effectLst/>
                <a:latin typeface="urw-din"/>
              </a:rPr>
              <a:t>.</a:t>
            </a:r>
          </a:p>
          <a:p>
            <a:pPr algn="l" fontAlgn="base">
              <a:buFont typeface="Arial" panose="020B0604020202020204" pitchFamily="34" charset="0"/>
              <a:buChar char="•"/>
            </a:pPr>
            <a:r>
              <a:rPr lang="en-US" sz="1500" b="0" i="0" dirty="0">
                <a:solidFill>
                  <a:srgbClr val="273239"/>
                </a:solidFill>
                <a:effectLst/>
                <a:latin typeface="urw-din"/>
              </a:rPr>
              <a:t>Every array type implements the interfaces </a:t>
            </a:r>
            <a:r>
              <a:rPr lang="en-US" sz="1500" b="0" i="0" u="sng" dirty="0">
                <a:solidFill>
                  <a:srgbClr val="273239"/>
                </a:solidFill>
                <a:effectLst/>
                <a:latin typeface="urw-din"/>
              </a:rPr>
              <a:t>Cloneable</a:t>
            </a:r>
            <a:r>
              <a:rPr lang="en-US" sz="1500" b="0" i="0" dirty="0">
                <a:solidFill>
                  <a:srgbClr val="273239"/>
                </a:solidFill>
                <a:effectLst/>
                <a:latin typeface="urw-din"/>
              </a:rPr>
              <a:t> and </a:t>
            </a:r>
            <a:r>
              <a:rPr lang="en-US" sz="1500" b="0" i="0" u="sng" dirty="0">
                <a:solidFill>
                  <a:srgbClr val="273239"/>
                </a:solidFill>
                <a:effectLst/>
                <a:latin typeface="urw-din"/>
              </a:rPr>
              <a:t>java.io.Serializable</a:t>
            </a:r>
            <a:r>
              <a:rPr lang="en-US" sz="1500" b="0" i="0" dirty="0">
                <a:solidFill>
                  <a:srgbClr val="273239"/>
                </a:solidFill>
                <a:effectLst/>
                <a:latin typeface="urw-din"/>
              </a:rPr>
              <a:t>.</a:t>
            </a:r>
          </a:p>
          <a:p>
            <a:br>
              <a:rPr lang="en-US" sz="1500" dirty="0"/>
            </a:br>
            <a:endParaRPr lang="en-US" sz="1500" dirty="0"/>
          </a:p>
        </p:txBody>
      </p:sp>
    </p:spTree>
    <p:extLst>
      <p:ext uri="{BB962C8B-B14F-4D97-AF65-F5344CB8AC3E}">
        <p14:creationId xmlns:p14="http://schemas.microsoft.com/office/powerpoint/2010/main" val="60328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a Variable in Java?</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564619" y="1815238"/>
            <a:ext cx="10745532" cy="3760891"/>
          </a:xfrm>
        </p:spPr>
        <p:txBody>
          <a:bodyPr>
            <a:noAutofit/>
          </a:bodyPr>
          <a:lstStyle/>
          <a:p>
            <a:pPr algn="l"/>
            <a:r>
              <a:rPr lang="en-US" sz="2000" b="1" i="0" dirty="0">
                <a:solidFill>
                  <a:srgbClr val="222222"/>
                </a:solidFill>
                <a:effectLst/>
                <a:latin typeface="Source Sans Pro" panose="020B0503030403020204" pitchFamily="34" charset="0"/>
              </a:rPr>
              <a:t>Variable in Java</a:t>
            </a:r>
            <a:r>
              <a:rPr lang="en-US" sz="2000" b="0" i="0" dirty="0">
                <a:solidFill>
                  <a:srgbClr val="222222"/>
                </a:solidFill>
                <a:effectLst/>
                <a:latin typeface="Source Sans Pro" panose="020B0503030403020204" pitchFamily="34" charset="0"/>
              </a:rPr>
              <a:t> is a data container that stores the data values during Java program execution. Every variable is assigned data type which designates the type and quantity of value it can hold. Variable is a memory location name of the data. </a:t>
            </a:r>
          </a:p>
          <a:p>
            <a:pPr algn="l"/>
            <a:endParaRPr lang="en-US" sz="2000" dirty="0">
              <a:solidFill>
                <a:srgbClr val="222222"/>
              </a:solidFill>
              <a:latin typeface="Source Sans Pro" panose="020B0503030403020204" pitchFamily="34" charset="0"/>
            </a:endParaRPr>
          </a:p>
          <a:p>
            <a:pPr algn="l"/>
            <a:r>
              <a:rPr lang="en-US" sz="2000" b="0" i="0" dirty="0">
                <a:solidFill>
                  <a:srgbClr val="222222"/>
                </a:solidFill>
                <a:effectLst/>
                <a:latin typeface="Source Sans Pro" panose="020B0503030403020204" pitchFamily="34" charset="0"/>
              </a:rPr>
              <a:t>The Java variables have mainly three types : Local, Instance and Static.</a:t>
            </a:r>
          </a:p>
          <a:p>
            <a:pPr algn="l"/>
            <a:r>
              <a:rPr lang="en-US" sz="2000" b="0" i="0" dirty="0">
                <a:solidFill>
                  <a:srgbClr val="222222"/>
                </a:solidFill>
                <a:effectLst/>
                <a:latin typeface="Source Sans Pro" panose="020B0503030403020204" pitchFamily="34" charset="0"/>
              </a:rPr>
              <a:t>In order to use a variable in a program you to need to perform 2 steps</a:t>
            </a:r>
          </a:p>
          <a:p>
            <a:pPr algn="l">
              <a:buFont typeface="+mj-lt"/>
              <a:buAutoNum type="arabicPeriod"/>
            </a:pPr>
            <a:r>
              <a:rPr lang="en-US" sz="2000" b="0" i="0" dirty="0">
                <a:solidFill>
                  <a:srgbClr val="222222"/>
                </a:solidFill>
                <a:effectLst/>
                <a:latin typeface="Source Sans Pro" panose="020B0503030403020204" pitchFamily="34" charset="0"/>
              </a:rPr>
              <a:t>Variable Declaration</a:t>
            </a:r>
          </a:p>
          <a:p>
            <a:pPr algn="l">
              <a:buFont typeface="+mj-lt"/>
              <a:buAutoNum type="arabicPeriod"/>
            </a:pPr>
            <a:r>
              <a:rPr lang="en-US" sz="2000" b="0" i="0" dirty="0">
                <a:solidFill>
                  <a:srgbClr val="222222"/>
                </a:solidFill>
                <a:effectLst/>
                <a:latin typeface="Source Sans Pro" panose="020B0503030403020204" pitchFamily="34" charset="0"/>
              </a:rPr>
              <a:t>Variable Initialization</a:t>
            </a:r>
          </a:p>
          <a:p>
            <a:br>
              <a:rPr lang="en-US" sz="2000" b="0" i="0" dirty="0">
                <a:solidFill>
                  <a:srgbClr val="222222"/>
                </a:solidFill>
                <a:effectLst/>
                <a:latin typeface="Source Sans Pro" panose="020B0503030403020204" pitchFamily="34" charset="0"/>
              </a:rPr>
            </a:br>
            <a:endParaRPr lang="en-US" sz="2300" b="0" i="0" dirty="0">
              <a:solidFill>
                <a:srgbClr val="222222"/>
              </a:solidFill>
              <a:effectLst/>
              <a:latin typeface="Source Sans Pro" panose="020B0503030403020204" pitchFamily="34" charset="0"/>
            </a:endParaRPr>
          </a:p>
          <a:p>
            <a:br>
              <a:rPr lang="en-US" sz="2300" b="0" i="0" dirty="0">
                <a:solidFill>
                  <a:srgbClr val="222222"/>
                </a:solidFill>
                <a:effectLst/>
                <a:latin typeface="Source Sans Pro" panose="020B0503030403020204" pitchFamily="34" charset="0"/>
              </a:rPr>
            </a:br>
            <a:endParaRPr lang="en-US" sz="2300" b="0" i="0" dirty="0">
              <a:solidFill>
                <a:srgbClr val="222222"/>
              </a:solidFill>
              <a:effectLst/>
              <a:latin typeface="Source Sans Pro" panose="020B0503030403020204" pitchFamily="34" charset="0"/>
            </a:endParaRPr>
          </a:p>
          <a:p>
            <a:br>
              <a:rPr lang="en-US" sz="2300" b="0" i="0" dirty="0">
                <a:solidFill>
                  <a:srgbClr val="222222"/>
                </a:solidFill>
                <a:effectLst/>
                <a:latin typeface="Source Sans Pro" panose="020B0503030403020204" pitchFamily="34" charset="0"/>
              </a:rPr>
            </a:br>
            <a:endParaRPr lang="en-US" sz="2300" dirty="0"/>
          </a:p>
        </p:txBody>
      </p:sp>
    </p:spTree>
    <p:extLst>
      <p:ext uri="{BB962C8B-B14F-4D97-AF65-F5344CB8AC3E}">
        <p14:creationId xmlns:p14="http://schemas.microsoft.com/office/powerpoint/2010/main" val="409130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lstStyle/>
          <a:p>
            <a:pPr algn="l"/>
            <a:r>
              <a:rPr lang="en-US" b="0" i="0" dirty="0">
                <a:solidFill>
                  <a:srgbClr val="273239"/>
                </a:solidFill>
                <a:effectLst/>
                <a:latin typeface="urw-din"/>
              </a:rPr>
              <a:t>Array can contain primitives (int, char, etc.) as well as object (or non-primitive) references of a class depending on the definition of the array. In case of primitive data types, the actual values are stored in contiguous memory locations.</a:t>
            </a:r>
            <a:br>
              <a:rPr lang="en-US" dirty="0"/>
            </a:br>
            <a:endParaRPr lang="en-US" dirty="0"/>
          </a:p>
        </p:txBody>
      </p:sp>
      <p:pic>
        <p:nvPicPr>
          <p:cNvPr id="1026" name="Picture 2" descr="Arrays">
            <a:extLst>
              <a:ext uri="{FF2B5EF4-FFF2-40B4-BE49-F238E27FC236}">
                <a16:creationId xmlns:a16="http://schemas.microsoft.com/office/drawing/2014/main" id="{7012BEF8-520A-4A24-B1E7-3F9967781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68" y="3429000"/>
            <a:ext cx="56388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84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73239"/>
                </a:solidFill>
                <a:effectLst/>
                <a:latin typeface="urw-din"/>
              </a:rPr>
              <a:t>Instantiating an Array in Java</a:t>
            </a:r>
            <a:endParaRPr lang="en-US" dirty="0"/>
          </a:p>
        </p:txBody>
      </p:sp>
      <p:sp>
        <p:nvSpPr>
          <p:cNvPr id="4" name="Rectangle 1">
            <a:extLst>
              <a:ext uri="{FF2B5EF4-FFF2-40B4-BE49-F238E27FC236}">
                <a16:creationId xmlns:a16="http://schemas.microsoft.com/office/drawing/2014/main" id="{B9A37497-7CF2-477C-AE22-5C10651A6A05}"/>
              </a:ext>
            </a:extLst>
          </p:cNvPr>
          <p:cNvSpPr>
            <a:spLocks noChangeArrowheads="1"/>
          </p:cNvSpPr>
          <p:nvPr/>
        </p:nvSpPr>
        <p:spPr bwMode="auto">
          <a:xfrm>
            <a:off x="885524" y="2086264"/>
            <a:ext cx="10420952" cy="37574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When an array is declared, only a reference of array is created. To actually create or give memory to array, you create an array like </a:t>
            </a:r>
            <a:r>
              <a:rPr kumimoji="0" lang="en-US" altLang="en-US" sz="2000" b="0" i="0" u="none" strike="noStrike" cap="none" normalizeH="0" baseline="0" dirty="0" err="1">
                <a:ln>
                  <a:noFill/>
                </a:ln>
                <a:solidFill>
                  <a:srgbClr val="273239"/>
                </a:solidFill>
                <a:effectLst/>
                <a:latin typeface="urw-din"/>
              </a:rPr>
              <a:t>this:The</a:t>
            </a:r>
            <a:r>
              <a:rPr kumimoji="0" lang="en-US" altLang="en-US" sz="2000" b="0" i="0" u="none" strike="noStrike" cap="none" normalizeH="0" baseline="0" dirty="0">
                <a:ln>
                  <a:noFill/>
                </a:ln>
                <a:solidFill>
                  <a:srgbClr val="273239"/>
                </a:solidFill>
                <a:effectLst/>
                <a:latin typeface="urw-din"/>
              </a:rPr>
              <a:t> general form of </a:t>
            </a:r>
            <a:r>
              <a:rPr kumimoji="0" lang="en-US" altLang="en-US" sz="2000" b="0" i="1" u="none" strike="noStrike" cap="none" normalizeH="0" baseline="0" dirty="0">
                <a:ln>
                  <a:noFill/>
                </a:ln>
                <a:solidFill>
                  <a:srgbClr val="273239"/>
                </a:solidFill>
                <a:effectLst/>
                <a:latin typeface="urw-din"/>
              </a:rPr>
              <a:t>new</a:t>
            </a:r>
            <a:r>
              <a:rPr kumimoji="0" lang="en-US" altLang="en-US" sz="2000" b="0" i="0" u="none" strike="noStrike" cap="none" normalizeH="0" baseline="0" dirty="0">
                <a:ln>
                  <a:noFill/>
                </a:ln>
                <a:solidFill>
                  <a:srgbClr val="273239"/>
                </a:solidFill>
                <a:effectLst/>
                <a:latin typeface="urw-din"/>
              </a:rPr>
              <a:t> as it applies to one-dimensional arrays appears as follows:</a:t>
            </a:r>
            <a:endParaRPr kumimoji="0" lang="en-US" altLang="en-US" sz="20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var-name = new type [size];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Here, </a:t>
            </a:r>
            <a:r>
              <a:rPr kumimoji="0" lang="en-US" altLang="en-US" sz="2000" b="0" i="1" u="none" strike="noStrike" cap="none" normalizeH="0" baseline="0" dirty="0">
                <a:ln>
                  <a:noFill/>
                </a:ln>
                <a:solidFill>
                  <a:srgbClr val="273239"/>
                </a:solidFill>
                <a:effectLst/>
                <a:latin typeface="urw-din"/>
              </a:rPr>
              <a:t>type</a:t>
            </a:r>
            <a:r>
              <a:rPr kumimoji="0" lang="en-US" altLang="en-US" sz="2000" b="0" i="0" u="none" strike="noStrike" cap="none" normalizeH="0" baseline="0" dirty="0">
                <a:ln>
                  <a:noFill/>
                </a:ln>
                <a:solidFill>
                  <a:srgbClr val="273239"/>
                </a:solidFill>
                <a:effectLst/>
                <a:latin typeface="urw-din"/>
              </a:rPr>
              <a:t> specifies the type of data being allocated, </a:t>
            </a:r>
            <a:r>
              <a:rPr kumimoji="0" lang="en-US" altLang="en-US" sz="2000" b="0" i="1" u="none" strike="noStrike" cap="none" normalizeH="0" baseline="0" dirty="0">
                <a:ln>
                  <a:noFill/>
                </a:ln>
                <a:solidFill>
                  <a:srgbClr val="273239"/>
                </a:solidFill>
                <a:effectLst/>
                <a:latin typeface="urw-din"/>
              </a:rPr>
              <a:t>size</a:t>
            </a:r>
            <a:r>
              <a:rPr kumimoji="0" lang="en-US" altLang="en-US" sz="2000" b="0" i="0" u="none" strike="noStrike" cap="none" normalizeH="0" baseline="0" dirty="0">
                <a:ln>
                  <a:noFill/>
                </a:ln>
                <a:solidFill>
                  <a:srgbClr val="273239"/>
                </a:solidFill>
                <a:effectLst/>
                <a:latin typeface="urw-din"/>
              </a:rPr>
              <a:t> specifies the number of elements in the array, and </a:t>
            </a:r>
            <a:r>
              <a:rPr kumimoji="0" lang="en-US" altLang="en-US" sz="2000" b="0" i="1" u="none" strike="noStrike" cap="none" normalizeH="0" baseline="0" dirty="0">
                <a:ln>
                  <a:noFill/>
                </a:ln>
                <a:solidFill>
                  <a:srgbClr val="273239"/>
                </a:solidFill>
                <a:effectLst/>
                <a:latin typeface="urw-din"/>
              </a:rPr>
              <a:t>var-name</a:t>
            </a:r>
            <a:r>
              <a:rPr kumimoji="0" lang="en-US" altLang="en-US" sz="2000" b="0" i="0" u="none" strike="noStrike" cap="none" normalizeH="0" baseline="0" dirty="0">
                <a:ln>
                  <a:noFill/>
                </a:ln>
                <a:solidFill>
                  <a:srgbClr val="273239"/>
                </a:solidFill>
                <a:effectLst/>
                <a:latin typeface="urw-din"/>
              </a:rPr>
              <a:t> is the name of array variable that is linked to the array. That is, to use </a:t>
            </a:r>
            <a:r>
              <a:rPr kumimoji="0" lang="en-US" altLang="en-US" sz="2000" b="0" i="1" u="none" strike="noStrike" cap="none" normalizeH="0" baseline="0" dirty="0">
                <a:ln>
                  <a:noFill/>
                </a:ln>
                <a:solidFill>
                  <a:srgbClr val="273239"/>
                </a:solidFill>
                <a:effectLst/>
                <a:latin typeface="urw-din"/>
              </a:rPr>
              <a:t>new</a:t>
            </a:r>
            <a:r>
              <a:rPr kumimoji="0" lang="en-US" altLang="en-US" sz="2000" b="0" i="0" u="none" strike="noStrike" cap="none" normalizeH="0" baseline="0" dirty="0">
                <a:ln>
                  <a:noFill/>
                </a:ln>
                <a:solidFill>
                  <a:srgbClr val="273239"/>
                </a:solidFill>
                <a:effectLst/>
                <a:latin typeface="urw-din"/>
              </a:rPr>
              <a:t> to allocate an array, </a:t>
            </a:r>
            <a:r>
              <a:rPr kumimoji="0" lang="en-US" altLang="en-US" sz="2000" b="1" i="0" u="none" strike="noStrike" cap="none" normalizeH="0" baseline="0" dirty="0">
                <a:ln>
                  <a:noFill/>
                </a:ln>
                <a:solidFill>
                  <a:srgbClr val="273239"/>
                </a:solidFill>
                <a:effectLst/>
                <a:latin typeface="urw-din"/>
              </a:rPr>
              <a:t>you must specify the type and number of elements to allocate.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urw-din"/>
              </a:rPr>
              <a:t>Example:</a:t>
            </a:r>
            <a:endParaRPr kumimoji="0" lang="en-US" altLang="en-US" sz="20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int </a:t>
            </a:r>
            <a:r>
              <a:rPr kumimoji="0" lang="en-US" altLang="en-US" sz="2000" b="1" i="0" u="none" strike="noStrike" cap="none" normalizeH="0" baseline="0" dirty="0" err="1">
                <a:ln>
                  <a:noFill/>
                </a:ln>
                <a:solidFill>
                  <a:srgbClr val="273239"/>
                </a:solidFill>
                <a:effectLst/>
                <a:latin typeface="Consolas" panose="020B0609020204030204" pitchFamily="49" charset="0"/>
              </a:rPr>
              <a:t>intArray</a:t>
            </a:r>
            <a:r>
              <a:rPr kumimoji="0" lang="en-US" altLang="en-US" sz="2000" b="1"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//declaring </a:t>
            </a:r>
            <a:r>
              <a:rPr kumimoji="0" lang="en-US" altLang="en-US" sz="2000" b="0" i="0" u="none" strike="noStrike" cap="none" normalizeH="0" baseline="0">
                <a:ln>
                  <a:noFill/>
                </a:ln>
                <a:solidFill>
                  <a:srgbClr val="273239"/>
                </a:solidFill>
                <a:effectLst/>
                <a:latin typeface="Consolas" panose="020B0609020204030204" pitchFamily="49" charset="0"/>
              </a:rPr>
              <a:t>array </a:t>
            </a:r>
            <a:br>
              <a:rPr kumimoji="0" lang="en-US" altLang="en-US" sz="2000" b="0" i="0" u="none" strike="noStrike" cap="none" normalizeH="0" baseline="0">
                <a:ln>
                  <a:noFill/>
                </a:ln>
                <a:solidFill>
                  <a:srgbClr val="273239"/>
                </a:solidFill>
                <a:effectLst/>
                <a:latin typeface="Consolas" panose="020B0609020204030204" pitchFamily="49" charset="0"/>
              </a:rPr>
            </a:br>
            <a:r>
              <a:rPr kumimoji="0" lang="en-US" altLang="en-US" sz="2000" b="1" i="0" u="none" strike="noStrike" cap="none" normalizeH="0" baseline="0">
                <a:ln>
                  <a:noFill/>
                </a:ln>
                <a:solidFill>
                  <a:srgbClr val="273239"/>
                </a:solidFill>
                <a:effectLst/>
                <a:latin typeface="Consolas" panose="020B0609020204030204" pitchFamily="49" charset="0"/>
              </a:rPr>
              <a:t>intArray</a:t>
            </a:r>
            <a:r>
              <a:rPr kumimoji="0" lang="en-US" altLang="en-US" sz="2000" b="1" i="0" u="none" strike="noStrike" cap="none" normalizeH="0" baseline="0" dirty="0">
                <a:ln>
                  <a:noFill/>
                </a:ln>
                <a:solidFill>
                  <a:srgbClr val="273239"/>
                </a:solidFill>
                <a:effectLst/>
                <a:latin typeface="Consolas" panose="020B0609020204030204" pitchFamily="49" charset="0"/>
              </a:rPr>
              <a:t> = new int[20]; </a:t>
            </a:r>
            <a:r>
              <a:rPr kumimoji="0" lang="en-US" altLang="en-US" sz="2000" b="0" i="0" u="none" strike="noStrike" cap="none" normalizeH="0" baseline="0" dirty="0">
                <a:ln>
                  <a:noFill/>
                </a:ln>
                <a:solidFill>
                  <a:srgbClr val="273239"/>
                </a:solidFill>
                <a:effectLst/>
                <a:latin typeface="Consolas" panose="020B0609020204030204" pitchFamily="49" charset="0"/>
              </a:rPr>
              <a:t>// allocating memory to array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OR</a:t>
            </a:r>
            <a:endParaRPr kumimoji="0" lang="en-US" altLang="en-US" sz="20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int[] </a:t>
            </a:r>
            <a:r>
              <a:rPr kumimoji="0" lang="en-US" altLang="en-US" sz="2000" b="1" i="0" u="none" strike="noStrike" cap="none" normalizeH="0" baseline="0" dirty="0" err="1">
                <a:ln>
                  <a:noFill/>
                </a:ln>
                <a:solidFill>
                  <a:srgbClr val="273239"/>
                </a:solidFill>
                <a:effectLst/>
                <a:latin typeface="Consolas" panose="020B0609020204030204" pitchFamily="49" charset="0"/>
              </a:rPr>
              <a:t>intArray</a:t>
            </a:r>
            <a:r>
              <a:rPr kumimoji="0" lang="en-US" altLang="en-US" sz="2000" b="1"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273239"/>
                </a:solidFill>
                <a:effectLst/>
                <a:latin typeface="Consolas" panose="020B0609020204030204" pitchFamily="49" charset="0"/>
              </a:rPr>
              <a:t>new int[20]; </a:t>
            </a:r>
            <a:r>
              <a:rPr kumimoji="0" lang="en-US" altLang="en-US" sz="2000" b="0" i="0" u="none" strike="noStrike" cap="none" normalizeH="0" baseline="0" dirty="0">
                <a:ln>
                  <a:noFill/>
                </a:ln>
                <a:solidFill>
                  <a:srgbClr val="273239"/>
                </a:solidFill>
                <a:effectLst/>
                <a:latin typeface="Consolas" panose="020B0609020204030204" pitchFamily="49" charset="0"/>
              </a:rPr>
              <a:t>// combining both statements in one</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532212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FE7-C16A-4622-90CA-6C648A4363E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Java Array?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59A8E3F-76A8-4F02-BFB7-670F587D845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In simple words, it’s a programming construct which helps to replace this</a:t>
            </a:r>
            <a:br>
              <a:rPr lang="en-US" dirty="0"/>
            </a:br>
            <a:endParaRPr lang="en-US" dirty="0"/>
          </a:p>
        </p:txBody>
      </p:sp>
      <p:pic>
        <p:nvPicPr>
          <p:cNvPr id="5" name="Picture 4">
            <a:extLst>
              <a:ext uri="{FF2B5EF4-FFF2-40B4-BE49-F238E27FC236}">
                <a16:creationId xmlns:a16="http://schemas.microsoft.com/office/drawing/2014/main" id="{7DF3ED0D-B3CC-4F4F-BAF9-307362B75519}"/>
              </a:ext>
            </a:extLst>
          </p:cNvPr>
          <p:cNvPicPr>
            <a:picLocks noChangeAspect="1"/>
          </p:cNvPicPr>
          <p:nvPr/>
        </p:nvPicPr>
        <p:blipFill>
          <a:blip r:embed="rId2"/>
          <a:stretch>
            <a:fillRect/>
          </a:stretch>
        </p:blipFill>
        <p:spPr>
          <a:xfrm>
            <a:off x="1097280" y="2856061"/>
            <a:ext cx="2094494" cy="3405681"/>
          </a:xfrm>
          <a:prstGeom prst="rect">
            <a:avLst/>
          </a:prstGeom>
        </p:spPr>
      </p:pic>
      <p:pic>
        <p:nvPicPr>
          <p:cNvPr id="7" name="Picture 6">
            <a:extLst>
              <a:ext uri="{FF2B5EF4-FFF2-40B4-BE49-F238E27FC236}">
                <a16:creationId xmlns:a16="http://schemas.microsoft.com/office/drawing/2014/main" id="{8DD16130-1CA9-47B5-9CD7-9D5F30A71BF3}"/>
              </a:ext>
            </a:extLst>
          </p:cNvPr>
          <p:cNvPicPr>
            <a:picLocks noChangeAspect="1"/>
          </p:cNvPicPr>
          <p:nvPr/>
        </p:nvPicPr>
        <p:blipFill>
          <a:blip r:embed="rId3"/>
          <a:stretch>
            <a:fillRect/>
          </a:stretch>
        </p:blipFill>
        <p:spPr>
          <a:xfrm>
            <a:off x="4920919" y="3005122"/>
            <a:ext cx="3032635" cy="3234811"/>
          </a:xfrm>
          <a:prstGeom prst="rect">
            <a:avLst/>
          </a:prstGeom>
        </p:spPr>
      </p:pic>
    </p:spTree>
    <p:extLst>
      <p:ext uri="{BB962C8B-B14F-4D97-AF65-F5344CB8AC3E}">
        <p14:creationId xmlns:p14="http://schemas.microsoft.com/office/powerpoint/2010/main" val="36597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C453-A762-487B-93A5-8CFE3FF3D95A}"/>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57E93282-A0FE-4A51-AD47-1027490C0616}"/>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Using an array in your program is a </a:t>
            </a:r>
            <a:r>
              <a:rPr lang="en-US" b="1" i="0" dirty="0">
                <a:solidFill>
                  <a:srgbClr val="222222"/>
                </a:solidFill>
                <a:effectLst/>
                <a:latin typeface="Source Sans Pro" panose="020B0503030403020204" pitchFamily="34" charset="0"/>
              </a:rPr>
              <a:t>3 step process</a:t>
            </a:r>
            <a:r>
              <a:rPr lang="en-US" b="0" i="0" dirty="0">
                <a:solidFill>
                  <a:srgbClr val="222222"/>
                </a:solidFill>
                <a:effectLst/>
                <a:latin typeface="Source Sans Pro" panose="020B0503030403020204" pitchFamily="34" charset="0"/>
              </a:rPr>
              <a:t> –</a:t>
            </a:r>
          </a:p>
          <a:p>
            <a:pPr algn="l"/>
            <a:r>
              <a:rPr lang="en-US" b="1" i="0" dirty="0">
                <a:solidFill>
                  <a:srgbClr val="222222"/>
                </a:solidFill>
                <a:effectLst/>
                <a:latin typeface="Source Sans Pro" panose="020B0503030403020204" pitchFamily="34" charset="0"/>
              </a:rPr>
              <a:t>1)</a:t>
            </a:r>
            <a:r>
              <a:rPr lang="en-US" b="0" i="0" dirty="0">
                <a:solidFill>
                  <a:srgbClr val="222222"/>
                </a:solidFill>
                <a:effectLst/>
                <a:latin typeface="Source Sans Pro" panose="020B0503030403020204" pitchFamily="34" charset="0"/>
              </a:rPr>
              <a:t> Declaring your Array</a:t>
            </a:r>
          </a:p>
          <a:p>
            <a:pPr algn="l"/>
            <a:r>
              <a:rPr lang="en-US" b="1" i="0" dirty="0">
                <a:solidFill>
                  <a:srgbClr val="222222"/>
                </a:solidFill>
                <a:effectLst/>
                <a:latin typeface="Source Sans Pro" panose="020B0503030403020204" pitchFamily="34" charset="0"/>
              </a:rPr>
              <a:t>2)</a:t>
            </a:r>
            <a:r>
              <a:rPr lang="en-US" b="0" i="0" dirty="0">
                <a:solidFill>
                  <a:srgbClr val="222222"/>
                </a:solidFill>
                <a:effectLst/>
                <a:latin typeface="Source Sans Pro" panose="020B0503030403020204" pitchFamily="34" charset="0"/>
              </a:rPr>
              <a:t> Constructing your Array</a:t>
            </a:r>
          </a:p>
          <a:p>
            <a:pPr algn="l"/>
            <a:r>
              <a:rPr lang="en-US" b="1" i="0" dirty="0">
                <a:solidFill>
                  <a:srgbClr val="222222"/>
                </a:solidFill>
                <a:effectLst/>
                <a:latin typeface="Source Sans Pro" panose="020B0503030403020204" pitchFamily="34" charset="0"/>
              </a:rPr>
              <a:t>3)</a:t>
            </a:r>
            <a:r>
              <a:rPr lang="en-US" b="0" i="0" dirty="0">
                <a:solidFill>
                  <a:srgbClr val="222222"/>
                </a:solidFill>
                <a:effectLst/>
                <a:latin typeface="Source Sans Pro" panose="020B0503030403020204" pitchFamily="34" charset="0"/>
              </a:rPr>
              <a:t> Initialize your Array</a:t>
            </a:r>
          </a:p>
          <a:p>
            <a:endParaRPr lang="en-US" dirty="0"/>
          </a:p>
        </p:txBody>
      </p:sp>
    </p:spTree>
    <p:extLst>
      <p:ext uri="{BB962C8B-B14F-4D97-AF65-F5344CB8AC3E}">
        <p14:creationId xmlns:p14="http://schemas.microsoft.com/office/powerpoint/2010/main" val="265644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9B2E-8840-4997-B28C-7B4E8B6808EA}"/>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123866E-89C3-45AD-A200-4EF52AFBE306}"/>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1) Declaring your Array</a:t>
            </a:r>
          </a:p>
          <a:p>
            <a:br>
              <a:rPr lang="en-US" dirty="0"/>
            </a:br>
            <a:endParaRPr lang="en-US" dirty="0"/>
          </a:p>
        </p:txBody>
      </p:sp>
      <p:pic>
        <p:nvPicPr>
          <p:cNvPr id="5" name="Picture 4">
            <a:extLst>
              <a:ext uri="{FF2B5EF4-FFF2-40B4-BE49-F238E27FC236}">
                <a16:creationId xmlns:a16="http://schemas.microsoft.com/office/drawing/2014/main" id="{808191C3-EC90-4D8A-AC39-89B2CD44DEDC}"/>
              </a:ext>
            </a:extLst>
          </p:cNvPr>
          <p:cNvPicPr>
            <a:picLocks noChangeAspect="1"/>
          </p:cNvPicPr>
          <p:nvPr/>
        </p:nvPicPr>
        <p:blipFill>
          <a:blip r:embed="rId2"/>
          <a:stretch>
            <a:fillRect/>
          </a:stretch>
        </p:blipFill>
        <p:spPr>
          <a:xfrm>
            <a:off x="3023828" y="2950421"/>
            <a:ext cx="5775115" cy="3339456"/>
          </a:xfrm>
          <a:prstGeom prst="rect">
            <a:avLst/>
          </a:prstGeom>
        </p:spPr>
      </p:pic>
    </p:spTree>
    <p:extLst>
      <p:ext uri="{BB962C8B-B14F-4D97-AF65-F5344CB8AC3E}">
        <p14:creationId xmlns:p14="http://schemas.microsoft.com/office/powerpoint/2010/main" val="14830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953D6E01-0B1B-40D6-B638-1FEE8C90DA22}"/>
              </a:ext>
            </a:extLst>
          </p:cNvPr>
          <p:cNvPicPr>
            <a:picLocks noChangeAspect="1"/>
          </p:cNvPicPr>
          <p:nvPr/>
        </p:nvPicPr>
        <p:blipFill>
          <a:blip r:embed="rId2"/>
          <a:stretch>
            <a:fillRect/>
          </a:stretch>
        </p:blipFill>
        <p:spPr>
          <a:xfrm>
            <a:off x="0" y="2845196"/>
            <a:ext cx="11904453" cy="2727468"/>
          </a:xfrm>
          <a:prstGeom prst="rect">
            <a:avLst/>
          </a:prstGeom>
        </p:spPr>
      </p:pic>
    </p:spTree>
    <p:extLst>
      <p:ext uri="{BB962C8B-B14F-4D97-AF65-F5344CB8AC3E}">
        <p14:creationId xmlns:p14="http://schemas.microsoft.com/office/powerpoint/2010/main" val="323760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6" name="TextBox 5">
            <a:extLst>
              <a:ext uri="{FF2B5EF4-FFF2-40B4-BE49-F238E27FC236}">
                <a16:creationId xmlns:a16="http://schemas.microsoft.com/office/drawing/2014/main" id="{4DD028E7-8695-47B7-84A1-4FDB7B89934A}"/>
              </a:ext>
            </a:extLst>
          </p:cNvPr>
          <p:cNvSpPr txBox="1"/>
          <p:nvPr/>
        </p:nvSpPr>
        <p:spPr>
          <a:xfrm>
            <a:off x="961846" y="2350547"/>
            <a:ext cx="6098874" cy="923330"/>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2) Constructing an Array</a:t>
            </a:r>
          </a:p>
          <a:p>
            <a:br>
              <a:rPr lang="en-US" dirty="0"/>
            </a:br>
            <a:endParaRPr lang="en-US" dirty="0"/>
          </a:p>
        </p:txBody>
      </p:sp>
      <p:pic>
        <p:nvPicPr>
          <p:cNvPr id="9" name="Picture 8">
            <a:extLst>
              <a:ext uri="{FF2B5EF4-FFF2-40B4-BE49-F238E27FC236}">
                <a16:creationId xmlns:a16="http://schemas.microsoft.com/office/drawing/2014/main" id="{03C008B1-9277-468C-8DF5-9D77B1C38637}"/>
              </a:ext>
            </a:extLst>
          </p:cNvPr>
          <p:cNvPicPr>
            <a:picLocks noChangeAspect="1"/>
          </p:cNvPicPr>
          <p:nvPr/>
        </p:nvPicPr>
        <p:blipFill>
          <a:blip r:embed="rId2"/>
          <a:stretch>
            <a:fillRect/>
          </a:stretch>
        </p:blipFill>
        <p:spPr>
          <a:xfrm>
            <a:off x="2552700" y="2812212"/>
            <a:ext cx="7086600" cy="3609975"/>
          </a:xfrm>
          <a:prstGeom prst="rect">
            <a:avLst/>
          </a:prstGeom>
        </p:spPr>
      </p:pic>
    </p:spTree>
    <p:extLst>
      <p:ext uri="{BB962C8B-B14F-4D97-AF65-F5344CB8AC3E}">
        <p14:creationId xmlns:p14="http://schemas.microsoft.com/office/powerpoint/2010/main" val="302915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Array Variables</a:t>
            </a:r>
            <a:br>
              <a:rPr lang="en-US" b="1" i="0" dirty="0">
                <a:solidFill>
                  <a:srgbClr val="222222"/>
                </a:solidFill>
                <a:effectLst/>
                <a:latin typeface="Source Sans Pro" panose="020B0503030403020204" pitchFamily="34" charset="0"/>
              </a:rPr>
            </a:br>
            <a:endParaRPr lang="en-US" dirty="0"/>
          </a:p>
        </p:txBody>
      </p:sp>
      <p:sp>
        <p:nvSpPr>
          <p:cNvPr id="6" name="TextBox 5">
            <a:extLst>
              <a:ext uri="{FF2B5EF4-FFF2-40B4-BE49-F238E27FC236}">
                <a16:creationId xmlns:a16="http://schemas.microsoft.com/office/drawing/2014/main" id="{CBA8D0F5-3DB8-47C6-8CC6-FE86F890BFB7}"/>
              </a:ext>
            </a:extLst>
          </p:cNvPr>
          <p:cNvSpPr txBox="1"/>
          <p:nvPr/>
        </p:nvSpPr>
        <p:spPr>
          <a:xfrm>
            <a:off x="1036319" y="2022591"/>
            <a:ext cx="6098874" cy="923330"/>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3) Initialize an Array</a:t>
            </a:r>
          </a:p>
          <a:p>
            <a:br>
              <a:rPr lang="en-US" dirty="0"/>
            </a:br>
            <a:endParaRPr lang="en-US" dirty="0"/>
          </a:p>
        </p:txBody>
      </p:sp>
      <p:pic>
        <p:nvPicPr>
          <p:cNvPr id="7" name="Picture 6">
            <a:extLst>
              <a:ext uri="{FF2B5EF4-FFF2-40B4-BE49-F238E27FC236}">
                <a16:creationId xmlns:a16="http://schemas.microsoft.com/office/drawing/2014/main" id="{E104BC04-5FEE-4AF8-B865-4AF649750F6B}"/>
              </a:ext>
            </a:extLst>
          </p:cNvPr>
          <p:cNvPicPr>
            <a:picLocks noChangeAspect="1"/>
          </p:cNvPicPr>
          <p:nvPr/>
        </p:nvPicPr>
        <p:blipFill>
          <a:blip r:embed="rId2"/>
          <a:stretch>
            <a:fillRect/>
          </a:stretch>
        </p:blipFill>
        <p:spPr>
          <a:xfrm>
            <a:off x="1925397" y="2505075"/>
            <a:ext cx="7858125" cy="4352925"/>
          </a:xfrm>
          <a:prstGeom prst="rect">
            <a:avLst/>
          </a:prstGeom>
        </p:spPr>
      </p:pic>
    </p:spTree>
    <p:extLst>
      <p:ext uri="{BB962C8B-B14F-4D97-AF65-F5344CB8AC3E}">
        <p14:creationId xmlns:p14="http://schemas.microsoft.com/office/powerpoint/2010/main" val="560347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First Array Program</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1FB70049-8B27-4C77-A09D-9E46FDDF5EC8}"/>
              </a:ext>
            </a:extLst>
          </p:cNvPr>
          <p:cNvPicPr>
            <a:picLocks noChangeAspect="1"/>
          </p:cNvPicPr>
          <p:nvPr/>
        </p:nvPicPr>
        <p:blipFill>
          <a:blip r:embed="rId2"/>
          <a:stretch>
            <a:fillRect/>
          </a:stretch>
        </p:blipFill>
        <p:spPr>
          <a:xfrm>
            <a:off x="1649370" y="1974371"/>
            <a:ext cx="7943203" cy="4758712"/>
          </a:xfrm>
          <a:prstGeom prst="rect">
            <a:avLst/>
          </a:prstGeom>
        </p:spPr>
      </p:pic>
      <p:pic>
        <p:nvPicPr>
          <p:cNvPr id="7" name="Picture 6">
            <a:extLst>
              <a:ext uri="{FF2B5EF4-FFF2-40B4-BE49-F238E27FC236}">
                <a16:creationId xmlns:a16="http://schemas.microsoft.com/office/drawing/2014/main" id="{B484340E-D317-4DC4-A51F-027532DD50F0}"/>
              </a:ext>
            </a:extLst>
          </p:cNvPr>
          <p:cNvPicPr>
            <a:picLocks noChangeAspect="1"/>
          </p:cNvPicPr>
          <p:nvPr/>
        </p:nvPicPr>
        <p:blipFill>
          <a:blip r:embed="rId3"/>
          <a:stretch>
            <a:fillRect/>
          </a:stretch>
        </p:blipFill>
        <p:spPr>
          <a:xfrm>
            <a:off x="10055255" y="2501266"/>
            <a:ext cx="1743075" cy="2619375"/>
          </a:xfrm>
          <a:prstGeom prst="rect">
            <a:avLst/>
          </a:prstGeom>
        </p:spPr>
      </p:pic>
    </p:spTree>
    <p:extLst>
      <p:ext uri="{BB962C8B-B14F-4D97-AF65-F5344CB8AC3E}">
        <p14:creationId xmlns:p14="http://schemas.microsoft.com/office/powerpoint/2010/main" val="269851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9A84-AAE3-4EDD-95A0-45ECDCDEC18E}"/>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First Array Program</a:t>
            </a:r>
            <a:br>
              <a:rPr lang="en-US" b="1" i="0" dirty="0">
                <a:solidFill>
                  <a:srgbClr val="222222"/>
                </a:solidFill>
                <a:effectLst/>
                <a:latin typeface="Source Sans Pro" panose="020B0503030403020204" pitchFamily="34" charset="0"/>
              </a:rPr>
            </a:br>
            <a:endParaRPr lang="en-US" dirty="0"/>
          </a:p>
        </p:txBody>
      </p:sp>
      <p:pic>
        <p:nvPicPr>
          <p:cNvPr id="7" name="Picture 6">
            <a:extLst>
              <a:ext uri="{FF2B5EF4-FFF2-40B4-BE49-F238E27FC236}">
                <a16:creationId xmlns:a16="http://schemas.microsoft.com/office/drawing/2014/main" id="{B484340E-D317-4DC4-A51F-027532DD50F0}"/>
              </a:ext>
            </a:extLst>
          </p:cNvPr>
          <p:cNvPicPr>
            <a:picLocks noChangeAspect="1"/>
          </p:cNvPicPr>
          <p:nvPr/>
        </p:nvPicPr>
        <p:blipFill>
          <a:blip r:embed="rId2"/>
          <a:stretch>
            <a:fillRect/>
          </a:stretch>
        </p:blipFill>
        <p:spPr>
          <a:xfrm>
            <a:off x="807738" y="2119312"/>
            <a:ext cx="1743075" cy="2619375"/>
          </a:xfrm>
          <a:prstGeom prst="rect">
            <a:avLst/>
          </a:prstGeom>
        </p:spPr>
      </p:pic>
      <p:pic>
        <p:nvPicPr>
          <p:cNvPr id="5" name="Picture 4">
            <a:extLst>
              <a:ext uri="{FF2B5EF4-FFF2-40B4-BE49-F238E27FC236}">
                <a16:creationId xmlns:a16="http://schemas.microsoft.com/office/drawing/2014/main" id="{EE7EED19-6349-4DDA-B0F8-1ABC0C4C2E4B}"/>
              </a:ext>
            </a:extLst>
          </p:cNvPr>
          <p:cNvPicPr>
            <a:picLocks noChangeAspect="1"/>
          </p:cNvPicPr>
          <p:nvPr/>
        </p:nvPicPr>
        <p:blipFill>
          <a:blip r:embed="rId3"/>
          <a:stretch>
            <a:fillRect/>
          </a:stretch>
        </p:blipFill>
        <p:spPr>
          <a:xfrm>
            <a:off x="3754737" y="1737360"/>
            <a:ext cx="7885511" cy="2277229"/>
          </a:xfrm>
          <a:prstGeom prst="rect">
            <a:avLst/>
          </a:prstGeom>
        </p:spPr>
      </p:pic>
      <p:pic>
        <p:nvPicPr>
          <p:cNvPr id="8" name="Picture 7">
            <a:extLst>
              <a:ext uri="{FF2B5EF4-FFF2-40B4-BE49-F238E27FC236}">
                <a16:creationId xmlns:a16="http://schemas.microsoft.com/office/drawing/2014/main" id="{CB33B7B8-ECD0-4DFE-8474-2D9DA63580FD}"/>
              </a:ext>
            </a:extLst>
          </p:cNvPr>
          <p:cNvPicPr>
            <a:picLocks noChangeAspect="1"/>
          </p:cNvPicPr>
          <p:nvPr/>
        </p:nvPicPr>
        <p:blipFill>
          <a:blip r:embed="rId4"/>
          <a:stretch>
            <a:fillRect/>
          </a:stretch>
        </p:blipFill>
        <p:spPr>
          <a:xfrm>
            <a:off x="3526169" y="4636317"/>
            <a:ext cx="8665831" cy="2277228"/>
          </a:xfrm>
          <a:prstGeom prst="rect">
            <a:avLst/>
          </a:prstGeom>
        </p:spPr>
      </p:pic>
    </p:spTree>
    <p:extLst>
      <p:ext uri="{BB962C8B-B14F-4D97-AF65-F5344CB8AC3E}">
        <p14:creationId xmlns:p14="http://schemas.microsoft.com/office/powerpoint/2010/main" val="256194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Variable Declaration: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Autofit/>
          </a:bodyPr>
          <a:lstStyle/>
          <a:p>
            <a:pPr algn="l"/>
            <a:r>
              <a:rPr lang="en-US" sz="2000" b="0" i="0" dirty="0">
                <a:solidFill>
                  <a:srgbClr val="222222"/>
                </a:solidFill>
                <a:effectLst/>
                <a:latin typeface="Source Sans Pro" panose="020B0503030403020204" pitchFamily="34" charset="0"/>
              </a:rPr>
              <a:t>To declare a variable, you must specify the data type &amp; give the variable a unique name.</a:t>
            </a:r>
          </a:p>
          <a:p>
            <a:br>
              <a:rPr lang="en-US" sz="2000" dirty="0"/>
            </a:br>
            <a:endParaRPr lang="en-US" sz="2300" dirty="0"/>
          </a:p>
        </p:txBody>
      </p:sp>
      <p:pic>
        <p:nvPicPr>
          <p:cNvPr id="1026" name="Picture 2" descr="Java Variables and Data Types">
            <a:extLst>
              <a:ext uri="{FF2B5EF4-FFF2-40B4-BE49-F238E27FC236}">
                <a16:creationId xmlns:a16="http://schemas.microsoft.com/office/drawing/2014/main" id="{8FB6EA94-69EC-49EE-82C4-98CDC935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04" y="2855439"/>
            <a:ext cx="45624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D0FBF4-35EF-4D8C-82D4-C25556EAC0F7}"/>
              </a:ext>
            </a:extLst>
          </p:cNvPr>
          <p:cNvPicPr>
            <a:picLocks noChangeAspect="1"/>
          </p:cNvPicPr>
          <p:nvPr/>
        </p:nvPicPr>
        <p:blipFill>
          <a:blip r:embed="rId3"/>
          <a:stretch>
            <a:fillRect/>
          </a:stretch>
        </p:blipFill>
        <p:spPr>
          <a:xfrm>
            <a:off x="6085267" y="2469408"/>
            <a:ext cx="4229100" cy="3038475"/>
          </a:xfrm>
          <a:prstGeom prst="rect">
            <a:avLst/>
          </a:prstGeom>
        </p:spPr>
      </p:pic>
    </p:spTree>
    <p:extLst>
      <p:ext uri="{BB962C8B-B14F-4D97-AF65-F5344CB8AC3E}">
        <p14:creationId xmlns:p14="http://schemas.microsoft.com/office/powerpoint/2010/main" val="230473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306D-0AB3-4B36-94D7-008AD376C043}"/>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Array: Pass by reference</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369A418-C02F-435D-AB5F-1B2B4F38C2E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Arrays are passed to functions by reference, or as a pointer to</a:t>
            </a:r>
            <a:br>
              <a:rPr lang="en-US" dirty="0"/>
            </a:br>
            <a:r>
              <a:rPr lang="en-US" b="0" i="0" dirty="0">
                <a:solidFill>
                  <a:srgbClr val="222222"/>
                </a:solidFill>
                <a:effectLst/>
                <a:latin typeface="Source Sans Pro" panose="020B0503030403020204" pitchFamily="34" charset="0"/>
              </a:rPr>
              <a:t>the original. This means anything you do to the Array inside the</a:t>
            </a:r>
            <a:br>
              <a:rPr lang="en-US" dirty="0"/>
            </a:br>
            <a:r>
              <a:rPr lang="en-US" b="0" i="0" dirty="0">
                <a:solidFill>
                  <a:srgbClr val="222222"/>
                </a:solidFill>
                <a:effectLst/>
                <a:latin typeface="Source Sans Pro" panose="020B0503030403020204" pitchFamily="34" charset="0"/>
              </a:rPr>
              <a:t>function affects the original.</a:t>
            </a:r>
          </a:p>
          <a:p>
            <a:endParaRPr lang="en-US"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Example: To understand Array are passed by reference</a:t>
            </a:r>
            <a:endParaRPr lang="en-US" dirty="0"/>
          </a:p>
        </p:txBody>
      </p:sp>
    </p:spTree>
    <p:extLst>
      <p:ext uri="{BB962C8B-B14F-4D97-AF65-F5344CB8AC3E}">
        <p14:creationId xmlns:p14="http://schemas.microsoft.com/office/powerpoint/2010/main" val="174906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Array: Pass by reference</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AC2278BC-A73A-4905-AAEC-4132DB80BDCD}"/>
              </a:ext>
            </a:extLst>
          </p:cNvPr>
          <p:cNvPicPr>
            <a:picLocks noChangeAspect="1"/>
          </p:cNvPicPr>
          <p:nvPr/>
        </p:nvPicPr>
        <p:blipFill>
          <a:blip r:embed="rId2"/>
          <a:stretch>
            <a:fillRect/>
          </a:stretch>
        </p:blipFill>
        <p:spPr>
          <a:xfrm>
            <a:off x="714375" y="2124344"/>
            <a:ext cx="6415266" cy="4303338"/>
          </a:xfrm>
          <a:prstGeom prst="rect">
            <a:avLst/>
          </a:prstGeom>
        </p:spPr>
      </p:pic>
      <p:pic>
        <p:nvPicPr>
          <p:cNvPr id="7" name="Picture 6">
            <a:extLst>
              <a:ext uri="{FF2B5EF4-FFF2-40B4-BE49-F238E27FC236}">
                <a16:creationId xmlns:a16="http://schemas.microsoft.com/office/drawing/2014/main" id="{69C12A88-EA32-4506-950C-127BF2D10F58}"/>
              </a:ext>
            </a:extLst>
          </p:cNvPr>
          <p:cNvPicPr>
            <a:picLocks noChangeAspect="1"/>
          </p:cNvPicPr>
          <p:nvPr/>
        </p:nvPicPr>
        <p:blipFill>
          <a:blip r:embed="rId3"/>
          <a:stretch>
            <a:fillRect/>
          </a:stretch>
        </p:blipFill>
        <p:spPr>
          <a:xfrm>
            <a:off x="7129641" y="3972194"/>
            <a:ext cx="5000659" cy="1876515"/>
          </a:xfrm>
          <a:prstGeom prst="rect">
            <a:avLst/>
          </a:prstGeom>
        </p:spPr>
      </p:pic>
    </p:spTree>
    <p:extLst>
      <p:ext uri="{BB962C8B-B14F-4D97-AF65-F5344CB8AC3E}">
        <p14:creationId xmlns:p14="http://schemas.microsoft.com/office/powerpoint/2010/main" val="365950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Multidimensional arrays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3E29DDB-9F95-478C-817A-47577CD055F2}"/>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Multidimensional arrays are actually arrays of arrays.</a:t>
            </a:r>
          </a:p>
          <a:p>
            <a:pPr algn="l"/>
            <a:r>
              <a:rPr lang="en-US" b="0" i="0" dirty="0">
                <a:solidFill>
                  <a:srgbClr val="222222"/>
                </a:solidFill>
                <a:effectLst/>
                <a:latin typeface="Source Sans Pro" panose="020B0503030403020204" pitchFamily="34" charset="0"/>
              </a:rPr>
              <a:t>To declare a multidimensional array variable, specify each additional index using another set of square brackets.</a:t>
            </a:r>
          </a:p>
          <a:p>
            <a:endParaRPr lang="en-US" dirty="0"/>
          </a:p>
        </p:txBody>
      </p:sp>
      <p:pic>
        <p:nvPicPr>
          <p:cNvPr id="5" name="Picture 4">
            <a:extLst>
              <a:ext uri="{FF2B5EF4-FFF2-40B4-BE49-F238E27FC236}">
                <a16:creationId xmlns:a16="http://schemas.microsoft.com/office/drawing/2014/main" id="{CB624D4C-D130-4FEB-8E09-FADA6267C330}"/>
              </a:ext>
            </a:extLst>
          </p:cNvPr>
          <p:cNvPicPr>
            <a:picLocks noChangeAspect="1"/>
          </p:cNvPicPr>
          <p:nvPr/>
        </p:nvPicPr>
        <p:blipFill>
          <a:blip r:embed="rId2"/>
          <a:stretch>
            <a:fillRect/>
          </a:stretch>
        </p:blipFill>
        <p:spPr>
          <a:xfrm>
            <a:off x="2707052" y="3028949"/>
            <a:ext cx="5293948" cy="1111729"/>
          </a:xfrm>
          <a:prstGeom prst="rect">
            <a:avLst/>
          </a:prstGeom>
        </p:spPr>
      </p:pic>
      <p:sp>
        <p:nvSpPr>
          <p:cNvPr id="7" name="TextBox 6">
            <a:extLst>
              <a:ext uri="{FF2B5EF4-FFF2-40B4-BE49-F238E27FC236}">
                <a16:creationId xmlns:a16="http://schemas.microsoft.com/office/drawing/2014/main" id="{7E70E9A1-25F9-4340-88F9-CF85CEB81B51}"/>
              </a:ext>
            </a:extLst>
          </p:cNvPr>
          <p:cNvSpPr txBox="1"/>
          <p:nvPr/>
        </p:nvSpPr>
        <p:spPr>
          <a:xfrm>
            <a:off x="1097280" y="4333191"/>
            <a:ext cx="9997440" cy="1200329"/>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When you allocate memory for a multidimensional array, you need only specify the memory for the first (leftmost) dimension.</a:t>
            </a:r>
          </a:p>
          <a:p>
            <a:pPr algn="l"/>
            <a:r>
              <a:rPr lang="en-US" b="0" i="0" dirty="0">
                <a:solidFill>
                  <a:srgbClr val="222222"/>
                </a:solidFill>
                <a:effectLst/>
                <a:latin typeface="Source Sans Pro" panose="020B0503030403020204" pitchFamily="34" charset="0"/>
              </a:rPr>
              <a:t>You can allocate the remaining dimensions separately.</a:t>
            </a:r>
          </a:p>
          <a:p>
            <a:pPr algn="l"/>
            <a:r>
              <a:rPr lang="en-US" b="0" i="0" dirty="0">
                <a:solidFill>
                  <a:srgbClr val="222222"/>
                </a:solidFill>
                <a:effectLst/>
                <a:latin typeface="Source Sans Pro" panose="020B0503030403020204" pitchFamily="34" charset="0"/>
              </a:rPr>
              <a:t>In Java, array length of each array in a multidimensional array is under your control.</a:t>
            </a:r>
          </a:p>
        </p:txBody>
      </p:sp>
    </p:spTree>
    <p:extLst>
      <p:ext uri="{BB962C8B-B14F-4D97-AF65-F5344CB8AC3E}">
        <p14:creationId xmlns:p14="http://schemas.microsoft.com/office/powerpoint/2010/main" val="159040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Multidimensional arrays</a:t>
            </a:r>
            <a:br>
              <a:rPr lang="en-US" b="1" i="0" dirty="0">
                <a:solidFill>
                  <a:srgbClr val="222222"/>
                </a:solidFill>
                <a:effectLst/>
                <a:latin typeface="Source Sans Pro" panose="020B0503030403020204" pitchFamily="34" charset="0"/>
              </a:rPr>
            </a:br>
            <a:endParaRPr lang="en-US" dirty="0"/>
          </a:p>
        </p:txBody>
      </p:sp>
      <p:sp>
        <p:nvSpPr>
          <p:cNvPr id="4" name="Rectangle 1">
            <a:extLst>
              <a:ext uri="{FF2B5EF4-FFF2-40B4-BE49-F238E27FC236}">
                <a16:creationId xmlns:a16="http://schemas.microsoft.com/office/drawing/2014/main" id="{882D5BF3-364C-46B9-B103-7985C772EB8E}"/>
              </a:ext>
            </a:extLst>
          </p:cNvPr>
          <p:cNvSpPr>
            <a:spLocks noChangeArrowheads="1"/>
          </p:cNvSpPr>
          <p:nvPr/>
        </p:nvSpPr>
        <p:spPr bwMode="auto">
          <a:xfrm>
            <a:off x="1097279" y="2410463"/>
            <a:ext cx="10613457" cy="2895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73239"/>
                </a:solidFill>
                <a:effectLst/>
                <a:latin typeface="urw-din"/>
              </a:rPr>
              <a:t>Multidimensional arrays are </a:t>
            </a:r>
            <a:r>
              <a:rPr kumimoji="0" lang="en-US" altLang="en-US" sz="2300" b="1" i="0" u="none" strike="noStrike" cap="none" normalizeH="0" baseline="0" dirty="0">
                <a:ln>
                  <a:noFill/>
                </a:ln>
                <a:solidFill>
                  <a:srgbClr val="273239"/>
                </a:solidFill>
                <a:effectLst/>
                <a:latin typeface="urw-din"/>
              </a:rPr>
              <a:t>arrays of arrays</a:t>
            </a:r>
            <a:r>
              <a:rPr kumimoji="0" lang="en-US" altLang="en-US" sz="2300" b="0" i="0" u="none" strike="noStrike" cap="none" normalizeH="0" baseline="0" dirty="0">
                <a:ln>
                  <a:noFill/>
                </a:ln>
                <a:solidFill>
                  <a:srgbClr val="273239"/>
                </a:solidFill>
                <a:effectLst/>
                <a:latin typeface="urw-din"/>
              </a:rPr>
              <a:t> with each element of the array holding the reference of other array. These are also known as </a:t>
            </a:r>
            <a:r>
              <a:rPr kumimoji="0" lang="en-US" altLang="en-US" sz="2300" b="0" i="0" u="sng" strike="noStrike" cap="none" normalizeH="0" baseline="0" dirty="0">
                <a:ln>
                  <a:noFill/>
                </a:ln>
                <a:solidFill>
                  <a:srgbClr val="273239"/>
                </a:solidFill>
                <a:effectLst/>
                <a:latin typeface="urw-din"/>
              </a:rPr>
              <a:t>Jagged Arrays</a:t>
            </a:r>
            <a:r>
              <a:rPr kumimoji="0" lang="en-US" altLang="en-US" sz="2300" b="0" i="0" u="none" strike="noStrike" cap="none" normalizeH="0" baseline="0" dirty="0">
                <a:ln>
                  <a:noFill/>
                </a:ln>
                <a:solidFill>
                  <a:srgbClr val="273239"/>
                </a:solidFill>
                <a:effectLst/>
                <a:latin typeface="urw-din"/>
              </a:rPr>
              <a:t>. A multidimensional array is created by appending one set of square brackets ([]) per dimension. Examples:</a:t>
            </a:r>
            <a:br>
              <a:rPr kumimoji="0" lang="en-US" altLang="en-US" sz="2300" b="0" i="0" u="none" strike="noStrike" cap="none" normalizeH="0" baseline="0" dirty="0">
                <a:ln>
                  <a:noFill/>
                </a:ln>
                <a:solidFill>
                  <a:srgbClr val="273239"/>
                </a:solidFill>
                <a:effectLst/>
                <a:latin typeface="urw-din"/>
              </a:rPr>
            </a:br>
            <a:br>
              <a:rPr kumimoji="0" lang="en-US" altLang="en-US" sz="2300" b="0" i="0" u="none" strike="noStrike" cap="none" normalizeH="0" baseline="0" dirty="0">
                <a:ln>
                  <a:noFill/>
                </a:ln>
                <a:solidFill>
                  <a:srgbClr val="273239"/>
                </a:solidFill>
                <a:effectLst/>
                <a:latin typeface="urw-din"/>
              </a:rPr>
            </a:br>
            <a:br>
              <a:rPr kumimoji="0" lang="en-US" altLang="en-US" sz="2300" b="0" i="0" u="none" strike="noStrike" cap="none" normalizeH="0" baseline="0" dirty="0">
                <a:ln>
                  <a:noFill/>
                </a:ln>
                <a:solidFill>
                  <a:srgbClr val="273239"/>
                </a:solidFill>
                <a:effectLst/>
                <a:latin typeface="urw-din"/>
              </a:rPr>
            </a:br>
            <a:endParaRPr kumimoji="0" lang="en-US" altLang="en-US" sz="23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73239"/>
                </a:solidFill>
                <a:effectLst/>
                <a:latin typeface="Consolas" panose="020B0609020204030204" pitchFamily="49" charset="0"/>
              </a:rPr>
              <a:t>int[][] </a:t>
            </a:r>
            <a:r>
              <a:rPr kumimoji="0" lang="en-US" altLang="en-US" sz="2300" b="0" i="0" u="none" strike="noStrike" cap="none" normalizeH="0" baseline="0" dirty="0" err="1">
                <a:ln>
                  <a:noFill/>
                </a:ln>
                <a:solidFill>
                  <a:srgbClr val="273239"/>
                </a:solidFill>
                <a:effectLst/>
                <a:latin typeface="Consolas" panose="020B0609020204030204" pitchFamily="49" charset="0"/>
              </a:rPr>
              <a:t>intArray</a:t>
            </a:r>
            <a:r>
              <a:rPr kumimoji="0" lang="en-US" altLang="en-US" sz="2300" b="0" i="0" u="none" strike="noStrike" cap="none" normalizeH="0" baseline="0" dirty="0">
                <a:ln>
                  <a:noFill/>
                </a:ln>
                <a:solidFill>
                  <a:srgbClr val="273239"/>
                </a:solidFill>
                <a:effectLst/>
                <a:latin typeface="Consolas" panose="020B0609020204030204" pitchFamily="49" charset="0"/>
              </a:rPr>
              <a:t> = new int[10][20]; //a 2D array or matrix int[][][] </a:t>
            </a:r>
            <a:r>
              <a:rPr kumimoji="0" lang="en-US" altLang="en-US" sz="2300" b="0" i="0" u="none" strike="noStrike" cap="none" normalizeH="0" baseline="0" dirty="0" err="1">
                <a:ln>
                  <a:noFill/>
                </a:ln>
                <a:solidFill>
                  <a:srgbClr val="273239"/>
                </a:solidFill>
                <a:effectLst/>
                <a:latin typeface="Consolas" panose="020B0609020204030204" pitchFamily="49" charset="0"/>
              </a:rPr>
              <a:t>intArray</a:t>
            </a:r>
            <a:r>
              <a:rPr kumimoji="0" lang="en-US" altLang="en-US" sz="2300" b="0" i="0" u="none" strike="noStrike" cap="none" normalizeH="0" baseline="0" dirty="0">
                <a:ln>
                  <a:noFill/>
                </a:ln>
                <a:solidFill>
                  <a:srgbClr val="273239"/>
                </a:solidFill>
                <a:effectLst/>
                <a:latin typeface="Consolas" panose="020B0609020204030204" pitchFamily="49" charset="0"/>
              </a:rPr>
              <a:t> = new int[10][20][10]; //a 3D array</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465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Multidimensional arrays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72112B1-D28F-41FE-A931-342C178B409C}"/>
              </a:ext>
            </a:extLst>
          </p:cNvPr>
          <p:cNvPicPr>
            <a:picLocks noChangeAspect="1"/>
          </p:cNvPicPr>
          <p:nvPr/>
        </p:nvPicPr>
        <p:blipFill>
          <a:blip r:embed="rId2"/>
          <a:stretch>
            <a:fillRect/>
          </a:stretch>
        </p:blipFill>
        <p:spPr>
          <a:xfrm>
            <a:off x="993339" y="2111020"/>
            <a:ext cx="4587816" cy="4460377"/>
          </a:xfrm>
          <a:prstGeom prst="rect">
            <a:avLst/>
          </a:prstGeom>
        </p:spPr>
      </p:pic>
      <p:pic>
        <p:nvPicPr>
          <p:cNvPr id="7" name="Picture 6">
            <a:extLst>
              <a:ext uri="{FF2B5EF4-FFF2-40B4-BE49-F238E27FC236}">
                <a16:creationId xmlns:a16="http://schemas.microsoft.com/office/drawing/2014/main" id="{72CF82D2-B0D7-4387-9BF3-A839CA96B8E2}"/>
              </a:ext>
            </a:extLst>
          </p:cNvPr>
          <p:cNvPicPr>
            <a:picLocks noChangeAspect="1"/>
          </p:cNvPicPr>
          <p:nvPr/>
        </p:nvPicPr>
        <p:blipFill>
          <a:blip r:embed="rId3"/>
          <a:stretch>
            <a:fillRect/>
          </a:stretch>
        </p:blipFill>
        <p:spPr>
          <a:xfrm>
            <a:off x="8156860" y="3891916"/>
            <a:ext cx="2440421" cy="1450757"/>
          </a:xfrm>
          <a:prstGeom prst="rect">
            <a:avLst/>
          </a:prstGeom>
        </p:spPr>
      </p:pic>
    </p:spTree>
    <p:extLst>
      <p:ext uri="{BB962C8B-B14F-4D97-AF65-F5344CB8AC3E}">
        <p14:creationId xmlns:p14="http://schemas.microsoft.com/office/powerpoint/2010/main" val="548582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9EE2-98BE-4173-AF3A-D0070DC1C86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3E29DDB-9F95-478C-817A-47577CD055F2}"/>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JAVA ARRAY OF OBJECT</a:t>
            </a:r>
            <a:r>
              <a:rPr lang="en-US" b="0" i="0" dirty="0">
                <a:solidFill>
                  <a:srgbClr val="222222"/>
                </a:solidFill>
                <a:effectLst/>
                <a:latin typeface="Source Sans Pro" panose="020B0503030403020204" pitchFamily="34" charset="0"/>
              </a:rPr>
              <a:t>, as defined by its name, stores an </a:t>
            </a:r>
            <a:r>
              <a:rPr lang="en-US" b="1" i="0" dirty="0">
                <a:solidFill>
                  <a:srgbClr val="222222"/>
                </a:solidFill>
                <a:effectLst/>
                <a:latin typeface="Source Sans Pro" panose="020B0503030403020204" pitchFamily="34" charset="0"/>
              </a:rPr>
              <a:t>array of objects</a:t>
            </a:r>
            <a:r>
              <a:rPr lang="en-US" b="0" i="0" dirty="0">
                <a:solidFill>
                  <a:srgbClr val="222222"/>
                </a:solidFill>
                <a:effectLst/>
                <a:latin typeface="Source Sans Pro" panose="020B0503030403020204" pitchFamily="34" charset="0"/>
              </a:rPr>
              <a:t>. Unlike a traditional array that store values like string, integer, Boolean, </a:t>
            </a:r>
            <a:r>
              <a:rPr lang="en-US" b="0" i="0" dirty="0" err="1">
                <a:solidFill>
                  <a:srgbClr val="222222"/>
                </a:solidFill>
                <a:effectLst/>
                <a:latin typeface="Source Sans Pro" panose="020B0503030403020204" pitchFamily="34" charset="0"/>
              </a:rPr>
              <a:t>etc</a:t>
            </a:r>
            <a:r>
              <a:rPr lang="en-US" b="0" i="0" dirty="0">
                <a:solidFill>
                  <a:srgbClr val="222222"/>
                </a:solidFill>
                <a:effectLst/>
                <a:latin typeface="Source Sans Pro" panose="020B0503030403020204" pitchFamily="34" charset="0"/>
              </a:rPr>
              <a:t> an array of objects stores OBJECTS. The array elements store the location of the reference variables of the object.</a:t>
            </a:r>
            <a:endParaRPr lang="en-US" dirty="0"/>
          </a:p>
        </p:txBody>
      </p:sp>
      <p:pic>
        <p:nvPicPr>
          <p:cNvPr id="5" name="Picture 4">
            <a:extLst>
              <a:ext uri="{FF2B5EF4-FFF2-40B4-BE49-F238E27FC236}">
                <a16:creationId xmlns:a16="http://schemas.microsoft.com/office/drawing/2014/main" id="{43C04490-2CDB-4E91-8CE6-FCC69D91AAFE}"/>
              </a:ext>
            </a:extLst>
          </p:cNvPr>
          <p:cNvPicPr>
            <a:picLocks noChangeAspect="1"/>
          </p:cNvPicPr>
          <p:nvPr/>
        </p:nvPicPr>
        <p:blipFill>
          <a:blip r:embed="rId2"/>
          <a:stretch>
            <a:fillRect/>
          </a:stretch>
        </p:blipFill>
        <p:spPr>
          <a:xfrm>
            <a:off x="2904405" y="3988646"/>
            <a:ext cx="5945807" cy="1584018"/>
          </a:xfrm>
          <a:prstGeom prst="rect">
            <a:avLst/>
          </a:prstGeom>
        </p:spPr>
      </p:pic>
    </p:spTree>
    <p:extLst>
      <p:ext uri="{BB962C8B-B14F-4D97-AF65-F5344CB8AC3E}">
        <p14:creationId xmlns:p14="http://schemas.microsoft.com/office/powerpoint/2010/main" val="2835430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CE7C-6848-4BFC-A8EE-4AC046E546E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1A49896-CA7F-4454-8A21-71BE55C64BCF}"/>
              </a:ext>
            </a:extLst>
          </p:cNvPr>
          <p:cNvPicPr>
            <a:picLocks noChangeAspect="1"/>
          </p:cNvPicPr>
          <p:nvPr/>
        </p:nvPicPr>
        <p:blipFill>
          <a:blip r:embed="rId2"/>
          <a:stretch>
            <a:fillRect/>
          </a:stretch>
        </p:blipFill>
        <p:spPr>
          <a:xfrm>
            <a:off x="811512" y="2119492"/>
            <a:ext cx="4772025" cy="3895725"/>
          </a:xfrm>
          <a:prstGeom prst="rect">
            <a:avLst/>
          </a:prstGeom>
        </p:spPr>
      </p:pic>
      <p:pic>
        <p:nvPicPr>
          <p:cNvPr id="7" name="Picture 6">
            <a:extLst>
              <a:ext uri="{FF2B5EF4-FFF2-40B4-BE49-F238E27FC236}">
                <a16:creationId xmlns:a16="http://schemas.microsoft.com/office/drawing/2014/main" id="{D35D990A-AB88-4AB7-8EB7-3C1401AB60BC}"/>
              </a:ext>
            </a:extLst>
          </p:cNvPr>
          <p:cNvPicPr>
            <a:picLocks noChangeAspect="1"/>
          </p:cNvPicPr>
          <p:nvPr/>
        </p:nvPicPr>
        <p:blipFill>
          <a:blip r:embed="rId3"/>
          <a:stretch>
            <a:fillRect/>
          </a:stretch>
        </p:blipFill>
        <p:spPr>
          <a:xfrm>
            <a:off x="6862134" y="2927770"/>
            <a:ext cx="4057650" cy="2762250"/>
          </a:xfrm>
          <a:prstGeom prst="rect">
            <a:avLst/>
          </a:prstGeom>
        </p:spPr>
      </p:pic>
    </p:spTree>
    <p:extLst>
      <p:ext uri="{BB962C8B-B14F-4D97-AF65-F5344CB8AC3E}">
        <p14:creationId xmlns:p14="http://schemas.microsoft.com/office/powerpoint/2010/main" val="41723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8FEE-D7E7-4F96-8832-3E99F25B0944}"/>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FACB4EFA-AE2D-49A4-B15D-681723D683FE}"/>
              </a:ext>
            </a:extLst>
          </p:cNvPr>
          <p:cNvPicPr>
            <a:picLocks noChangeAspect="1"/>
          </p:cNvPicPr>
          <p:nvPr/>
        </p:nvPicPr>
        <p:blipFill>
          <a:blip r:embed="rId2"/>
          <a:stretch>
            <a:fillRect/>
          </a:stretch>
        </p:blipFill>
        <p:spPr>
          <a:xfrm>
            <a:off x="2014537" y="2309991"/>
            <a:ext cx="8162925" cy="3514725"/>
          </a:xfrm>
          <a:prstGeom prst="rect">
            <a:avLst/>
          </a:prstGeom>
        </p:spPr>
      </p:pic>
    </p:spTree>
    <p:extLst>
      <p:ext uri="{BB962C8B-B14F-4D97-AF65-F5344CB8AC3E}">
        <p14:creationId xmlns:p14="http://schemas.microsoft.com/office/powerpoint/2010/main" val="978529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86CA-AFA7-4520-A8F6-92C4CACAAD89}"/>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An Array Of Objects?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9FC6BC67-489A-460D-A437-BFD850667345}"/>
              </a:ext>
            </a:extLst>
          </p:cNvPr>
          <p:cNvPicPr>
            <a:picLocks noChangeAspect="1"/>
          </p:cNvPicPr>
          <p:nvPr/>
        </p:nvPicPr>
        <p:blipFill>
          <a:blip r:embed="rId2"/>
          <a:stretch>
            <a:fillRect/>
          </a:stretch>
        </p:blipFill>
        <p:spPr>
          <a:xfrm>
            <a:off x="1604064" y="2251674"/>
            <a:ext cx="8086725" cy="3562350"/>
          </a:xfrm>
          <a:prstGeom prst="rect">
            <a:avLst/>
          </a:prstGeom>
        </p:spPr>
      </p:pic>
      <p:pic>
        <p:nvPicPr>
          <p:cNvPr id="7" name="Picture 6">
            <a:extLst>
              <a:ext uri="{FF2B5EF4-FFF2-40B4-BE49-F238E27FC236}">
                <a16:creationId xmlns:a16="http://schemas.microsoft.com/office/drawing/2014/main" id="{B873B87C-1BFE-4DEC-8312-116833196EEF}"/>
              </a:ext>
            </a:extLst>
          </p:cNvPr>
          <p:cNvPicPr>
            <a:picLocks noChangeAspect="1"/>
          </p:cNvPicPr>
          <p:nvPr/>
        </p:nvPicPr>
        <p:blipFill>
          <a:blip r:embed="rId3"/>
          <a:stretch>
            <a:fillRect/>
          </a:stretch>
        </p:blipFill>
        <p:spPr>
          <a:xfrm>
            <a:off x="8927530" y="3423249"/>
            <a:ext cx="2790825" cy="2390775"/>
          </a:xfrm>
          <a:prstGeom prst="rect">
            <a:avLst/>
          </a:prstGeom>
        </p:spPr>
      </p:pic>
    </p:spTree>
    <p:extLst>
      <p:ext uri="{BB962C8B-B14F-4D97-AF65-F5344CB8AC3E}">
        <p14:creationId xmlns:p14="http://schemas.microsoft.com/office/powerpoint/2010/main" val="77796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How to Use,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Methods &amp; Examples</a:t>
            </a:r>
            <a:endParaRPr lang="en-US" dirty="0"/>
          </a:p>
        </p:txBody>
      </p:sp>
      <p:sp>
        <p:nvSpPr>
          <p:cNvPr id="3" name="Content Placeholder 2">
            <a:extLst>
              <a:ext uri="{FF2B5EF4-FFF2-40B4-BE49-F238E27FC236}">
                <a16:creationId xmlns:a16="http://schemas.microsoft.com/office/drawing/2014/main" id="{C3E3CDE5-5FB3-43E7-855D-FEB73E865EC4}"/>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What is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in Java?</a:t>
            </a:r>
          </a:p>
          <a:p>
            <a:pPr algn="l"/>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in Java</a:t>
            </a:r>
            <a:r>
              <a:rPr lang="en-US" b="0" i="0" dirty="0">
                <a:solidFill>
                  <a:srgbClr val="222222"/>
                </a:solidFill>
                <a:effectLst/>
                <a:latin typeface="Source Sans Pro" panose="020B0503030403020204" pitchFamily="34" charset="0"/>
              </a:rPr>
              <a:t> is a data structure that can be stretched to accommodate additional elements within itself and shrink back to a smaller size when elements are removed. It is a very important data structure useful in handling the dynamic behavior of elements.</a:t>
            </a:r>
          </a:p>
          <a:p>
            <a:endParaRPr lang="en-US" dirty="0"/>
          </a:p>
        </p:txBody>
      </p:sp>
      <p:pic>
        <p:nvPicPr>
          <p:cNvPr id="4098" name="Picture 2" descr="How to use Java Arraylist">
            <a:extLst>
              <a:ext uri="{FF2B5EF4-FFF2-40B4-BE49-F238E27FC236}">
                <a16:creationId xmlns:a16="http://schemas.microsoft.com/office/drawing/2014/main" id="{509B688D-FAFC-4FFC-B31F-E55E2A871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166" y="3831871"/>
            <a:ext cx="68770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73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Variable Initialization: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To initialize a variable, you must assign it a valid value.</a:t>
            </a:r>
            <a:endParaRPr lang="en-US" sz="2300" b="0" i="0" dirty="0">
              <a:solidFill>
                <a:srgbClr val="222222"/>
              </a:solidFill>
              <a:effectLst/>
              <a:latin typeface="Source Sans Pro" panose="020B0503030403020204" pitchFamily="34" charset="0"/>
            </a:endParaRPr>
          </a:p>
        </p:txBody>
      </p:sp>
      <p:pic>
        <p:nvPicPr>
          <p:cNvPr id="2050" name="Picture 2" descr="Java Variables and Data Types">
            <a:extLst>
              <a:ext uri="{FF2B5EF4-FFF2-40B4-BE49-F238E27FC236}">
                <a16:creationId xmlns:a16="http://schemas.microsoft.com/office/drawing/2014/main" id="{095C5EDB-C0C6-46D3-ABD7-0D7970C5E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71" y="2511188"/>
            <a:ext cx="6922831" cy="3605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0033C9-F9BA-4F57-B862-1FED601ABB7A}"/>
              </a:ext>
            </a:extLst>
          </p:cNvPr>
          <p:cNvPicPr>
            <a:picLocks noChangeAspect="1"/>
          </p:cNvPicPr>
          <p:nvPr/>
        </p:nvPicPr>
        <p:blipFill>
          <a:blip r:embed="rId3"/>
          <a:stretch>
            <a:fillRect/>
          </a:stretch>
        </p:blipFill>
        <p:spPr>
          <a:xfrm>
            <a:off x="7462202" y="3259242"/>
            <a:ext cx="4457700" cy="2609850"/>
          </a:xfrm>
          <a:prstGeom prst="rect">
            <a:avLst/>
          </a:prstGeom>
        </p:spPr>
      </p:pic>
    </p:spTree>
    <p:extLst>
      <p:ext uri="{BB962C8B-B14F-4D97-AF65-F5344CB8AC3E}">
        <p14:creationId xmlns:p14="http://schemas.microsoft.com/office/powerpoint/2010/main" val="3110740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How to Use,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Methods &amp; Examples</a:t>
            </a:r>
            <a:endParaRPr lang="en-US" dirty="0"/>
          </a:p>
        </p:txBody>
      </p:sp>
      <p:sp>
        <p:nvSpPr>
          <p:cNvPr id="3" name="Content Placeholder 2">
            <a:extLst>
              <a:ext uri="{FF2B5EF4-FFF2-40B4-BE49-F238E27FC236}">
                <a16:creationId xmlns:a16="http://schemas.microsoft.com/office/drawing/2014/main" id="{C3E3CDE5-5FB3-43E7-855D-FEB73E865EC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For Java </a:t>
            </a:r>
            <a:r>
              <a:rPr lang="en-US" b="0" i="0" dirty="0" err="1">
                <a:solidFill>
                  <a:srgbClr val="222222"/>
                </a:solidFill>
                <a:effectLst/>
                <a:latin typeface="Source Sans Pro" panose="020B0503030403020204" pitchFamily="34" charset="0"/>
              </a:rPr>
              <a:t>ArrayList</a:t>
            </a:r>
            <a:r>
              <a:rPr lang="en-US" b="0" i="0" dirty="0">
                <a:solidFill>
                  <a:srgbClr val="222222"/>
                </a:solidFill>
                <a:effectLst/>
                <a:latin typeface="Source Sans Pro" panose="020B0503030403020204" pitchFamily="34" charset="0"/>
              </a:rPr>
              <a:t> Example, see the following picture of a man stretching an elastic rubber band.</a:t>
            </a:r>
          </a:p>
          <a:p>
            <a:pPr algn="l"/>
            <a:r>
              <a:rPr lang="en-US" b="0" i="0" dirty="0">
                <a:solidFill>
                  <a:srgbClr val="222222"/>
                </a:solidFill>
                <a:effectLst/>
                <a:latin typeface="Source Sans Pro" panose="020B0503030403020204" pitchFamily="34" charset="0"/>
              </a:rPr>
              <a:t>The actual length of the rubber band is much smaller, but when stretched it can extend a lot more than its actual length and can be used to hold/bind much larger objects with it.</a:t>
            </a:r>
          </a:p>
          <a:p>
            <a:pPr algn="l"/>
            <a:r>
              <a:rPr lang="en-US" b="0" i="0" dirty="0">
                <a:solidFill>
                  <a:srgbClr val="222222"/>
                </a:solidFill>
                <a:effectLst/>
                <a:latin typeface="Source Sans Pro" panose="020B0503030403020204" pitchFamily="34" charset="0"/>
              </a:rPr>
              <a:t>Now, consider the next picture, that of a simple rope, it cannot stretch and will have a fixed length.</a:t>
            </a:r>
          </a:p>
          <a:p>
            <a:endParaRPr lang="en-US" dirty="0"/>
          </a:p>
        </p:txBody>
      </p:sp>
      <p:pic>
        <p:nvPicPr>
          <p:cNvPr id="5" name="Picture 4">
            <a:extLst>
              <a:ext uri="{FF2B5EF4-FFF2-40B4-BE49-F238E27FC236}">
                <a16:creationId xmlns:a16="http://schemas.microsoft.com/office/drawing/2014/main" id="{ECB2C0CC-8138-4DC8-B839-306945F32F0F}"/>
              </a:ext>
            </a:extLst>
          </p:cNvPr>
          <p:cNvPicPr>
            <a:picLocks noChangeAspect="1"/>
          </p:cNvPicPr>
          <p:nvPr/>
        </p:nvPicPr>
        <p:blipFill>
          <a:blip r:embed="rId2"/>
          <a:stretch>
            <a:fillRect/>
          </a:stretch>
        </p:blipFill>
        <p:spPr>
          <a:xfrm>
            <a:off x="2052174" y="3856772"/>
            <a:ext cx="7839075" cy="2714625"/>
          </a:xfrm>
          <a:prstGeom prst="rect">
            <a:avLst/>
          </a:prstGeom>
        </p:spPr>
      </p:pic>
    </p:spTree>
    <p:extLst>
      <p:ext uri="{BB962C8B-B14F-4D97-AF65-F5344CB8AC3E}">
        <p14:creationId xmlns:p14="http://schemas.microsoft.com/office/powerpoint/2010/main" val="1949571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How to Use,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Methods &amp; Examples</a:t>
            </a:r>
            <a:endParaRPr lang="en-US" dirty="0"/>
          </a:p>
        </p:txBody>
      </p:sp>
      <p:sp>
        <p:nvSpPr>
          <p:cNvPr id="3" name="Content Placeholder 2">
            <a:extLst>
              <a:ext uri="{FF2B5EF4-FFF2-40B4-BE49-F238E27FC236}">
                <a16:creationId xmlns:a16="http://schemas.microsoft.com/office/drawing/2014/main" id="{C3E3CDE5-5FB3-43E7-855D-FEB73E865EC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It can grow as, and when required to accommodate the elements it needs to store and when elements are removed, it can shrink back to a smaller size.</a:t>
            </a:r>
          </a:p>
          <a:p>
            <a:pPr algn="l"/>
            <a:r>
              <a:rPr lang="en-US" b="0" i="0" dirty="0">
                <a:solidFill>
                  <a:srgbClr val="222222"/>
                </a:solidFill>
                <a:effectLst/>
                <a:latin typeface="Source Sans Pro" panose="020B0503030403020204" pitchFamily="34" charset="0"/>
              </a:rPr>
              <a:t>So as our friend has an issue with the array he is using cannot be expanded or made to shrink, we will be using </a:t>
            </a:r>
            <a:r>
              <a:rPr lang="en-US" b="0" i="0" dirty="0" err="1">
                <a:solidFill>
                  <a:srgbClr val="222222"/>
                </a:solidFill>
                <a:effectLst/>
                <a:latin typeface="Source Sans Pro" panose="020B0503030403020204" pitchFamily="34" charset="0"/>
              </a:rPr>
              <a:t>ArrayList</a:t>
            </a:r>
            <a:r>
              <a:rPr lang="en-US" b="0" i="0" dirty="0">
                <a:solidFill>
                  <a:srgbClr val="222222"/>
                </a:solidFill>
                <a:effectLst/>
                <a:latin typeface="Source Sans Pro" panose="020B0503030403020204" pitchFamily="34" charset="0"/>
              </a:rPr>
              <a:t>.</a:t>
            </a:r>
          </a:p>
          <a:p>
            <a:pPr algn="l"/>
            <a:r>
              <a:rPr lang="en-US" b="0" i="0" dirty="0">
                <a:solidFill>
                  <a:srgbClr val="222222"/>
                </a:solidFill>
                <a:effectLst/>
                <a:latin typeface="Source Sans Pro" panose="020B0503030403020204" pitchFamily="34" charset="0"/>
              </a:rPr>
              <a:t>Arrays are like the rope shown in the above picture; they will have a fixed length, cannot be expanded nor reduced from the original length.</a:t>
            </a:r>
          </a:p>
          <a:p>
            <a:pPr algn="l"/>
            <a:r>
              <a:rPr lang="en-US" b="0" i="0" dirty="0">
                <a:solidFill>
                  <a:srgbClr val="222222"/>
                </a:solidFill>
                <a:effectLst/>
                <a:latin typeface="Source Sans Pro" panose="020B0503030403020204" pitchFamily="34" charset="0"/>
              </a:rPr>
              <a:t>So our stretchable rubber-band is much like the Array List whereas the rope can be considered as the array.</a:t>
            </a:r>
          </a:p>
          <a:p>
            <a:pPr algn="l"/>
            <a:r>
              <a:rPr lang="en-US" b="0" i="0" dirty="0">
                <a:solidFill>
                  <a:srgbClr val="222222"/>
                </a:solidFill>
                <a:effectLst/>
                <a:latin typeface="Source Sans Pro" panose="020B0503030403020204" pitchFamily="34" charset="0"/>
              </a:rPr>
              <a:t>Technically speaking, </a:t>
            </a:r>
            <a:r>
              <a:rPr lang="en-US" b="0" i="0" dirty="0" err="1">
                <a:solidFill>
                  <a:srgbClr val="222222"/>
                </a:solidFill>
                <a:effectLst/>
                <a:latin typeface="Source Sans Pro" panose="020B0503030403020204" pitchFamily="34" charset="0"/>
              </a:rPr>
              <a:t>ArrayList</a:t>
            </a:r>
            <a:r>
              <a:rPr lang="en-US" b="0" i="0" dirty="0">
                <a:solidFill>
                  <a:srgbClr val="222222"/>
                </a:solidFill>
                <a:effectLst/>
                <a:latin typeface="Source Sans Pro" panose="020B0503030403020204" pitchFamily="34" charset="0"/>
              </a:rPr>
              <a:t> Java is like a dynamic array or a variable-length array.</a:t>
            </a:r>
          </a:p>
          <a:p>
            <a:endParaRPr lang="en-US" dirty="0"/>
          </a:p>
        </p:txBody>
      </p:sp>
    </p:spTree>
    <p:extLst>
      <p:ext uri="{BB962C8B-B14F-4D97-AF65-F5344CB8AC3E}">
        <p14:creationId xmlns:p14="http://schemas.microsoft.com/office/powerpoint/2010/main" val="235820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How to Use,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Methods &amp; Examples</a:t>
            </a:r>
            <a:endParaRPr lang="en-US" dirty="0"/>
          </a:p>
        </p:txBody>
      </p:sp>
      <p:sp>
        <p:nvSpPr>
          <p:cNvPr id="3" name="Content Placeholder 2">
            <a:extLst>
              <a:ext uri="{FF2B5EF4-FFF2-40B4-BE49-F238E27FC236}">
                <a16:creationId xmlns:a16="http://schemas.microsoft.com/office/drawing/2014/main" id="{C3E3CDE5-5FB3-43E7-855D-FEB73E865EC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Let us see and understand the following code snippet of Java </a:t>
            </a:r>
            <a:r>
              <a:rPr lang="en-US" b="0" i="0" dirty="0" err="1">
                <a:solidFill>
                  <a:srgbClr val="222222"/>
                </a:solidFill>
                <a:effectLst/>
                <a:latin typeface="Source Sans Pro" panose="020B0503030403020204" pitchFamily="34" charset="0"/>
              </a:rPr>
              <a:t>ArrayList</a:t>
            </a:r>
            <a:r>
              <a:rPr lang="en-US" b="0" i="0" dirty="0">
                <a:solidFill>
                  <a:srgbClr val="222222"/>
                </a:solidFill>
                <a:effectLst/>
                <a:latin typeface="Source Sans Pro" panose="020B0503030403020204" pitchFamily="34" charset="0"/>
              </a:rPr>
              <a:t> Syntax that will help you work around with </a:t>
            </a:r>
            <a:r>
              <a:rPr lang="en-US" b="0" i="0" dirty="0" err="1">
                <a:solidFill>
                  <a:srgbClr val="222222"/>
                </a:solidFill>
                <a:effectLst/>
                <a:latin typeface="Source Sans Pro" panose="020B0503030403020204" pitchFamily="34" charset="0"/>
              </a:rPr>
              <a:t>ArrayList</a:t>
            </a:r>
            <a:r>
              <a:rPr lang="en-US" b="0" i="0" dirty="0">
                <a:solidFill>
                  <a:srgbClr val="222222"/>
                </a:solidFill>
                <a:effectLst/>
                <a:latin typeface="Source Sans Pro" panose="020B0503030403020204" pitchFamily="34" charset="0"/>
              </a:rPr>
              <a:t>.</a:t>
            </a:r>
            <a:endParaRPr lang="en-US" dirty="0"/>
          </a:p>
        </p:txBody>
      </p:sp>
      <p:pic>
        <p:nvPicPr>
          <p:cNvPr id="5" name="Picture 4">
            <a:extLst>
              <a:ext uri="{FF2B5EF4-FFF2-40B4-BE49-F238E27FC236}">
                <a16:creationId xmlns:a16="http://schemas.microsoft.com/office/drawing/2014/main" id="{EE814212-E2FC-4027-8280-35B3D874107C}"/>
              </a:ext>
            </a:extLst>
          </p:cNvPr>
          <p:cNvPicPr>
            <a:picLocks noChangeAspect="1"/>
          </p:cNvPicPr>
          <p:nvPr/>
        </p:nvPicPr>
        <p:blipFill>
          <a:blip r:embed="rId2"/>
          <a:stretch>
            <a:fillRect/>
          </a:stretch>
        </p:blipFill>
        <p:spPr>
          <a:xfrm>
            <a:off x="3219450" y="3560021"/>
            <a:ext cx="5753100" cy="857250"/>
          </a:xfrm>
          <a:prstGeom prst="rect">
            <a:avLst/>
          </a:prstGeom>
        </p:spPr>
      </p:pic>
    </p:spTree>
    <p:extLst>
      <p:ext uri="{BB962C8B-B14F-4D97-AF65-F5344CB8AC3E}">
        <p14:creationId xmlns:p14="http://schemas.microsoft.com/office/powerpoint/2010/main" val="682645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Methods</a:t>
            </a:r>
            <a:endParaRPr lang="en-US" dirty="0"/>
          </a:p>
        </p:txBody>
      </p:sp>
      <p:pic>
        <p:nvPicPr>
          <p:cNvPr id="7" name="Picture 6">
            <a:extLst>
              <a:ext uri="{FF2B5EF4-FFF2-40B4-BE49-F238E27FC236}">
                <a16:creationId xmlns:a16="http://schemas.microsoft.com/office/drawing/2014/main" id="{B51BF185-B66E-4AC1-A5E5-4D47E0659AB8}"/>
              </a:ext>
            </a:extLst>
          </p:cNvPr>
          <p:cNvPicPr>
            <a:picLocks noChangeAspect="1"/>
          </p:cNvPicPr>
          <p:nvPr/>
        </p:nvPicPr>
        <p:blipFill>
          <a:blip r:embed="rId2"/>
          <a:stretch>
            <a:fillRect/>
          </a:stretch>
        </p:blipFill>
        <p:spPr>
          <a:xfrm>
            <a:off x="1370199" y="1920215"/>
            <a:ext cx="8421871" cy="4770541"/>
          </a:xfrm>
          <a:prstGeom prst="rect">
            <a:avLst/>
          </a:prstGeom>
        </p:spPr>
      </p:pic>
    </p:spTree>
    <p:extLst>
      <p:ext uri="{BB962C8B-B14F-4D97-AF65-F5344CB8AC3E}">
        <p14:creationId xmlns:p14="http://schemas.microsoft.com/office/powerpoint/2010/main" val="3133792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Example</a:t>
            </a:r>
            <a:br>
              <a:rPr lang="en-US" b="1" i="0" dirty="0">
                <a:solidFill>
                  <a:srgbClr val="222222"/>
                </a:solidFill>
                <a:effectLst/>
                <a:latin typeface="Source Sans Pro" panose="020B0503030403020204" pitchFamily="34" charset="0"/>
              </a:rPr>
            </a:br>
            <a:endParaRPr lang="en-US" dirty="0"/>
          </a:p>
        </p:txBody>
      </p:sp>
      <p:pic>
        <p:nvPicPr>
          <p:cNvPr id="7" name="Picture 6">
            <a:extLst>
              <a:ext uri="{FF2B5EF4-FFF2-40B4-BE49-F238E27FC236}">
                <a16:creationId xmlns:a16="http://schemas.microsoft.com/office/drawing/2014/main" id="{624EE017-2A91-4423-82C4-313D51541F97}"/>
              </a:ext>
            </a:extLst>
          </p:cNvPr>
          <p:cNvPicPr>
            <a:picLocks noChangeAspect="1"/>
          </p:cNvPicPr>
          <p:nvPr/>
        </p:nvPicPr>
        <p:blipFill>
          <a:blip r:embed="rId2"/>
          <a:stretch>
            <a:fillRect/>
          </a:stretch>
        </p:blipFill>
        <p:spPr>
          <a:xfrm>
            <a:off x="788355" y="1271587"/>
            <a:ext cx="11234430" cy="4774106"/>
          </a:xfrm>
          <a:prstGeom prst="rect">
            <a:avLst/>
          </a:prstGeom>
        </p:spPr>
      </p:pic>
    </p:spTree>
    <p:extLst>
      <p:ext uri="{BB962C8B-B14F-4D97-AF65-F5344CB8AC3E}">
        <p14:creationId xmlns:p14="http://schemas.microsoft.com/office/powerpoint/2010/main" val="3394919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Example</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9FEAFC3C-5D17-4B95-9B15-F8D7C731EB54}"/>
              </a:ext>
            </a:extLst>
          </p:cNvPr>
          <p:cNvPicPr>
            <a:picLocks noChangeAspect="1"/>
          </p:cNvPicPr>
          <p:nvPr/>
        </p:nvPicPr>
        <p:blipFill>
          <a:blip r:embed="rId2"/>
          <a:stretch>
            <a:fillRect/>
          </a:stretch>
        </p:blipFill>
        <p:spPr>
          <a:xfrm>
            <a:off x="1152525" y="1957387"/>
            <a:ext cx="9886950" cy="2943225"/>
          </a:xfrm>
          <a:prstGeom prst="rect">
            <a:avLst/>
          </a:prstGeom>
        </p:spPr>
      </p:pic>
    </p:spTree>
    <p:extLst>
      <p:ext uri="{BB962C8B-B14F-4D97-AF65-F5344CB8AC3E}">
        <p14:creationId xmlns:p14="http://schemas.microsoft.com/office/powerpoint/2010/main" val="2989993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Example</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E6606A06-278B-4D05-95CA-3118777F494A}"/>
              </a:ext>
            </a:extLst>
          </p:cNvPr>
          <p:cNvPicPr>
            <a:picLocks noChangeAspect="1"/>
          </p:cNvPicPr>
          <p:nvPr/>
        </p:nvPicPr>
        <p:blipFill>
          <a:blip r:embed="rId2"/>
          <a:stretch>
            <a:fillRect/>
          </a:stretch>
        </p:blipFill>
        <p:spPr>
          <a:xfrm>
            <a:off x="1381125" y="2018560"/>
            <a:ext cx="9429750" cy="3886200"/>
          </a:xfrm>
          <a:prstGeom prst="rect">
            <a:avLst/>
          </a:prstGeom>
        </p:spPr>
      </p:pic>
    </p:spTree>
    <p:extLst>
      <p:ext uri="{BB962C8B-B14F-4D97-AF65-F5344CB8AC3E}">
        <p14:creationId xmlns:p14="http://schemas.microsoft.com/office/powerpoint/2010/main" val="1992170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86A-F36F-4457-90EC-9CB07B58AAB8}"/>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Java </a:t>
            </a:r>
            <a:r>
              <a:rPr lang="en-US" b="1" i="0" dirty="0" err="1">
                <a:solidFill>
                  <a:srgbClr val="222222"/>
                </a:solidFill>
                <a:effectLst/>
                <a:latin typeface="Source Sans Pro" panose="020B0503030403020204" pitchFamily="34" charset="0"/>
              </a:rPr>
              <a:t>ArrayList</a:t>
            </a:r>
            <a:r>
              <a:rPr lang="en-US" b="1" i="0" dirty="0">
                <a:solidFill>
                  <a:srgbClr val="222222"/>
                </a:solidFill>
                <a:effectLst/>
                <a:latin typeface="Source Sans Pro" panose="020B0503030403020204" pitchFamily="34" charset="0"/>
              </a:rPr>
              <a:t> Example</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DD0E58B0-EAA8-47C0-B265-EAAC13629705}"/>
              </a:ext>
            </a:extLst>
          </p:cNvPr>
          <p:cNvPicPr>
            <a:picLocks noChangeAspect="1"/>
          </p:cNvPicPr>
          <p:nvPr/>
        </p:nvPicPr>
        <p:blipFill>
          <a:blip r:embed="rId2"/>
          <a:stretch>
            <a:fillRect/>
          </a:stretch>
        </p:blipFill>
        <p:spPr>
          <a:xfrm>
            <a:off x="942975" y="1614487"/>
            <a:ext cx="10306050" cy="3629025"/>
          </a:xfrm>
          <a:prstGeom prst="rect">
            <a:avLst/>
          </a:prstGeom>
        </p:spPr>
      </p:pic>
    </p:spTree>
    <p:extLst>
      <p:ext uri="{BB962C8B-B14F-4D97-AF65-F5344CB8AC3E}">
        <p14:creationId xmlns:p14="http://schemas.microsoft.com/office/powerpoint/2010/main" val="465233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FA3DE-8E4E-4D5F-8E58-DFFD1633D211}"/>
              </a:ext>
            </a:extLst>
          </p:cNvPr>
          <p:cNvPicPr>
            <a:picLocks noChangeAspect="1"/>
          </p:cNvPicPr>
          <p:nvPr/>
        </p:nvPicPr>
        <p:blipFill>
          <a:blip r:embed="rId2"/>
          <a:stretch>
            <a:fillRect/>
          </a:stretch>
        </p:blipFill>
        <p:spPr>
          <a:xfrm>
            <a:off x="925773" y="845736"/>
            <a:ext cx="10384377" cy="5275430"/>
          </a:xfrm>
          <a:prstGeom prst="rect">
            <a:avLst/>
          </a:prstGeom>
        </p:spPr>
      </p:pic>
    </p:spTree>
    <p:extLst>
      <p:ext uri="{BB962C8B-B14F-4D97-AF65-F5344CB8AC3E}">
        <p14:creationId xmlns:p14="http://schemas.microsoft.com/office/powerpoint/2010/main" val="4107701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500" dirty="0"/>
              <a:t>Java String Manipulation: Functions and Methods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6" name="Subtitle 5">
            <a:extLst>
              <a:ext uri="{FF2B5EF4-FFF2-40B4-BE49-F238E27FC236}">
                <a16:creationId xmlns:a16="http://schemas.microsoft.com/office/drawing/2014/main" id="{95D30159-ED2D-4D3F-A4C8-CB7749ED7E48}"/>
              </a:ext>
            </a:extLst>
          </p:cNvPr>
          <p:cNvSpPr>
            <a:spLocks noGrp="1"/>
          </p:cNvSpPr>
          <p:nvPr>
            <p:ph type="subTitle" idx="1"/>
          </p:nvPr>
        </p:nvSpPr>
        <p:spPr/>
        <p:txBody>
          <a:bodyPr>
            <a:normAutofit/>
          </a:bodyPr>
          <a:lstStyle/>
          <a:p>
            <a:pPr algn="r"/>
            <a:r>
              <a:rPr lang="en-US" sz="2000" dirty="0"/>
              <a:t>Chapter 4, </a:t>
            </a:r>
          </a:p>
          <a:p>
            <a:pPr algn="r"/>
            <a:r>
              <a:rPr lang="en-US" sz="2000" dirty="0"/>
              <a:t>Dimitar josifov</a:t>
            </a:r>
          </a:p>
        </p:txBody>
      </p:sp>
      <p:pic>
        <p:nvPicPr>
          <p:cNvPr id="9" name="Picture 2">
            <a:extLst>
              <a:ext uri="{FF2B5EF4-FFF2-40B4-BE49-F238E27FC236}">
                <a16:creationId xmlns:a16="http://schemas.microsoft.com/office/drawing/2014/main" id="{9B0AA3F5-CAA5-46A8-8ECA-F764CB2A6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31" y="106908"/>
            <a:ext cx="2778711" cy="2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2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Java Variables</a:t>
            </a:r>
            <a:endParaRPr lang="en-US" dirty="0"/>
          </a:p>
        </p:txBody>
      </p:sp>
      <p:sp>
        <p:nvSpPr>
          <p:cNvPr id="5" name="Content Placeholder 4">
            <a:extLst>
              <a:ext uri="{FF2B5EF4-FFF2-40B4-BE49-F238E27FC236}">
                <a16:creationId xmlns:a16="http://schemas.microsoft.com/office/drawing/2014/main" id="{C65883DD-73A9-4314-9D35-ADA63905E7A8}"/>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You can combine variable declaration and initialization.</a:t>
            </a:r>
          </a:p>
          <a:p>
            <a:br>
              <a:rPr lang="en-US" dirty="0"/>
            </a:br>
            <a:endParaRPr lang="en-US" dirty="0"/>
          </a:p>
        </p:txBody>
      </p:sp>
      <p:pic>
        <p:nvPicPr>
          <p:cNvPr id="3074" name="Picture 2" descr="Java Variables and Data Types">
            <a:extLst>
              <a:ext uri="{FF2B5EF4-FFF2-40B4-BE49-F238E27FC236}">
                <a16:creationId xmlns:a16="http://schemas.microsoft.com/office/drawing/2014/main" id="{519D07D1-A99C-49C0-8554-CEAC5AE0B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120" y="2562225"/>
            <a:ext cx="33718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F0DB010-BA61-483A-B733-CCBD577AFB33}"/>
              </a:ext>
            </a:extLst>
          </p:cNvPr>
          <p:cNvPicPr>
            <a:picLocks noChangeAspect="1"/>
          </p:cNvPicPr>
          <p:nvPr/>
        </p:nvPicPr>
        <p:blipFill>
          <a:blip r:embed="rId3"/>
          <a:stretch>
            <a:fillRect/>
          </a:stretch>
        </p:blipFill>
        <p:spPr>
          <a:xfrm>
            <a:off x="4759372" y="3542447"/>
            <a:ext cx="2400300" cy="3028950"/>
          </a:xfrm>
          <a:prstGeom prst="rect">
            <a:avLst/>
          </a:prstGeom>
        </p:spPr>
      </p:pic>
    </p:spTree>
    <p:extLst>
      <p:ext uri="{BB962C8B-B14F-4D97-AF65-F5344CB8AC3E}">
        <p14:creationId xmlns:p14="http://schemas.microsoft.com/office/powerpoint/2010/main" val="1555972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2EF4-A88F-43AC-B9B9-7D45A86DD7FC}"/>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are Strings?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15F53D9-F014-410D-A54A-9FF9A1E30E3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A string in literal terms is a series of characters. Hey, did you say characters, isn’t it a primitive data type in Java. Yes, so in technical terms, the basic Java String is basically an array of characters.</a:t>
            </a:r>
          </a:p>
          <a:p>
            <a:pPr algn="l"/>
            <a:r>
              <a:rPr lang="en-US" b="0" i="0" dirty="0">
                <a:solidFill>
                  <a:srgbClr val="222222"/>
                </a:solidFill>
                <a:effectLst/>
                <a:latin typeface="Source Sans Pro" panose="020B0503030403020204" pitchFamily="34" charset="0"/>
              </a:rPr>
              <a:t>So my above string of “</a:t>
            </a:r>
            <a:r>
              <a:rPr lang="en-US" b="1" i="0" dirty="0">
                <a:solidFill>
                  <a:srgbClr val="222222"/>
                </a:solidFill>
                <a:effectLst/>
                <a:latin typeface="Source Sans Pro" panose="020B0503030403020204" pitchFamily="34" charset="0"/>
              </a:rPr>
              <a:t>ROSE</a:t>
            </a:r>
            <a:r>
              <a:rPr lang="en-US" b="0" i="0" dirty="0">
                <a:solidFill>
                  <a:srgbClr val="222222"/>
                </a:solidFill>
                <a:effectLst/>
                <a:latin typeface="Source Sans Pro" panose="020B0503030403020204" pitchFamily="34" charset="0"/>
              </a:rPr>
              <a:t>” can be represented as the following</a:t>
            </a:r>
          </a:p>
          <a:p>
            <a:endParaRPr lang="en-US" dirty="0"/>
          </a:p>
        </p:txBody>
      </p:sp>
      <p:pic>
        <p:nvPicPr>
          <p:cNvPr id="5122" name="Picture 2" descr="Java String Tutorial">
            <a:extLst>
              <a:ext uri="{FF2B5EF4-FFF2-40B4-BE49-F238E27FC236}">
                <a16:creationId xmlns:a16="http://schemas.microsoft.com/office/drawing/2014/main" id="{260D364C-7E9E-4775-A0B9-79CC147F5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208" y="3828494"/>
            <a:ext cx="4857046" cy="204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18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EC3E-F4B8-4E96-91D2-A04AE5E841A3}"/>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Why use Strings?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B842DF5D-9601-495A-BC4B-BF8CB3FD2ED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One of the primary functions of modern computer science, is processing human language.</a:t>
            </a:r>
          </a:p>
          <a:p>
            <a:pPr algn="l"/>
            <a:r>
              <a:rPr lang="en-US" b="0" i="0" dirty="0">
                <a:solidFill>
                  <a:srgbClr val="222222"/>
                </a:solidFill>
                <a:effectLst/>
                <a:latin typeface="Source Sans Pro" panose="020B0503030403020204" pitchFamily="34" charset="0"/>
              </a:rPr>
              <a:t>Similarly to how numbers are important to math, language symbols are important to meaning and decision making. Although it may not be visible to computer users, computers process language in the background as precisely and accurately as a calculator. Help dialogs provide instructions. Menus provide choices. And data displays show statuses, errors, and real-time changes to the language.</a:t>
            </a:r>
          </a:p>
          <a:p>
            <a:endParaRPr lang="en-US" dirty="0"/>
          </a:p>
        </p:txBody>
      </p:sp>
      <p:sp>
        <p:nvSpPr>
          <p:cNvPr id="5" name="TextBox 4">
            <a:extLst>
              <a:ext uri="{FF2B5EF4-FFF2-40B4-BE49-F238E27FC236}">
                <a16:creationId xmlns:a16="http://schemas.microsoft.com/office/drawing/2014/main" id="{66C2FE18-57CC-431E-BF47-CC21D876B10C}"/>
              </a:ext>
            </a:extLst>
          </p:cNvPr>
          <p:cNvSpPr txBox="1"/>
          <p:nvPr/>
        </p:nvSpPr>
        <p:spPr>
          <a:xfrm>
            <a:off x="1182949" y="5039604"/>
            <a:ext cx="6094520" cy="1200329"/>
          </a:xfrm>
          <a:prstGeom prst="rect">
            <a:avLst/>
          </a:prstGeom>
          <a:noFill/>
        </p:spPr>
        <p:txBody>
          <a:bodyPr wrap="square">
            <a:spAutoFit/>
          </a:bodyPr>
          <a:lstStyle/>
          <a:p>
            <a:pPr algn="l"/>
            <a:r>
              <a:rPr lang="en-US" b="0" i="0" dirty="0">
                <a:solidFill>
                  <a:srgbClr val="222222"/>
                </a:solidFill>
                <a:effectLst/>
                <a:latin typeface="Source Sans Pro" panose="020B0503030403020204" pitchFamily="34" charset="0"/>
              </a:rPr>
              <a:t>As a Java programmer, one of your main tools for storing and processing language is going to be the String class.</a:t>
            </a:r>
          </a:p>
          <a:p>
            <a:br>
              <a:rPr lang="en-US" b="0" i="0" dirty="0">
                <a:solidFill>
                  <a:srgbClr val="222222"/>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2813573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4B59-2CEF-447A-85F5-9A0FBCB778A9}"/>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String Syntax Examples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F9BC4240-533E-4642-8E3D-C8217D68ACBD}"/>
              </a:ext>
            </a:extLst>
          </p:cNvPr>
          <p:cNvPicPr>
            <a:picLocks noChangeAspect="1"/>
          </p:cNvPicPr>
          <p:nvPr/>
        </p:nvPicPr>
        <p:blipFill>
          <a:blip r:embed="rId2"/>
          <a:stretch>
            <a:fillRect/>
          </a:stretch>
        </p:blipFill>
        <p:spPr>
          <a:xfrm>
            <a:off x="981075" y="2157412"/>
            <a:ext cx="10229850" cy="2543175"/>
          </a:xfrm>
          <a:prstGeom prst="rect">
            <a:avLst/>
          </a:prstGeom>
        </p:spPr>
      </p:pic>
      <p:pic>
        <p:nvPicPr>
          <p:cNvPr id="7" name="Picture 6">
            <a:extLst>
              <a:ext uri="{FF2B5EF4-FFF2-40B4-BE49-F238E27FC236}">
                <a16:creationId xmlns:a16="http://schemas.microsoft.com/office/drawing/2014/main" id="{99D29033-E858-4792-9305-86F142486F3D}"/>
              </a:ext>
            </a:extLst>
          </p:cNvPr>
          <p:cNvPicPr>
            <a:picLocks noChangeAspect="1"/>
          </p:cNvPicPr>
          <p:nvPr/>
        </p:nvPicPr>
        <p:blipFill>
          <a:blip r:embed="rId3"/>
          <a:stretch>
            <a:fillRect/>
          </a:stretch>
        </p:blipFill>
        <p:spPr>
          <a:xfrm>
            <a:off x="981075" y="4802403"/>
            <a:ext cx="6819900" cy="1514475"/>
          </a:xfrm>
          <a:prstGeom prst="rect">
            <a:avLst/>
          </a:prstGeom>
        </p:spPr>
      </p:pic>
    </p:spTree>
    <p:extLst>
      <p:ext uri="{BB962C8B-B14F-4D97-AF65-F5344CB8AC3E}">
        <p14:creationId xmlns:p14="http://schemas.microsoft.com/office/powerpoint/2010/main" val="3129221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9D85-1A2D-444E-837C-73F534E014E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String Syntax Examples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29847825-D178-44E2-B6C8-A3428655A7F4}"/>
              </a:ext>
            </a:extLst>
          </p:cNvPr>
          <p:cNvPicPr>
            <a:picLocks noChangeAspect="1"/>
          </p:cNvPicPr>
          <p:nvPr/>
        </p:nvPicPr>
        <p:blipFill>
          <a:blip r:embed="rId2"/>
          <a:stretch>
            <a:fillRect/>
          </a:stretch>
        </p:blipFill>
        <p:spPr>
          <a:xfrm>
            <a:off x="1162050" y="1338262"/>
            <a:ext cx="9867900" cy="4181475"/>
          </a:xfrm>
          <a:prstGeom prst="rect">
            <a:avLst/>
          </a:prstGeom>
        </p:spPr>
      </p:pic>
    </p:spTree>
    <p:extLst>
      <p:ext uri="{BB962C8B-B14F-4D97-AF65-F5344CB8AC3E}">
        <p14:creationId xmlns:p14="http://schemas.microsoft.com/office/powerpoint/2010/main" val="536204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CB4C-9A7F-4609-9B3C-3D4A9B7F33B2}"/>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String Concatenation: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B600711A-3D41-4F4E-8E27-56B50DE99CFA}"/>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Concatenation is joining of two or more strings.</a:t>
            </a:r>
          </a:p>
          <a:p>
            <a:br>
              <a:rPr lang="en-US" dirty="0"/>
            </a:br>
            <a:endParaRPr lang="en-US" dirty="0"/>
          </a:p>
        </p:txBody>
      </p:sp>
      <p:pic>
        <p:nvPicPr>
          <p:cNvPr id="5" name="Picture 4">
            <a:extLst>
              <a:ext uri="{FF2B5EF4-FFF2-40B4-BE49-F238E27FC236}">
                <a16:creationId xmlns:a16="http://schemas.microsoft.com/office/drawing/2014/main" id="{68B8DA33-0A28-477D-88EC-A815BFF3EBDC}"/>
              </a:ext>
            </a:extLst>
          </p:cNvPr>
          <p:cNvPicPr>
            <a:picLocks noChangeAspect="1"/>
          </p:cNvPicPr>
          <p:nvPr/>
        </p:nvPicPr>
        <p:blipFill>
          <a:blip r:embed="rId2"/>
          <a:stretch>
            <a:fillRect/>
          </a:stretch>
        </p:blipFill>
        <p:spPr>
          <a:xfrm>
            <a:off x="1097280" y="2563926"/>
            <a:ext cx="9462301" cy="4111387"/>
          </a:xfrm>
          <a:prstGeom prst="rect">
            <a:avLst/>
          </a:prstGeom>
        </p:spPr>
      </p:pic>
    </p:spTree>
    <p:extLst>
      <p:ext uri="{BB962C8B-B14F-4D97-AF65-F5344CB8AC3E}">
        <p14:creationId xmlns:p14="http://schemas.microsoft.com/office/powerpoint/2010/main" val="643182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63D0-C3DF-46C4-A411-1CF9F54981EF}"/>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String Concatenation:</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800C56B-E298-4E41-AEF2-E3F84F3B6CF6}"/>
              </a:ext>
            </a:extLst>
          </p:cNvPr>
          <p:cNvPicPr>
            <a:picLocks noChangeAspect="1"/>
          </p:cNvPicPr>
          <p:nvPr/>
        </p:nvPicPr>
        <p:blipFill>
          <a:blip r:embed="rId2"/>
          <a:stretch>
            <a:fillRect/>
          </a:stretch>
        </p:blipFill>
        <p:spPr>
          <a:xfrm>
            <a:off x="1158240" y="1481413"/>
            <a:ext cx="9997440" cy="5089984"/>
          </a:xfrm>
          <a:prstGeom prst="rect">
            <a:avLst/>
          </a:prstGeom>
        </p:spPr>
      </p:pic>
    </p:spTree>
    <p:extLst>
      <p:ext uri="{BB962C8B-B14F-4D97-AF65-F5344CB8AC3E}">
        <p14:creationId xmlns:p14="http://schemas.microsoft.com/office/powerpoint/2010/main" val="1546316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14338" name="Picture 2" descr="Java String Tutorial">
            <a:extLst>
              <a:ext uri="{FF2B5EF4-FFF2-40B4-BE49-F238E27FC236}">
                <a16:creationId xmlns:a16="http://schemas.microsoft.com/office/drawing/2014/main" id="{7A5F1827-9CA7-4B08-9AEC-E090CE5D4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2239578"/>
            <a:ext cx="57721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685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3A68E939-EB09-4423-866F-203FAF18057D}"/>
              </a:ext>
            </a:extLst>
          </p:cNvPr>
          <p:cNvPicPr>
            <a:picLocks noChangeAspect="1"/>
          </p:cNvPicPr>
          <p:nvPr/>
        </p:nvPicPr>
        <p:blipFill>
          <a:blip r:embed="rId2"/>
          <a:stretch>
            <a:fillRect/>
          </a:stretch>
        </p:blipFill>
        <p:spPr>
          <a:xfrm>
            <a:off x="881062" y="1265972"/>
            <a:ext cx="10429875" cy="5305425"/>
          </a:xfrm>
          <a:prstGeom prst="rect">
            <a:avLst/>
          </a:prstGeom>
        </p:spPr>
      </p:pic>
    </p:spTree>
    <p:extLst>
      <p:ext uri="{BB962C8B-B14F-4D97-AF65-F5344CB8AC3E}">
        <p14:creationId xmlns:p14="http://schemas.microsoft.com/office/powerpoint/2010/main" val="2353387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9B1CE4B4-7580-4837-BF95-CD51133573C7}"/>
              </a:ext>
            </a:extLst>
          </p:cNvPr>
          <p:cNvPicPr>
            <a:picLocks noChangeAspect="1"/>
          </p:cNvPicPr>
          <p:nvPr/>
        </p:nvPicPr>
        <p:blipFill>
          <a:blip r:embed="rId2"/>
          <a:stretch>
            <a:fillRect/>
          </a:stretch>
        </p:blipFill>
        <p:spPr>
          <a:xfrm>
            <a:off x="1097280" y="1206116"/>
            <a:ext cx="8830045" cy="5651884"/>
          </a:xfrm>
          <a:prstGeom prst="rect">
            <a:avLst/>
          </a:prstGeom>
        </p:spPr>
      </p:pic>
    </p:spTree>
    <p:extLst>
      <p:ext uri="{BB962C8B-B14F-4D97-AF65-F5344CB8AC3E}">
        <p14:creationId xmlns:p14="http://schemas.microsoft.com/office/powerpoint/2010/main" val="221229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4B6DD143-ACC9-46DE-B6DB-8D9DE7737A6E}"/>
              </a:ext>
            </a:extLst>
          </p:cNvPr>
          <p:cNvPicPr>
            <a:picLocks noChangeAspect="1"/>
          </p:cNvPicPr>
          <p:nvPr/>
        </p:nvPicPr>
        <p:blipFill>
          <a:blip r:embed="rId2"/>
          <a:stretch>
            <a:fillRect/>
          </a:stretch>
        </p:blipFill>
        <p:spPr>
          <a:xfrm>
            <a:off x="933450" y="1380272"/>
            <a:ext cx="10325100" cy="5191125"/>
          </a:xfrm>
          <a:prstGeom prst="rect">
            <a:avLst/>
          </a:prstGeom>
        </p:spPr>
      </p:pic>
    </p:spTree>
    <p:extLst>
      <p:ext uri="{BB962C8B-B14F-4D97-AF65-F5344CB8AC3E}">
        <p14:creationId xmlns:p14="http://schemas.microsoft.com/office/powerpoint/2010/main" val="261581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Types of variables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790660" y="1011981"/>
            <a:ext cx="10878176" cy="3760891"/>
          </a:xfrm>
        </p:spPr>
        <p:txBody>
          <a:bodyPr>
            <a:noAutofit/>
          </a:bodyPr>
          <a:lstStyle/>
          <a:p>
            <a:pPr algn="l"/>
            <a:r>
              <a:rPr lang="en-US" sz="2000" b="0" i="0" dirty="0">
                <a:solidFill>
                  <a:srgbClr val="222222"/>
                </a:solidFill>
                <a:effectLst/>
                <a:latin typeface="Source Sans Pro" panose="020B0503030403020204" pitchFamily="34" charset="0"/>
              </a:rPr>
              <a:t>In Java, there are three types of variables:</a:t>
            </a:r>
          </a:p>
          <a:p>
            <a:pPr algn="l">
              <a:buFont typeface="+mj-lt"/>
              <a:buAutoNum type="arabicPeriod"/>
            </a:pPr>
            <a:r>
              <a:rPr lang="en-US" sz="2000" b="0" i="0" dirty="0">
                <a:solidFill>
                  <a:srgbClr val="222222"/>
                </a:solidFill>
                <a:effectLst/>
                <a:latin typeface="Source Sans Pro" panose="020B0503030403020204" pitchFamily="34" charset="0"/>
              </a:rPr>
              <a:t>Local Variables</a:t>
            </a:r>
          </a:p>
          <a:p>
            <a:pPr algn="l">
              <a:buFont typeface="+mj-lt"/>
              <a:buAutoNum type="arabicPeriod"/>
            </a:pPr>
            <a:r>
              <a:rPr lang="en-US" sz="2000" b="0" i="0" dirty="0">
                <a:solidFill>
                  <a:srgbClr val="222222"/>
                </a:solidFill>
                <a:effectLst/>
                <a:latin typeface="Source Sans Pro" panose="020B0503030403020204" pitchFamily="34" charset="0"/>
              </a:rPr>
              <a:t>Instance Variables</a:t>
            </a:r>
          </a:p>
          <a:p>
            <a:pPr algn="l">
              <a:buFont typeface="+mj-lt"/>
              <a:buAutoNum type="arabicPeriod"/>
            </a:pPr>
            <a:r>
              <a:rPr lang="en-US" sz="2000" b="0" i="0" dirty="0">
                <a:solidFill>
                  <a:srgbClr val="222222"/>
                </a:solidFill>
                <a:effectLst/>
                <a:latin typeface="Source Sans Pro" panose="020B0503030403020204" pitchFamily="34" charset="0"/>
              </a:rPr>
              <a:t>Static Variables</a:t>
            </a:r>
          </a:p>
          <a:p>
            <a:pPr algn="l"/>
            <a:r>
              <a:rPr lang="en-US" sz="2000" b="1" i="0" dirty="0">
                <a:solidFill>
                  <a:srgbClr val="222222"/>
                </a:solidFill>
                <a:effectLst/>
                <a:latin typeface="Source Sans Pro" panose="020B0503030403020204" pitchFamily="34" charset="0"/>
              </a:rPr>
              <a:t>1) Local Variables</a:t>
            </a:r>
          </a:p>
          <a:p>
            <a:pPr algn="l"/>
            <a:r>
              <a:rPr lang="en-US" sz="2000" b="0" i="0" dirty="0">
                <a:solidFill>
                  <a:srgbClr val="222222"/>
                </a:solidFill>
                <a:effectLst/>
                <a:latin typeface="Source Sans Pro" panose="020B0503030403020204" pitchFamily="34" charset="0"/>
              </a:rPr>
              <a:t>Local Variables are a variable that are declared inside the body of a method.</a:t>
            </a:r>
          </a:p>
          <a:p>
            <a:pPr algn="l"/>
            <a:r>
              <a:rPr lang="en-US" sz="2000" b="1" i="0" dirty="0">
                <a:solidFill>
                  <a:srgbClr val="222222"/>
                </a:solidFill>
                <a:effectLst/>
                <a:latin typeface="Source Sans Pro" panose="020B0503030403020204" pitchFamily="34" charset="0"/>
              </a:rPr>
              <a:t>2) Instance Variables</a:t>
            </a:r>
          </a:p>
          <a:p>
            <a:pPr algn="l"/>
            <a:r>
              <a:rPr lang="en-US" sz="2000" b="0" i="0" dirty="0">
                <a:solidFill>
                  <a:srgbClr val="222222"/>
                </a:solidFill>
                <a:effectLst/>
                <a:latin typeface="Source Sans Pro" panose="020B0503030403020204" pitchFamily="34" charset="0"/>
              </a:rPr>
              <a:t>Instance variables are defined without the STATIC keyword .They are defined Outside a method declaration. They are Object specific and are known as instance variables.</a:t>
            </a:r>
          </a:p>
          <a:p>
            <a:pPr algn="l"/>
            <a:r>
              <a:rPr lang="en-US" sz="2000" b="1" i="0" dirty="0">
                <a:solidFill>
                  <a:srgbClr val="222222"/>
                </a:solidFill>
                <a:effectLst/>
                <a:latin typeface="Source Sans Pro" panose="020B0503030403020204" pitchFamily="34" charset="0"/>
              </a:rPr>
              <a:t>3) Static Variables</a:t>
            </a:r>
          </a:p>
          <a:p>
            <a:pPr algn="l"/>
            <a:r>
              <a:rPr lang="en-US" sz="2000" b="0" i="0" dirty="0">
                <a:solidFill>
                  <a:srgbClr val="222222"/>
                </a:solidFill>
                <a:effectLst/>
                <a:latin typeface="Source Sans Pro" panose="020B0503030403020204" pitchFamily="34" charset="0"/>
              </a:rPr>
              <a:t>Static variables are initialized only once, at the start of the program execution. These variables should </a:t>
            </a:r>
            <a:r>
              <a:rPr lang="en-US" sz="2000" b="0" i="0" dirty="0">
                <a:solidFill>
                  <a:schemeClr val="bg1"/>
                </a:solidFill>
                <a:effectLst/>
                <a:latin typeface="Source Sans Pro" panose="020B0503030403020204" pitchFamily="34" charset="0"/>
              </a:rPr>
              <a:t>be initialized first, before the initialization of any instance variables.</a:t>
            </a:r>
          </a:p>
        </p:txBody>
      </p:sp>
    </p:spTree>
    <p:extLst>
      <p:ext uri="{BB962C8B-B14F-4D97-AF65-F5344CB8AC3E}">
        <p14:creationId xmlns:p14="http://schemas.microsoft.com/office/powerpoint/2010/main" val="4053369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EB8F3D7C-A681-4A1D-9CE4-A05E7D5C38E9}"/>
              </a:ext>
            </a:extLst>
          </p:cNvPr>
          <p:cNvPicPr>
            <a:picLocks noChangeAspect="1"/>
          </p:cNvPicPr>
          <p:nvPr/>
        </p:nvPicPr>
        <p:blipFill>
          <a:blip r:embed="rId2"/>
          <a:stretch>
            <a:fillRect/>
          </a:stretch>
        </p:blipFill>
        <p:spPr>
          <a:xfrm>
            <a:off x="149163" y="1011981"/>
            <a:ext cx="8914938" cy="5435938"/>
          </a:xfrm>
          <a:prstGeom prst="rect">
            <a:avLst/>
          </a:prstGeom>
        </p:spPr>
      </p:pic>
      <p:pic>
        <p:nvPicPr>
          <p:cNvPr id="11" name="Picture 10">
            <a:extLst>
              <a:ext uri="{FF2B5EF4-FFF2-40B4-BE49-F238E27FC236}">
                <a16:creationId xmlns:a16="http://schemas.microsoft.com/office/drawing/2014/main" id="{67CADB26-ACDB-45E7-BCCD-B0ED3D7F22FB}"/>
              </a:ext>
            </a:extLst>
          </p:cNvPr>
          <p:cNvPicPr>
            <a:picLocks noChangeAspect="1"/>
          </p:cNvPicPr>
          <p:nvPr/>
        </p:nvPicPr>
        <p:blipFill>
          <a:blip r:embed="rId3"/>
          <a:stretch>
            <a:fillRect/>
          </a:stretch>
        </p:blipFill>
        <p:spPr>
          <a:xfrm>
            <a:off x="7199790" y="5510679"/>
            <a:ext cx="4614354" cy="1347321"/>
          </a:xfrm>
          <a:prstGeom prst="rect">
            <a:avLst/>
          </a:prstGeom>
        </p:spPr>
      </p:pic>
    </p:spTree>
    <p:extLst>
      <p:ext uri="{BB962C8B-B14F-4D97-AF65-F5344CB8AC3E}">
        <p14:creationId xmlns:p14="http://schemas.microsoft.com/office/powerpoint/2010/main" val="218531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E7555A15-931A-497E-B70E-2A761D7E9572}"/>
              </a:ext>
            </a:extLst>
          </p:cNvPr>
          <p:cNvPicPr>
            <a:picLocks noChangeAspect="1"/>
          </p:cNvPicPr>
          <p:nvPr/>
        </p:nvPicPr>
        <p:blipFill>
          <a:blip r:embed="rId2"/>
          <a:stretch>
            <a:fillRect/>
          </a:stretch>
        </p:blipFill>
        <p:spPr>
          <a:xfrm>
            <a:off x="710630" y="1029389"/>
            <a:ext cx="9915942" cy="5738863"/>
          </a:xfrm>
          <a:prstGeom prst="rect">
            <a:avLst/>
          </a:prstGeom>
        </p:spPr>
      </p:pic>
    </p:spTree>
    <p:extLst>
      <p:ext uri="{BB962C8B-B14F-4D97-AF65-F5344CB8AC3E}">
        <p14:creationId xmlns:p14="http://schemas.microsoft.com/office/powerpoint/2010/main" val="3606883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7057-9C06-4343-A9E3-19FCD8FDFE0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Java string methods:</a:t>
            </a:r>
            <a:br>
              <a:rPr lang="en-US" b="1"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7E169825-0A73-4D06-830A-7B78F9BBC370}"/>
              </a:ext>
            </a:extLst>
          </p:cNvPr>
          <p:cNvPicPr>
            <a:picLocks noChangeAspect="1"/>
          </p:cNvPicPr>
          <p:nvPr/>
        </p:nvPicPr>
        <p:blipFill>
          <a:blip r:embed="rId2"/>
          <a:stretch>
            <a:fillRect/>
          </a:stretch>
        </p:blipFill>
        <p:spPr>
          <a:xfrm>
            <a:off x="893445" y="1011981"/>
            <a:ext cx="10201275" cy="5753100"/>
          </a:xfrm>
          <a:prstGeom prst="rect">
            <a:avLst/>
          </a:prstGeom>
        </p:spPr>
      </p:pic>
    </p:spTree>
    <p:extLst>
      <p:ext uri="{BB962C8B-B14F-4D97-AF65-F5344CB8AC3E}">
        <p14:creationId xmlns:p14="http://schemas.microsoft.com/office/powerpoint/2010/main" val="3175192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BD85-D794-46EA-8D3B-29225BB8F8BB}"/>
              </a:ext>
            </a:extLst>
          </p:cNvPr>
          <p:cNvSpPr>
            <a:spLocks noGrp="1"/>
          </p:cNvSpPr>
          <p:nvPr>
            <p:ph type="title"/>
          </p:nvPr>
        </p:nvSpPr>
        <p:spPr>
          <a:xfrm>
            <a:off x="1097279" y="286603"/>
            <a:ext cx="10115217" cy="1000659"/>
          </a:xfrm>
        </p:spPr>
        <p:txBody>
          <a:bodyPr/>
          <a:lstStyle/>
          <a:p>
            <a:r>
              <a:rPr lang="en-US" dirty="0"/>
              <a:t>Important Java string methods</a:t>
            </a:r>
          </a:p>
        </p:txBody>
      </p:sp>
      <p:pic>
        <p:nvPicPr>
          <p:cNvPr id="5" name="Picture 4">
            <a:extLst>
              <a:ext uri="{FF2B5EF4-FFF2-40B4-BE49-F238E27FC236}">
                <a16:creationId xmlns:a16="http://schemas.microsoft.com/office/drawing/2014/main" id="{5B0C8137-C0D2-4A3A-BE52-76B0E783B2F8}"/>
              </a:ext>
            </a:extLst>
          </p:cNvPr>
          <p:cNvPicPr>
            <a:picLocks noChangeAspect="1"/>
          </p:cNvPicPr>
          <p:nvPr/>
        </p:nvPicPr>
        <p:blipFill>
          <a:blip r:embed="rId2"/>
          <a:stretch>
            <a:fillRect/>
          </a:stretch>
        </p:blipFill>
        <p:spPr>
          <a:xfrm>
            <a:off x="911312" y="1381918"/>
            <a:ext cx="9724138" cy="5476081"/>
          </a:xfrm>
          <a:prstGeom prst="rect">
            <a:avLst/>
          </a:prstGeom>
        </p:spPr>
      </p:pic>
    </p:spTree>
    <p:extLst>
      <p:ext uri="{BB962C8B-B14F-4D97-AF65-F5344CB8AC3E}">
        <p14:creationId xmlns:p14="http://schemas.microsoft.com/office/powerpoint/2010/main" val="3680124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BD85-D794-46EA-8D3B-29225BB8F8BB}"/>
              </a:ext>
            </a:extLst>
          </p:cNvPr>
          <p:cNvSpPr>
            <a:spLocks noGrp="1"/>
          </p:cNvSpPr>
          <p:nvPr>
            <p:ph type="title"/>
          </p:nvPr>
        </p:nvSpPr>
        <p:spPr>
          <a:xfrm>
            <a:off x="1097279" y="286603"/>
            <a:ext cx="10115217" cy="1000659"/>
          </a:xfrm>
        </p:spPr>
        <p:txBody>
          <a:bodyPr/>
          <a:lstStyle/>
          <a:p>
            <a:r>
              <a:rPr lang="en-US" dirty="0"/>
              <a:t>Important Java string methods</a:t>
            </a:r>
          </a:p>
        </p:txBody>
      </p:sp>
      <p:pic>
        <p:nvPicPr>
          <p:cNvPr id="4" name="Picture 3">
            <a:extLst>
              <a:ext uri="{FF2B5EF4-FFF2-40B4-BE49-F238E27FC236}">
                <a16:creationId xmlns:a16="http://schemas.microsoft.com/office/drawing/2014/main" id="{3118EFAF-31B1-49F8-AD23-52A798229196}"/>
              </a:ext>
            </a:extLst>
          </p:cNvPr>
          <p:cNvPicPr>
            <a:picLocks noChangeAspect="1"/>
          </p:cNvPicPr>
          <p:nvPr/>
        </p:nvPicPr>
        <p:blipFill>
          <a:blip r:embed="rId2"/>
          <a:stretch>
            <a:fillRect/>
          </a:stretch>
        </p:blipFill>
        <p:spPr>
          <a:xfrm>
            <a:off x="1097279" y="1287262"/>
            <a:ext cx="9765437" cy="5564863"/>
          </a:xfrm>
          <a:prstGeom prst="rect">
            <a:avLst/>
          </a:prstGeom>
        </p:spPr>
      </p:pic>
    </p:spTree>
    <p:extLst>
      <p:ext uri="{BB962C8B-B14F-4D97-AF65-F5344CB8AC3E}">
        <p14:creationId xmlns:p14="http://schemas.microsoft.com/office/powerpoint/2010/main" val="1593590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8D7-A0B6-4D76-A85D-467F3249440A}"/>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Points to Note:</a:t>
            </a:r>
            <a:br>
              <a:rPr lang="en-US" b="0"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03085BDD-5639-488F-A5AB-3A63BB482BFB}"/>
              </a:ext>
            </a:extLst>
          </p:cNvPr>
          <p:cNvPicPr>
            <a:picLocks noChangeAspect="1"/>
          </p:cNvPicPr>
          <p:nvPr/>
        </p:nvPicPr>
        <p:blipFill>
          <a:blip r:embed="rId2"/>
          <a:stretch>
            <a:fillRect/>
          </a:stretch>
        </p:blipFill>
        <p:spPr>
          <a:xfrm>
            <a:off x="570724" y="1865588"/>
            <a:ext cx="10229850" cy="3829050"/>
          </a:xfrm>
          <a:prstGeom prst="rect">
            <a:avLst/>
          </a:prstGeom>
        </p:spPr>
      </p:pic>
    </p:spTree>
    <p:extLst>
      <p:ext uri="{BB962C8B-B14F-4D97-AF65-F5344CB8AC3E}">
        <p14:creationId xmlns:p14="http://schemas.microsoft.com/office/powerpoint/2010/main" val="4249060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8D7-A0B6-4D76-A85D-467F3249440A}"/>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Points to Note:</a:t>
            </a:r>
            <a:br>
              <a:rPr lang="en-US" b="0" i="0" dirty="0">
                <a:solidFill>
                  <a:srgbClr val="222222"/>
                </a:solidFill>
                <a:effectLst/>
                <a:latin typeface="Source Sans Pro" panose="020B0503030403020204" pitchFamily="34" charset="0"/>
              </a:rPr>
            </a:br>
            <a:endParaRPr lang="en-US" dirty="0"/>
          </a:p>
        </p:txBody>
      </p:sp>
      <p:pic>
        <p:nvPicPr>
          <p:cNvPr id="4" name="Picture 3">
            <a:extLst>
              <a:ext uri="{FF2B5EF4-FFF2-40B4-BE49-F238E27FC236}">
                <a16:creationId xmlns:a16="http://schemas.microsoft.com/office/drawing/2014/main" id="{34FF1380-D8FC-409A-9779-A01995331964}"/>
              </a:ext>
            </a:extLst>
          </p:cNvPr>
          <p:cNvPicPr>
            <a:picLocks noChangeAspect="1"/>
          </p:cNvPicPr>
          <p:nvPr/>
        </p:nvPicPr>
        <p:blipFill>
          <a:blip r:embed="rId2"/>
          <a:stretch>
            <a:fillRect/>
          </a:stretch>
        </p:blipFill>
        <p:spPr>
          <a:xfrm>
            <a:off x="1027442" y="2472061"/>
            <a:ext cx="9305925" cy="2819400"/>
          </a:xfrm>
          <a:prstGeom prst="rect">
            <a:avLst/>
          </a:prstGeom>
        </p:spPr>
      </p:pic>
    </p:spTree>
    <p:extLst>
      <p:ext uri="{BB962C8B-B14F-4D97-AF65-F5344CB8AC3E}">
        <p14:creationId xmlns:p14="http://schemas.microsoft.com/office/powerpoint/2010/main" val="1666452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8D7-A0B6-4D76-A85D-467F3249440A}"/>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Important Points to Note:</a:t>
            </a:r>
            <a:br>
              <a:rPr lang="en-US" b="0" i="0" dirty="0">
                <a:solidFill>
                  <a:srgbClr val="222222"/>
                </a:solidFill>
                <a:effectLst/>
                <a:latin typeface="Source Sans Pro" panose="020B0503030403020204" pitchFamily="34" charset="0"/>
              </a:rPr>
            </a:br>
            <a:endParaRPr lang="en-US" dirty="0"/>
          </a:p>
        </p:txBody>
      </p:sp>
      <p:pic>
        <p:nvPicPr>
          <p:cNvPr id="5" name="Picture 4">
            <a:extLst>
              <a:ext uri="{FF2B5EF4-FFF2-40B4-BE49-F238E27FC236}">
                <a16:creationId xmlns:a16="http://schemas.microsoft.com/office/drawing/2014/main" id="{2D0E4AFE-3632-4143-A567-6670A189D7CC}"/>
              </a:ext>
            </a:extLst>
          </p:cNvPr>
          <p:cNvPicPr>
            <a:picLocks noChangeAspect="1"/>
          </p:cNvPicPr>
          <p:nvPr/>
        </p:nvPicPr>
        <p:blipFill>
          <a:blip r:embed="rId2"/>
          <a:stretch>
            <a:fillRect/>
          </a:stretch>
        </p:blipFill>
        <p:spPr>
          <a:xfrm>
            <a:off x="1097280" y="1867270"/>
            <a:ext cx="9134475" cy="4419600"/>
          </a:xfrm>
          <a:prstGeom prst="rect">
            <a:avLst/>
          </a:prstGeom>
        </p:spPr>
      </p:pic>
    </p:spTree>
    <p:extLst>
      <p:ext uri="{BB962C8B-B14F-4D97-AF65-F5344CB8AC3E}">
        <p14:creationId xmlns:p14="http://schemas.microsoft.com/office/powerpoint/2010/main" val="333711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Example: Types of Variables in Java</a:t>
            </a:r>
            <a:br>
              <a:rPr lang="en-US" b="1" i="0" dirty="0">
                <a:solidFill>
                  <a:srgbClr val="222222"/>
                </a:solidFill>
                <a:effectLst/>
                <a:latin typeface="Source Sans Pro" panose="020B0503030403020204" pitchFamily="34" charset="0"/>
              </a:rPr>
            </a:br>
            <a:endParaRPr lang="en-US" dirty="0"/>
          </a:p>
        </p:txBody>
      </p:sp>
      <p:pic>
        <p:nvPicPr>
          <p:cNvPr id="7" name="Picture 6">
            <a:extLst>
              <a:ext uri="{FF2B5EF4-FFF2-40B4-BE49-F238E27FC236}">
                <a16:creationId xmlns:a16="http://schemas.microsoft.com/office/drawing/2014/main" id="{9BF75F40-8433-4795-9055-DCCEF81C003E}"/>
              </a:ext>
            </a:extLst>
          </p:cNvPr>
          <p:cNvPicPr>
            <a:picLocks noChangeAspect="1"/>
          </p:cNvPicPr>
          <p:nvPr/>
        </p:nvPicPr>
        <p:blipFill>
          <a:blip r:embed="rId2"/>
          <a:stretch>
            <a:fillRect/>
          </a:stretch>
        </p:blipFill>
        <p:spPr>
          <a:xfrm>
            <a:off x="1970608" y="2431007"/>
            <a:ext cx="8000593" cy="3833315"/>
          </a:xfrm>
          <a:prstGeom prst="rect">
            <a:avLst/>
          </a:prstGeom>
        </p:spPr>
      </p:pic>
    </p:spTree>
    <p:extLst>
      <p:ext uri="{BB962C8B-B14F-4D97-AF65-F5344CB8AC3E}">
        <p14:creationId xmlns:p14="http://schemas.microsoft.com/office/powerpoint/2010/main" val="365311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Data Types in Java?</a:t>
            </a:r>
          </a:p>
        </p:txBody>
      </p:sp>
      <p:sp>
        <p:nvSpPr>
          <p:cNvPr id="3" name="Content Placeholder 2">
            <a:extLst>
              <a:ext uri="{FF2B5EF4-FFF2-40B4-BE49-F238E27FC236}">
                <a16:creationId xmlns:a16="http://schemas.microsoft.com/office/drawing/2014/main" id="{1B6D4609-1E18-4FC0-9106-D6734F5F2EE8}"/>
              </a:ext>
            </a:extLst>
          </p:cNvPr>
          <p:cNvSpPr>
            <a:spLocks noGrp="1"/>
          </p:cNvSpPr>
          <p:nvPr>
            <p:ph idx="1"/>
          </p:nvPr>
        </p:nvSpPr>
        <p:spPr>
          <a:xfrm>
            <a:off x="1097280" y="1873188"/>
            <a:ext cx="10058400" cy="3701989"/>
          </a:xfrm>
        </p:spPr>
        <p:txBody>
          <a:bodyPr>
            <a:noAutofit/>
          </a:bodyPr>
          <a:lstStyle/>
          <a:p>
            <a:pPr algn="l"/>
            <a:r>
              <a:rPr lang="en-US" b="1" i="0" dirty="0">
                <a:solidFill>
                  <a:srgbClr val="222222"/>
                </a:solidFill>
                <a:effectLst/>
                <a:latin typeface="Source Sans Pro" panose="020B0503030403020204" pitchFamily="34" charset="0"/>
              </a:rPr>
              <a:t>Data Types in Java</a:t>
            </a:r>
            <a:r>
              <a:rPr lang="en-US" b="0" i="0" dirty="0">
                <a:solidFill>
                  <a:srgbClr val="222222"/>
                </a:solidFill>
                <a:effectLst/>
                <a:latin typeface="Source Sans Pro" panose="020B0503030403020204" pitchFamily="34" charset="0"/>
              </a:rPr>
              <a:t> are defined as specifiers that allocate different sizes and types of values that can be stored in the variable or an identifier. Java has a rich set of data types. Data types in Java can be divided into two parts :</a:t>
            </a:r>
          </a:p>
          <a:p>
            <a:pPr algn="l">
              <a:buFont typeface="+mj-lt"/>
              <a:buAutoNum type="arabicPeriod"/>
            </a:pPr>
            <a:r>
              <a:rPr lang="en-US" b="1" i="0" dirty="0">
                <a:solidFill>
                  <a:srgbClr val="222222"/>
                </a:solidFill>
                <a:effectLst/>
                <a:latin typeface="Source Sans Pro" panose="020B0503030403020204" pitchFamily="34" charset="0"/>
              </a:rPr>
              <a:t>Primitive Data Types</a:t>
            </a:r>
            <a:r>
              <a:rPr lang="en-US" b="0" i="0" dirty="0">
                <a:solidFill>
                  <a:srgbClr val="222222"/>
                </a:solidFill>
                <a:effectLst/>
                <a:latin typeface="Source Sans Pro" panose="020B0503030403020204" pitchFamily="34" charset="0"/>
              </a:rPr>
              <a:t> :- which include integer, character, </a:t>
            </a:r>
            <a:r>
              <a:rPr lang="en-US" b="0" i="0" dirty="0" err="1">
                <a:solidFill>
                  <a:srgbClr val="222222"/>
                </a:solidFill>
                <a:effectLst/>
                <a:latin typeface="Source Sans Pro" panose="020B0503030403020204" pitchFamily="34" charset="0"/>
              </a:rPr>
              <a:t>boolean</a:t>
            </a:r>
            <a:r>
              <a:rPr lang="en-US" b="0" i="0" dirty="0">
                <a:solidFill>
                  <a:srgbClr val="222222"/>
                </a:solidFill>
                <a:effectLst/>
                <a:latin typeface="Source Sans Pro" panose="020B0503030403020204" pitchFamily="34" charset="0"/>
              </a:rPr>
              <a:t>, and float</a:t>
            </a:r>
          </a:p>
          <a:p>
            <a:pPr algn="l">
              <a:buFont typeface="+mj-lt"/>
              <a:buAutoNum type="arabicPeriod"/>
            </a:pPr>
            <a:r>
              <a:rPr lang="en-US" b="1" i="0" dirty="0">
                <a:solidFill>
                  <a:srgbClr val="222222"/>
                </a:solidFill>
                <a:effectLst/>
                <a:latin typeface="Source Sans Pro" panose="020B0503030403020204" pitchFamily="34" charset="0"/>
              </a:rPr>
              <a:t>Non-primitive Data Types</a:t>
            </a:r>
            <a:r>
              <a:rPr lang="en-US" b="0" i="0" dirty="0">
                <a:solidFill>
                  <a:srgbClr val="222222"/>
                </a:solidFill>
                <a:effectLst/>
                <a:latin typeface="Source Sans Pro" panose="020B0503030403020204" pitchFamily="34" charset="0"/>
              </a:rPr>
              <a:t> :- which include classes, arrays and interfaces.</a:t>
            </a:r>
          </a:p>
        </p:txBody>
      </p:sp>
    </p:spTree>
    <p:extLst>
      <p:ext uri="{BB962C8B-B14F-4D97-AF65-F5344CB8AC3E}">
        <p14:creationId xmlns:p14="http://schemas.microsoft.com/office/powerpoint/2010/main" val="317336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D7C-D32F-4568-9EAE-0656BAC7079D}"/>
              </a:ext>
            </a:extLst>
          </p:cNvPr>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What is Data Types in Java?</a:t>
            </a:r>
          </a:p>
        </p:txBody>
      </p:sp>
      <p:pic>
        <p:nvPicPr>
          <p:cNvPr id="4098" name="Picture 2" descr="Java Data Types">
            <a:extLst>
              <a:ext uri="{FF2B5EF4-FFF2-40B4-BE49-F238E27FC236}">
                <a16:creationId xmlns:a16="http://schemas.microsoft.com/office/drawing/2014/main" id="{8F2FF36A-0683-4791-8C82-D0A2A52C4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139" y="2074959"/>
            <a:ext cx="5558121" cy="437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721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{3329E00D-A959-4864-B17B-46BAEFABCC27}tf56160789_win32</Template>
  <TotalTime>7681</TotalTime>
  <Words>2144</Words>
  <Application>Microsoft Office PowerPoint</Application>
  <PresentationFormat>Widescreen</PresentationFormat>
  <Paragraphs>200</Paragraphs>
  <Slides>67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Bookman Old Style</vt:lpstr>
      <vt:lpstr>Calibri</vt:lpstr>
      <vt:lpstr>Consolas</vt:lpstr>
      <vt:lpstr>Franklin Gothic Book</vt:lpstr>
      <vt:lpstr>Source Sans Pro</vt:lpstr>
      <vt:lpstr>urw-din</vt:lpstr>
      <vt:lpstr>1_RetrospectVTI</vt:lpstr>
      <vt:lpstr>Java Variables and Data Types</vt:lpstr>
      <vt:lpstr>What is a Variable in Java? </vt:lpstr>
      <vt:lpstr>Variable Declaration: </vt:lpstr>
      <vt:lpstr>Variable Initialization: </vt:lpstr>
      <vt:lpstr>Java Variables</vt:lpstr>
      <vt:lpstr>Types of variables </vt:lpstr>
      <vt:lpstr>Example: Types of Variables in Java </vt:lpstr>
      <vt:lpstr>What is Data Types in Java?</vt:lpstr>
      <vt:lpstr>What is Data Types in Java?</vt:lpstr>
      <vt:lpstr>What is Data Types in Java?</vt:lpstr>
      <vt:lpstr>What is Data Types in Java?</vt:lpstr>
      <vt:lpstr>Java Data types</vt:lpstr>
      <vt:lpstr>Java Variable Type Conversion &amp; Type Casting</vt:lpstr>
      <vt:lpstr>Java Variable Type Conversion &amp; Type Casting</vt:lpstr>
      <vt:lpstr>Example: To Understand Type Casting </vt:lpstr>
      <vt:lpstr>Step 2) Save, Compile &amp; Run the code.</vt:lpstr>
      <vt:lpstr>Java Arrays Tutorial: Declare, Create, Initialize</vt:lpstr>
      <vt:lpstr>What is Java Array? </vt:lpstr>
      <vt:lpstr>What is Java Array? </vt:lpstr>
      <vt:lpstr>What is Java Array? </vt:lpstr>
      <vt:lpstr>Instantiating an Array in Java</vt:lpstr>
      <vt:lpstr>What is Java Array? </vt:lpstr>
      <vt:lpstr>Array Variables </vt:lpstr>
      <vt:lpstr>Array Variables </vt:lpstr>
      <vt:lpstr>Array Variables </vt:lpstr>
      <vt:lpstr>Array Variables </vt:lpstr>
      <vt:lpstr>Array Variables </vt:lpstr>
      <vt:lpstr>First Array Program </vt:lpstr>
      <vt:lpstr>First Array Program </vt:lpstr>
      <vt:lpstr>Java Array: Pass by reference </vt:lpstr>
      <vt:lpstr>Java Array: Pass by reference </vt:lpstr>
      <vt:lpstr>Multidimensional arrays </vt:lpstr>
      <vt:lpstr>Multidimensional arrays </vt:lpstr>
      <vt:lpstr>Multidimensional arrays </vt:lpstr>
      <vt:lpstr>What Is An Array Of Objects? </vt:lpstr>
      <vt:lpstr>What Is An Array Of Objects? </vt:lpstr>
      <vt:lpstr>What Is An Array Of Objects? </vt:lpstr>
      <vt:lpstr>What Is An Array Of Objects? </vt:lpstr>
      <vt:lpstr>Java ArrayList: How to Use, ArrayList Methods &amp; Examples</vt:lpstr>
      <vt:lpstr>Java ArrayList: How to Use, ArrayList Methods &amp; Examples</vt:lpstr>
      <vt:lpstr>Java ArrayList: How to Use, ArrayList Methods &amp; Examples</vt:lpstr>
      <vt:lpstr>Java ArrayList: How to Use, ArrayList Methods &amp; Examples</vt:lpstr>
      <vt:lpstr>ArrayList Methods</vt:lpstr>
      <vt:lpstr>Java ArrayList Example </vt:lpstr>
      <vt:lpstr>Java ArrayList Example </vt:lpstr>
      <vt:lpstr>Java ArrayList Example </vt:lpstr>
      <vt:lpstr>Java ArrayList Example </vt:lpstr>
      <vt:lpstr>PowerPoint Presentation</vt:lpstr>
      <vt:lpstr>Java String Manipulation: Functions and Methods</vt:lpstr>
      <vt:lpstr>What are Strings? </vt:lpstr>
      <vt:lpstr>Why use Strings? </vt:lpstr>
      <vt:lpstr>String Syntax Examples </vt:lpstr>
      <vt:lpstr>String Syntax Examples </vt:lpstr>
      <vt:lpstr>String Concatenation: </vt:lpstr>
      <vt:lpstr>String Concatenation: </vt:lpstr>
      <vt:lpstr>Important Java string methods: </vt:lpstr>
      <vt:lpstr>Important Java string methods: </vt:lpstr>
      <vt:lpstr>Important Java string methods: </vt:lpstr>
      <vt:lpstr>Important Java string methods: </vt:lpstr>
      <vt:lpstr>Important Java string methods: </vt:lpstr>
      <vt:lpstr>Important Java string methods: </vt:lpstr>
      <vt:lpstr>Important Java string methods: </vt:lpstr>
      <vt:lpstr>Important Java string methods</vt:lpstr>
      <vt:lpstr>Important Java string methods</vt:lpstr>
      <vt:lpstr>Important Points to Note: </vt:lpstr>
      <vt:lpstr>Important Points to Note: </vt:lpstr>
      <vt:lpstr>Important Points to Note: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Definition, Meaning &amp; Features of Java Platforms</dc:title>
  <dc:creator>Josifov Dimitar</dc:creator>
  <cp:lastModifiedBy>Josifov Dimitar</cp:lastModifiedBy>
  <cp:revision>18</cp:revision>
  <dcterms:created xsi:type="dcterms:W3CDTF">2021-08-30T09:18:03Z</dcterms:created>
  <dcterms:modified xsi:type="dcterms:W3CDTF">2021-09-20T16:51:46Z</dcterms:modified>
</cp:coreProperties>
</file>