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58" r:id="rId8"/>
    <p:sldId id="259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30"/>
    <p:restoredTop sz="96327"/>
  </p:normalViewPr>
  <p:slideViewPr>
    <p:cSldViewPr snapToGrid="0" snapToObjects="1">
      <p:cViewPr>
        <p:scale>
          <a:sx n="160" d="100"/>
          <a:sy n="160" d="100"/>
        </p:scale>
        <p:origin x="28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57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63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13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139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394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200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973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2175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063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04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988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157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efactoring.guru/design-patterns/builder" TargetMode="External"/><Relationship Id="rId2" Type="http://schemas.openxmlformats.org/officeDocument/2006/relationships/hyperlink" Target="https://golangbyexample.com/builder-pattern-golan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C5795-8026-9847-A893-0AE6382EA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7524" y="2064730"/>
            <a:ext cx="2942706" cy="2728536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Design Session</a:t>
            </a:r>
          </a:p>
          <a:p>
            <a:r>
              <a:rPr lang="en-US" sz="2800" dirty="0">
                <a:solidFill>
                  <a:schemeClr val="tx2"/>
                </a:solidFill>
              </a:rPr>
              <a:t>By: Jeff Ding (</a:t>
            </a:r>
            <a:r>
              <a:rPr lang="en-US" sz="2800" dirty="0" err="1">
                <a:solidFill>
                  <a:schemeClr val="tx2"/>
                </a:solidFill>
              </a:rPr>
              <a:t>jeding</a:t>
            </a:r>
            <a:r>
              <a:rPr lang="en-US" sz="2800" dirty="0">
                <a:solidFill>
                  <a:schemeClr val="tx2"/>
                </a:solidFill>
              </a:rPr>
              <a:t>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CFDD4A-4FA1-4CD9-90D5-E253C2040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14818" y="720071"/>
            <a:ext cx="5417868" cy="5417858"/>
            <a:chOff x="1311770" y="720071"/>
            <a:chExt cx="5417868" cy="5417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1770" y="720071"/>
              <a:ext cx="5417868" cy="5417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8390" y="1006688"/>
              <a:ext cx="4844628" cy="4844620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507507D-0459-E54A-B465-0D49679EA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7507" y="1316890"/>
            <a:ext cx="4606394" cy="4224216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Builder</a:t>
            </a:r>
            <a:br>
              <a:rPr lang="en-US" sz="6000" dirty="0">
                <a:solidFill>
                  <a:srgbClr val="FFFFFF"/>
                </a:solidFill>
              </a:rPr>
            </a:br>
            <a:r>
              <a:rPr lang="en-US" sz="6000" dirty="0">
                <a:solidFill>
                  <a:srgbClr val="FFFFFF"/>
                </a:solidFill>
              </a:rPr>
              <a:t>Pattern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5208" y="3388657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4849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4EB70-3B1A-F042-A581-0C3C6353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FE0D8-ACA7-5B45-A8D4-00CD65497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Builder Pattern (GoLang)</a:t>
            </a:r>
          </a:p>
          <a:p>
            <a:r>
              <a:rPr lang="en-US" dirty="0">
                <a:hlinkClick r:id="rId2"/>
              </a:rPr>
              <a:t>https://golangbyexample.com/builder-pattern-golang/</a:t>
            </a:r>
            <a:endParaRPr lang="en-US" dirty="0"/>
          </a:p>
          <a:p>
            <a:endParaRPr lang="en-US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Builder Pattern (General)</a:t>
            </a:r>
          </a:p>
          <a:p>
            <a:r>
              <a:rPr lang="en-US" dirty="0">
                <a:hlinkClick r:id="rId3"/>
              </a:rPr>
              <a:t>https://refactoring.guru/design-patterns/builder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763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BEEAE-4F3A-FE4C-9984-5003ED68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Builder pattern?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D3EBC-57B6-704D-B6BF-01A416512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Builder Pattern is a design pattern to provide a flexible solution to various </a:t>
            </a:r>
            <a:r>
              <a:rPr lang="en-US" u="sng" dirty="0"/>
              <a:t>object creation problem in OOP</a:t>
            </a:r>
          </a:p>
          <a:p>
            <a:r>
              <a:rPr lang="en-US" dirty="0"/>
              <a:t>By doing so, the same construction process can create different representations</a:t>
            </a:r>
          </a:p>
          <a:p>
            <a:r>
              <a:rPr lang="en-US" dirty="0"/>
              <a:t>The Intention is to SEPARATE the construction of a complex object from its representation</a:t>
            </a:r>
          </a:p>
          <a:p>
            <a:r>
              <a:rPr lang="en-US" dirty="0"/>
              <a:t>One of the Gang of Four design patterns. </a:t>
            </a:r>
          </a:p>
        </p:txBody>
      </p:sp>
    </p:spTree>
    <p:extLst>
      <p:ext uri="{BB962C8B-B14F-4D97-AF65-F5344CB8AC3E}">
        <p14:creationId xmlns:p14="http://schemas.microsoft.com/office/powerpoint/2010/main" val="4234241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93D8F-00B0-684A-A088-800A524B8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(situation to use Builder)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1D7A8-1215-5D4F-B7CE-A1069DBA7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builder pattern is a good choice when designing classes whose constructors or static factories would have more than a handful of parameters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Pizza(int size) {…}</a:t>
            </a:r>
          </a:p>
          <a:p>
            <a:pPr marL="0" indent="0">
              <a:buNone/>
            </a:pPr>
            <a:r>
              <a:rPr lang="en-US" dirty="0"/>
              <a:t>Pizza(int size, </a:t>
            </a:r>
            <a:r>
              <a:rPr lang="en-US" dirty="0" err="1"/>
              <a:t>boolean</a:t>
            </a:r>
            <a:r>
              <a:rPr lang="en-US" dirty="0"/>
              <a:t> cheese) {…}</a:t>
            </a:r>
          </a:p>
          <a:p>
            <a:pPr marL="0" indent="0">
              <a:buNone/>
            </a:pPr>
            <a:r>
              <a:rPr lang="en-US" dirty="0"/>
              <a:t>Pizza(int size, </a:t>
            </a:r>
            <a:r>
              <a:rPr lang="en-US" dirty="0" err="1"/>
              <a:t>boolean</a:t>
            </a:r>
            <a:r>
              <a:rPr lang="en-US" dirty="0"/>
              <a:t> cheese, </a:t>
            </a:r>
            <a:r>
              <a:rPr lang="en-US" dirty="0" err="1"/>
              <a:t>boolean</a:t>
            </a:r>
            <a:r>
              <a:rPr lang="en-US" dirty="0"/>
              <a:t> pepperoni} {…} </a:t>
            </a:r>
          </a:p>
          <a:p>
            <a:pPr marL="0" indent="0">
              <a:buNone/>
            </a:pPr>
            <a:r>
              <a:rPr lang="en-US" dirty="0"/>
              <a:t>Pizza(int size, </a:t>
            </a:r>
            <a:r>
              <a:rPr lang="en-US" dirty="0" err="1"/>
              <a:t>boolean</a:t>
            </a:r>
            <a:r>
              <a:rPr lang="en-US" dirty="0"/>
              <a:t> cheese, </a:t>
            </a:r>
            <a:r>
              <a:rPr lang="en-US" dirty="0" err="1"/>
              <a:t>boolean</a:t>
            </a:r>
            <a:r>
              <a:rPr lang="en-US" dirty="0"/>
              <a:t> pepperoni, </a:t>
            </a:r>
            <a:r>
              <a:rPr lang="en-US" dirty="0" err="1"/>
              <a:t>boolean</a:t>
            </a:r>
            <a:r>
              <a:rPr lang="en-US" dirty="0"/>
              <a:t> bacon} {…} </a:t>
            </a:r>
          </a:p>
          <a:p>
            <a:pPr marL="0" indent="0">
              <a:buNone/>
            </a:pPr>
            <a:r>
              <a:rPr lang="en-US" dirty="0"/>
              <a:t>Pizza(int size, </a:t>
            </a:r>
            <a:r>
              <a:rPr lang="en-US" dirty="0" err="1"/>
              <a:t>boolean</a:t>
            </a:r>
            <a:r>
              <a:rPr lang="en-US" dirty="0"/>
              <a:t> cheese, </a:t>
            </a:r>
            <a:r>
              <a:rPr lang="en-US" dirty="0" err="1"/>
              <a:t>boolean</a:t>
            </a:r>
            <a:r>
              <a:rPr lang="en-US" dirty="0"/>
              <a:t> pepperoni, </a:t>
            </a:r>
            <a:r>
              <a:rPr lang="en-US" dirty="0" err="1"/>
              <a:t>boolean</a:t>
            </a:r>
            <a:r>
              <a:rPr lang="en-US" dirty="0"/>
              <a:t> bacon, </a:t>
            </a:r>
            <a:r>
              <a:rPr lang="en-US" dirty="0" err="1"/>
              <a:t>boolean</a:t>
            </a:r>
            <a:r>
              <a:rPr lang="en-US" dirty="0"/>
              <a:t> ham, </a:t>
            </a:r>
            <a:r>
              <a:rPr lang="en-US" dirty="0" err="1"/>
              <a:t>boolean</a:t>
            </a:r>
            <a:r>
              <a:rPr lang="en-US" dirty="0"/>
              <a:t> tomato, </a:t>
            </a:r>
            <a:r>
              <a:rPr lang="en-US" dirty="0" err="1"/>
              <a:t>boolean</a:t>
            </a:r>
            <a:r>
              <a:rPr lang="en-US" dirty="0"/>
              <a:t> onion, </a:t>
            </a:r>
            <a:r>
              <a:rPr lang="en-US" dirty="0" err="1"/>
              <a:t>boolean</a:t>
            </a:r>
            <a:r>
              <a:rPr lang="en-US" dirty="0"/>
              <a:t> garlic} {…}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34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4361B-65A4-EF49-8081-442C01DC1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(cont.) -- V2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F6542-B11E-364F-8A3E-59BC14C02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previous example is called Telescoping Constructor Pattern. </a:t>
            </a:r>
          </a:p>
          <a:p>
            <a:r>
              <a:rPr lang="en-US" dirty="0"/>
              <a:t>Problem: </a:t>
            </a:r>
          </a:p>
          <a:p>
            <a:pPr lvl="1"/>
            <a:r>
              <a:rPr lang="en-US" dirty="0"/>
              <a:t>1. difficult to remember the order if constructor has 4+ parameter</a:t>
            </a:r>
          </a:p>
          <a:p>
            <a:pPr lvl="1"/>
            <a:r>
              <a:rPr lang="en-US" dirty="0"/>
              <a:t>2. too many constructors(need many constructors for possible attribute combinations)</a:t>
            </a:r>
          </a:p>
          <a:p>
            <a:r>
              <a:rPr lang="en-US" dirty="0"/>
              <a:t>Alternative solution: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Pizza pizza = new Pizza(12);</a:t>
            </a:r>
          </a:p>
          <a:p>
            <a:pPr marL="0" indent="0">
              <a:buNone/>
            </a:pPr>
            <a:r>
              <a:rPr lang="en-US" dirty="0" err="1"/>
              <a:t>pizza.setCheese</a:t>
            </a:r>
            <a:r>
              <a:rPr lang="en-US" dirty="0"/>
              <a:t>(true);</a:t>
            </a:r>
          </a:p>
          <a:p>
            <a:pPr marL="0" indent="0">
              <a:buNone/>
            </a:pPr>
            <a:r>
              <a:rPr lang="en-US" dirty="0" err="1"/>
              <a:t>pizza.setPepperoni</a:t>
            </a:r>
            <a:r>
              <a:rPr lang="en-US" dirty="0"/>
              <a:t>(true);</a:t>
            </a:r>
          </a:p>
          <a:p>
            <a:pPr marL="0" indent="0">
              <a:buNone/>
            </a:pPr>
            <a:r>
              <a:rPr lang="en-US" dirty="0" err="1"/>
              <a:t>pizza.setBacon</a:t>
            </a:r>
            <a:r>
              <a:rPr lang="en-US" dirty="0"/>
              <a:t>(true);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 Call a constructor with mandatory parameters, and then call any optional setter after</a:t>
            </a:r>
          </a:p>
        </p:txBody>
      </p:sp>
    </p:spTree>
    <p:extLst>
      <p:ext uri="{BB962C8B-B14F-4D97-AF65-F5344CB8AC3E}">
        <p14:creationId xmlns:p14="http://schemas.microsoft.com/office/powerpoint/2010/main" val="2516842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A6851-FF33-904A-A654-3C8A7D70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(cont.) – v2. 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7E622-CDC3-6143-9A2D-4F2A01A35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setter, getter method approach</a:t>
            </a:r>
          </a:p>
          <a:p>
            <a:r>
              <a:rPr lang="en-US" dirty="0"/>
              <a:t>Potential problem: </a:t>
            </a:r>
          </a:p>
          <a:p>
            <a:pPr lvl="1"/>
            <a:r>
              <a:rPr lang="en-US" dirty="0"/>
              <a:t>1. what if we don’t want to expose setters for some data fields?</a:t>
            </a:r>
          </a:p>
          <a:p>
            <a:pPr lvl="1"/>
            <a:r>
              <a:rPr lang="en-US" dirty="0"/>
              <a:t>2. it’s hard to determine when will the object creation finished</a:t>
            </a:r>
          </a:p>
          <a:p>
            <a:pPr lvl="1"/>
            <a:r>
              <a:rPr lang="en-US" dirty="0"/>
              <a:t>3. the object is created over several calls, it may be in an inconsistent state partway through its construction</a:t>
            </a:r>
          </a:p>
          <a:p>
            <a:r>
              <a:rPr lang="en-US" dirty="0"/>
              <a:t>This also requires a lot of extra effort to ensure thread safety.</a:t>
            </a:r>
          </a:p>
        </p:txBody>
      </p:sp>
    </p:spTree>
    <p:extLst>
      <p:ext uri="{BB962C8B-B14F-4D97-AF65-F5344CB8AC3E}">
        <p14:creationId xmlns:p14="http://schemas.microsoft.com/office/powerpoint/2010/main" val="3264048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FFFF2-F631-9844-ADDF-8332ADD52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(cont.) - 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156D5-FB14-8642-9150-8F3790D70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Notes: </a:t>
            </a:r>
          </a:p>
          <a:p>
            <a:pPr lvl="1"/>
            <a:r>
              <a:rPr lang="en-US" dirty="0">
                <a:latin typeface="Helvetica" pitchFamily="2" charset="0"/>
              </a:rPr>
              <a:t>1. the constructor of class is private, therefore it only has class visibility</a:t>
            </a:r>
          </a:p>
          <a:p>
            <a:pPr lvl="1"/>
            <a:r>
              <a:rPr lang="en-US" dirty="0">
                <a:latin typeface="Helvetica" pitchFamily="2" charset="0"/>
              </a:rPr>
              <a:t>2. the Builder’s “setter” method return this reference, therefore we can chain the method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73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DFC7C-51F8-F241-9963-154D2F1E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solves? And 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1C8A6-3150-1E4F-9D09-6861B7D98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Solve problems like:</a:t>
            </a:r>
          </a:p>
          <a:p>
            <a:r>
              <a:rPr lang="en-US" dirty="0"/>
              <a:t>A class (the same construction process) create different representation of a complex object</a:t>
            </a:r>
          </a:p>
          <a:p>
            <a:r>
              <a:rPr lang="en-US" dirty="0"/>
              <a:t>A class that includes creating a complex object be simplified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How to solve problems like:</a:t>
            </a:r>
          </a:p>
          <a:p>
            <a:r>
              <a:rPr lang="en-US" dirty="0"/>
              <a:t>Encapsulate creating and assembling the parts of a complex object in a separate Builder object</a:t>
            </a:r>
          </a:p>
          <a:p>
            <a:r>
              <a:rPr lang="en-US" dirty="0"/>
              <a:t>A class delegates object creation to a Builder object instead of creating the objects directly</a:t>
            </a:r>
          </a:p>
        </p:txBody>
      </p:sp>
    </p:spTree>
    <p:extLst>
      <p:ext uri="{BB962C8B-B14F-4D97-AF65-F5344CB8AC3E}">
        <p14:creationId xmlns:p14="http://schemas.microsoft.com/office/powerpoint/2010/main" val="889376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95BC4-7B91-4149-A3C7-D2B92C463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vs.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8C7A7-A3B8-7B4D-900D-0DD40753C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Pros:</a:t>
            </a:r>
          </a:p>
          <a:p>
            <a:r>
              <a:rPr lang="en-US" dirty="0"/>
              <a:t>Reuse the same construction code when building various representation of products</a:t>
            </a:r>
          </a:p>
          <a:p>
            <a:r>
              <a:rPr lang="en-US" dirty="0"/>
              <a:t>Encapsulates code for construction and representation</a:t>
            </a:r>
          </a:p>
          <a:p>
            <a:r>
              <a:rPr lang="en-US" dirty="0"/>
              <a:t>Single Responsibility Principle. You can isolate complex construction code from business logic of the product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Cons:</a:t>
            </a:r>
          </a:p>
          <a:p>
            <a:r>
              <a:rPr lang="en-US" dirty="0"/>
              <a:t>Requires creating a separate Concrete Builder for each different type of product</a:t>
            </a:r>
          </a:p>
          <a:p>
            <a:r>
              <a:rPr lang="en-US" dirty="0"/>
              <a:t>Requires the builder classes to be mutable</a:t>
            </a:r>
          </a:p>
        </p:txBody>
      </p:sp>
    </p:spTree>
    <p:extLst>
      <p:ext uri="{BB962C8B-B14F-4D97-AF65-F5344CB8AC3E}">
        <p14:creationId xmlns:p14="http://schemas.microsoft.com/office/powerpoint/2010/main" val="784320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F9B3-892E-A74D-96A2-3BAEF3E97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6C188-1D06-CB45-A7F6-780F57F0B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Define the common construction steps for building all available product</a:t>
            </a:r>
          </a:p>
          <a:p>
            <a:r>
              <a:rPr lang="en-US" dirty="0"/>
              <a:t>2. Declare these steps in the base builder interface</a:t>
            </a:r>
          </a:p>
          <a:p>
            <a:r>
              <a:rPr lang="en-US" dirty="0"/>
              <a:t>3. Create a concrete builder class for each of the product representations and implement their construction steps</a:t>
            </a:r>
          </a:p>
          <a:p>
            <a:pPr lvl="1"/>
            <a:r>
              <a:rPr lang="en-US" dirty="0"/>
              <a:t>Implementing a method for fetching the result of construction</a:t>
            </a:r>
          </a:p>
          <a:p>
            <a:r>
              <a:rPr lang="en-US" dirty="0"/>
              <a:t>4. Think about creating a director class. It may encapsulate various ways to construct a product using the same builder object</a:t>
            </a:r>
          </a:p>
          <a:p>
            <a:r>
              <a:rPr lang="en-US" dirty="0"/>
              <a:t>5. Create both the builder and the director objects.</a:t>
            </a:r>
          </a:p>
        </p:txBody>
      </p:sp>
    </p:spTree>
    <p:extLst>
      <p:ext uri="{BB962C8B-B14F-4D97-AF65-F5344CB8AC3E}">
        <p14:creationId xmlns:p14="http://schemas.microsoft.com/office/powerpoint/2010/main" val="3898752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{5276540C-358E-274E-A63B-7790DA227BD1}tf10001070</Template>
  <TotalTime>1492</TotalTime>
  <Words>626</Words>
  <Application>Microsoft Macintosh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Helvetica</vt:lpstr>
      <vt:lpstr>Rockwell</vt:lpstr>
      <vt:lpstr>Rockwell Condensed</vt:lpstr>
      <vt:lpstr>Rockwell Extra Bold</vt:lpstr>
      <vt:lpstr>Wingdings</vt:lpstr>
      <vt:lpstr>Wood Type</vt:lpstr>
      <vt:lpstr>Builder Pattern</vt:lpstr>
      <vt:lpstr>What is Builder pattern?</vt:lpstr>
      <vt:lpstr>Example: (situation to use Builder)</vt:lpstr>
      <vt:lpstr>Example (cont.) -- V2</vt:lpstr>
      <vt:lpstr>Example (cont.) – v2. issue</vt:lpstr>
      <vt:lpstr>Example (cont.) - Builder</vt:lpstr>
      <vt:lpstr>What it solves? And How?</vt:lpstr>
      <vt:lpstr>Pros vs. cons</vt:lpstr>
      <vt:lpstr>How To Implement</vt:lpstr>
      <vt:lpstr>Reference: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Builder Pattern</dc:title>
  <dc:creator>Jeff Ding</dc:creator>
  <cp:lastModifiedBy>Jeff Ding</cp:lastModifiedBy>
  <cp:revision>3</cp:revision>
  <dcterms:created xsi:type="dcterms:W3CDTF">2021-01-26T22:02:48Z</dcterms:created>
  <dcterms:modified xsi:type="dcterms:W3CDTF">2021-01-27T22:55:02Z</dcterms:modified>
</cp:coreProperties>
</file>