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72ccfb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72ccfb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072ccfb6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072ccfb6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072ccfb6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072ccfb6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72ccfb6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72ccfb6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072ccfb6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072ccfb6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072ccfb6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072ccfb6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072ccfb6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072ccfb6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a:t>
            </a:r>
            <a:r>
              <a:rPr lang="en"/>
              <a:t>Disease</a:t>
            </a:r>
            <a:r>
              <a:rPr lang="en"/>
              <a:t> Project</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Justin Dinkelbach, Brandon Lee, </a:t>
            </a:r>
            <a:endParaRPr/>
          </a:p>
          <a:p>
            <a:pPr indent="0" lvl="0" marL="0" rtl="0" algn="l">
              <a:spcBef>
                <a:spcPts val="0"/>
              </a:spcBef>
              <a:spcAft>
                <a:spcPts val="0"/>
              </a:spcAft>
              <a:buNone/>
            </a:pPr>
            <a:r>
              <a:rPr lang="en"/>
              <a:t>Timothy Hinea, David Sullivan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Introduction</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For our final project, we worked on Kaggle’s Heart Attack Analysis &amp; Prediction Dataset. Heart disease is the leading cause of death in the United States and it’s the cause of 1 out of every 4 deaths. (Thomas) The objective of this project was to utilize patient data to classify the likelihood an individual has heart disease. Although heart </a:t>
            </a:r>
            <a:r>
              <a:rPr lang="en" sz="1500"/>
              <a:t>disease</a:t>
            </a:r>
            <a:r>
              <a:rPr lang="en" sz="1500"/>
              <a:t> is complex, understanding contributing signs can further understand and aid in risk mitigation.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Selection of Data</a:t>
            </a:r>
            <a:endParaRPr b="1"/>
          </a:p>
        </p:txBody>
      </p:sp>
      <p:sp>
        <p:nvSpPr>
          <p:cNvPr id="147" name="Google Shape;147;p15"/>
          <p:cNvSpPr txBox="1"/>
          <p:nvPr>
            <p:ph idx="1" type="body"/>
          </p:nvPr>
        </p:nvSpPr>
        <p:spPr>
          <a:xfrm>
            <a:off x="1191275" y="1567550"/>
            <a:ext cx="7145100" cy="3267600"/>
          </a:xfrm>
          <a:prstGeom prst="rect">
            <a:avLst/>
          </a:prstGeom>
        </p:spPr>
        <p:txBody>
          <a:bodyPr anchorCtr="0" anchor="t" bIns="91425" lIns="91425" spcFirstLastPara="1" rIns="91425" wrap="square" tIns="91425">
            <a:normAutofit lnSpcReduction="20000"/>
          </a:bodyPr>
          <a:lstStyle/>
          <a:p>
            <a:pPr indent="0" lvl="0" marL="0" rtl="0" algn="l">
              <a:spcBef>
                <a:spcPts val="900"/>
              </a:spcBef>
              <a:spcAft>
                <a:spcPts val="0"/>
              </a:spcAft>
              <a:buClr>
                <a:schemeClr val="dk1"/>
              </a:buClr>
              <a:buSzPts val="1100"/>
              <a:buFont typeface="Arial"/>
              <a:buNone/>
            </a:pPr>
            <a:r>
              <a:rPr b="1" lang="en" sz="1500"/>
              <a:t>What is the source of the dataset? </a:t>
            </a:r>
            <a:endParaRPr b="1" sz="1500"/>
          </a:p>
          <a:p>
            <a:pPr indent="0" lvl="0" marL="0" rtl="0" algn="l">
              <a:spcBef>
                <a:spcPts val="900"/>
              </a:spcBef>
              <a:spcAft>
                <a:spcPts val="0"/>
              </a:spcAft>
              <a:buClr>
                <a:schemeClr val="dk1"/>
              </a:buClr>
              <a:buSzPts val="1100"/>
              <a:buFont typeface="Arial"/>
              <a:buNone/>
            </a:pPr>
            <a:r>
              <a:rPr lang="en" sz="1500"/>
              <a:t>The source of our dataset came from kaggle. In this dataset, we have different columns that represent age, sex, exercise induced angina, number of major vessels,</a:t>
            </a:r>
            <a:endParaRPr sz="1500"/>
          </a:p>
          <a:p>
            <a:pPr indent="0" lvl="0" marL="0" rtl="0" algn="l">
              <a:spcBef>
                <a:spcPts val="900"/>
              </a:spcBef>
              <a:spcAft>
                <a:spcPts val="0"/>
              </a:spcAft>
              <a:buClr>
                <a:schemeClr val="dk1"/>
              </a:buClr>
              <a:buSzPts val="1100"/>
              <a:buFont typeface="Arial"/>
              <a:buNone/>
            </a:pPr>
            <a:r>
              <a:rPr lang="en" sz="1500"/>
              <a:t>Chest pain type, resting blood pressure, </a:t>
            </a:r>
            <a:r>
              <a:rPr lang="en" sz="1500"/>
              <a:t>cholesterol</a:t>
            </a:r>
            <a:r>
              <a:rPr lang="en" sz="1500"/>
              <a:t> fetched via BMI sensor, fasting blood sugar, resting electrocardiographic results, maximum heart rate achieved, target of heart attack. They are all related to heart attack analysis. Our data includes 304 rows for the record. </a:t>
            </a:r>
            <a:endParaRPr sz="1500"/>
          </a:p>
          <a:p>
            <a:pPr indent="0" lvl="0" marL="0" rtl="0" algn="l">
              <a:spcBef>
                <a:spcPts val="900"/>
              </a:spcBef>
              <a:spcAft>
                <a:spcPts val="0"/>
              </a:spcAft>
              <a:buClr>
                <a:schemeClr val="dk1"/>
              </a:buClr>
              <a:buSzPts val="1100"/>
              <a:buFont typeface="Arial"/>
              <a:buNone/>
            </a:pPr>
            <a:r>
              <a:rPr b="1" lang="en" sz="1500"/>
              <a:t>Any munging or feature engineering?</a:t>
            </a:r>
            <a:endParaRPr b="1" sz="1500"/>
          </a:p>
          <a:p>
            <a:pPr indent="0" lvl="0" marL="0" rtl="0" algn="l">
              <a:spcBef>
                <a:spcPts val="900"/>
              </a:spcBef>
              <a:spcAft>
                <a:spcPts val="0"/>
              </a:spcAft>
              <a:buNone/>
            </a:pPr>
            <a:r>
              <a:rPr lang="en" sz="1390"/>
              <a:t>We added a heart disease for our feature engineering. We dropped all but age, </a:t>
            </a:r>
            <a:r>
              <a:rPr lang="en" sz="1390"/>
              <a:t>cholesterol</a:t>
            </a:r>
            <a:r>
              <a:rPr lang="en" sz="1390"/>
              <a:t>,</a:t>
            </a:r>
            <a:endParaRPr sz="1390"/>
          </a:p>
          <a:p>
            <a:pPr indent="0" lvl="0" marL="0" rtl="0" algn="l">
              <a:spcBef>
                <a:spcPts val="1200"/>
              </a:spcBef>
              <a:spcAft>
                <a:spcPts val="1200"/>
              </a:spcAft>
              <a:buNone/>
            </a:pPr>
            <a:r>
              <a:rPr lang="en" sz="1390"/>
              <a:t>Maximum heart rate achieved, oldpeak, sex, exercise induced angina, and slope.</a:t>
            </a:r>
            <a:endParaRPr sz="139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Methods</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Tools:</a:t>
            </a:r>
            <a:endParaRPr sz="1500"/>
          </a:p>
          <a:p>
            <a:pPr indent="-323850" lvl="0" marL="457200" rtl="0" algn="l">
              <a:spcBef>
                <a:spcPts val="1200"/>
              </a:spcBef>
              <a:spcAft>
                <a:spcPts val="0"/>
              </a:spcAft>
              <a:buSzPts val="1500"/>
              <a:buChar char="●"/>
            </a:pPr>
            <a:r>
              <a:rPr lang="en" sz="1500"/>
              <a:t>Numpy, Pandas, Matplotlib, and Seaborn (Data Visualization)</a:t>
            </a:r>
            <a:endParaRPr sz="1500"/>
          </a:p>
          <a:p>
            <a:pPr indent="-323850" lvl="0" marL="457200" rtl="0" algn="l">
              <a:spcBef>
                <a:spcPts val="0"/>
              </a:spcBef>
              <a:spcAft>
                <a:spcPts val="0"/>
              </a:spcAft>
              <a:buSzPts val="1500"/>
              <a:buChar char="●"/>
            </a:pPr>
            <a:r>
              <a:rPr lang="en" sz="1500"/>
              <a:t>Scikit-learn for inference</a:t>
            </a:r>
            <a:endParaRPr sz="1500"/>
          </a:p>
          <a:p>
            <a:pPr indent="-323850" lvl="0" marL="457200" rtl="0" algn="l">
              <a:spcBef>
                <a:spcPts val="0"/>
              </a:spcBef>
              <a:spcAft>
                <a:spcPts val="0"/>
              </a:spcAft>
              <a:buSzPts val="1500"/>
              <a:buChar char="●"/>
            </a:pPr>
            <a:r>
              <a:rPr lang="en" sz="1500"/>
              <a:t>Git for version control</a:t>
            </a:r>
            <a:endParaRPr sz="1500"/>
          </a:p>
          <a:p>
            <a:pPr indent="-323850" lvl="0" marL="457200" rtl="0" algn="l">
              <a:spcBef>
                <a:spcPts val="0"/>
              </a:spcBef>
              <a:spcAft>
                <a:spcPts val="0"/>
              </a:spcAft>
              <a:buSzPts val="1500"/>
              <a:buChar char="●"/>
            </a:pPr>
            <a:r>
              <a:rPr lang="en" sz="1500"/>
              <a:t>Spyder (IDE)</a:t>
            </a:r>
            <a:endParaRPr sz="1500"/>
          </a:p>
          <a:p>
            <a:pPr indent="-323850" lvl="0" marL="457200" rtl="0" algn="l">
              <a:spcBef>
                <a:spcPts val="0"/>
              </a:spcBef>
              <a:spcAft>
                <a:spcPts val="0"/>
              </a:spcAft>
              <a:buSzPts val="1500"/>
              <a:buChar char="●"/>
            </a:pPr>
            <a:r>
              <a:rPr lang="en" sz="1500"/>
              <a:t>Jupyter Notebook</a:t>
            </a:r>
            <a:endParaRPr sz="1500"/>
          </a:p>
          <a:p>
            <a:pPr indent="0" lvl="0" marL="0" rtl="0" algn="l">
              <a:spcBef>
                <a:spcPts val="1200"/>
              </a:spcBef>
              <a:spcAft>
                <a:spcPts val="0"/>
              </a:spcAft>
              <a:buNone/>
            </a:pPr>
            <a:r>
              <a:rPr lang="en" sz="1500"/>
              <a:t>Inference :</a:t>
            </a:r>
            <a:endParaRPr sz="1500"/>
          </a:p>
          <a:p>
            <a:pPr indent="-323850" lvl="0" marL="457200" rtl="0" algn="l">
              <a:spcBef>
                <a:spcPts val="1200"/>
              </a:spcBef>
              <a:spcAft>
                <a:spcPts val="0"/>
              </a:spcAft>
              <a:buSzPts val="1500"/>
              <a:buChar char="●"/>
            </a:pPr>
            <a:r>
              <a:rPr lang="en" sz="1500"/>
              <a:t> Models: kNeighborsClassifier, DecisionTreeClassifier, Gaussian Naive Bayes</a:t>
            </a:r>
            <a:endParaRPr sz="1500"/>
          </a:p>
          <a:p>
            <a:pPr indent="-323850" lvl="0" marL="457200" rtl="0" algn="l">
              <a:spcBef>
                <a:spcPts val="0"/>
              </a:spcBef>
              <a:spcAft>
                <a:spcPts val="0"/>
              </a:spcAft>
              <a:buSzPts val="1500"/>
              <a:buChar char="●"/>
            </a:pPr>
            <a:r>
              <a:rPr lang="en" sz="1500"/>
              <a:t>Features: Age, </a:t>
            </a:r>
            <a:r>
              <a:rPr lang="en" sz="1500"/>
              <a:t>Cholesterol</a:t>
            </a:r>
            <a:r>
              <a:rPr lang="en" sz="1500"/>
              <a:t>,  Thalach, Oldpeak, Sex, Exang, Slope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Results</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t>After a thorough exploration of different classification algorithms. Our tests found that the Gaussian Naive Bayes algorithm was the best for predicting heart disease from the dataset with an accuracy score of (81.33%).  From the data the highest correlation with heart disease is exercise induced angina.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Discussion</a:t>
            </a:r>
            <a:endParaRPr b="1"/>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After a thorough exploration of different classification algorithms. Our tests found that the Gaussian Naive Bayes model resulted in the best classifications. The data was split 60% for training and 40% for testing and resulted in a test accuracy of 81.22%.</a:t>
            </a:r>
            <a:endParaRPr sz="1500"/>
          </a:p>
          <a:p>
            <a:pPr indent="0" lvl="0" marL="0" rtl="0" algn="l">
              <a:spcBef>
                <a:spcPts val="1200"/>
              </a:spcBef>
              <a:spcAft>
                <a:spcPts val="0"/>
              </a:spcAft>
              <a:buNone/>
            </a:pPr>
            <a:r>
              <a:rPr lang="en" sz="1500"/>
              <a:t>Overall, we believe that the dataset may be insufficient for the classification task as it does not contain a large number of entries. We believe that we could potentially achieve higher with a larger dataset. Furthermore, it would be great to have demographic information to explore the relationships between heart disease and individual identifying characteristics.</a:t>
            </a:r>
            <a:endParaRPr sz="1500"/>
          </a:p>
          <a:p>
            <a:pPr indent="0" lvl="0" marL="0" rtl="0" algn="l">
              <a:spcBef>
                <a:spcPts val="1200"/>
              </a:spcBef>
              <a:spcAft>
                <a:spcPts val="1200"/>
              </a:spcAft>
              <a:buNone/>
            </a:pPr>
            <a:r>
              <a:rPr lang="en" sz="1500"/>
              <a:t>After examining, various notebooks used for competitive purposes on Kaggle, we realized that we could also use other regressive algorithms such as Logistic Regression.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Summary</a:t>
            </a:r>
            <a:endParaRPr b="1"/>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heart disease prediction projects utilizes a supervised classification model (</a:t>
            </a:r>
            <a:r>
              <a:rPr lang="en" sz="1500"/>
              <a:t>Gaussian</a:t>
            </a:r>
            <a:r>
              <a:rPr lang="en" sz="1500"/>
              <a:t> Naive Bayes) to predict the </a:t>
            </a:r>
            <a:r>
              <a:rPr lang="en" sz="1500"/>
              <a:t>presence</a:t>
            </a:r>
            <a:r>
              <a:rPr lang="en" sz="1500"/>
              <a:t> of heart disease based on 7 features: Age, Cholesterol,  Thalach, Oldpeak, Sex, Exang, and Slope. After exploring various feature engineering techniques, the </a:t>
            </a:r>
            <a:r>
              <a:rPr lang="en" sz="1500"/>
              <a:t>Gaussian</a:t>
            </a:r>
            <a:r>
              <a:rPr lang="en" sz="1500"/>
              <a:t> Naive Bayes model’s testing accuracy is approximately 81%.</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Bibliography </a:t>
            </a:r>
            <a:endParaRPr b="1"/>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sz="1100">
                <a:latin typeface="Arial"/>
                <a:ea typeface="Arial"/>
                <a:cs typeface="Arial"/>
                <a:sym typeface="Arial"/>
              </a:rPr>
              <a:t>Rahman, Rashik. “Heart Attack Analysis &amp; Prediction Dataset.” </a:t>
            </a:r>
            <a:r>
              <a:rPr i="1" lang="en" sz="1100">
                <a:latin typeface="Arial"/>
                <a:ea typeface="Arial"/>
                <a:cs typeface="Arial"/>
                <a:sym typeface="Arial"/>
              </a:rPr>
              <a:t>Kaggle</a:t>
            </a:r>
            <a:r>
              <a:rPr lang="en" sz="1100">
                <a:latin typeface="Arial"/>
                <a:ea typeface="Arial"/>
                <a:cs typeface="Arial"/>
                <a:sym typeface="Arial"/>
              </a:rPr>
              <a:t>, 22 Mar. 2021, www.kaggle.com/rashikrahmanpritom/heart-attack-analysis-prediction-dataset. </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Thomas, Jen. “Heart Disease: Facts, Statistics, and You.” </a:t>
            </a:r>
            <a:r>
              <a:rPr i="1" lang="en" sz="1100">
                <a:latin typeface="Arial"/>
                <a:ea typeface="Arial"/>
                <a:cs typeface="Arial"/>
                <a:sym typeface="Arial"/>
              </a:rPr>
              <a:t>Healthli</a:t>
            </a:r>
            <a:r>
              <a:rPr lang="en" sz="1100">
                <a:latin typeface="Arial"/>
                <a:ea typeface="Arial"/>
                <a:cs typeface="Arial"/>
                <a:sym typeface="Arial"/>
              </a:rPr>
              <a:t>, 16 July 2020, www.healthline.com/health/heart-disease/statistics. </a:t>
            </a:r>
            <a:endParaRPr sz="1100">
              <a:latin typeface="Arial"/>
              <a:ea typeface="Arial"/>
              <a:cs typeface="Arial"/>
              <a:sym typeface="Arial"/>
            </a:endParaRPr>
          </a:p>
          <a:p>
            <a:pPr indent="0" lvl="0" marL="3556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355600" rtl="0" algn="l">
              <a:spcBef>
                <a:spcPts val="1500"/>
              </a:spcBef>
              <a:spcAft>
                <a:spcPts val="0"/>
              </a:spcAft>
              <a:buClr>
                <a:schemeClr val="dk1"/>
              </a:buClr>
              <a:buSzPts val="1100"/>
              <a:buFont typeface="Arial"/>
              <a:buNone/>
            </a:pPr>
            <a:r>
              <a:rPr i="1" lang="en" sz="1100">
                <a:solidFill>
                  <a:schemeClr val="dk1"/>
                </a:solidFill>
              </a:rPr>
              <a:t>of /Ml/Machine-Learning-Databases/Heart-Disease</a:t>
            </a:r>
            <a:r>
              <a:rPr lang="en" sz="1100">
                <a:solidFill>
                  <a:schemeClr val="dk1"/>
                </a:solidFill>
              </a:rPr>
              <a:t>, archive.ics.uci.edu/ml/machine-learning-databases/heart-disease/. </a:t>
            </a:r>
            <a:endParaRPr sz="1100">
              <a:solidFill>
                <a:schemeClr val="dk1"/>
              </a:solidFill>
            </a:endParaRPr>
          </a:p>
          <a:p>
            <a:pPr indent="0" lvl="0" marL="0" rtl="0" algn="l">
              <a:spcBef>
                <a:spcPts val="1500"/>
              </a:spcBef>
              <a:spcAft>
                <a:spcPts val="1200"/>
              </a:spcAft>
              <a:buNone/>
            </a:pPr>
            <a:r>
              <a:t/>
            </a:r>
            <a:endParaRPr sz="1500">
              <a:solidFill>
                <a:srgbClr val="2D3B45"/>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