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2"/>
    <p:restoredTop sz="94590"/>
  </p:normalViewPr>
  <p:slideViewPr>
    <p:cSldViewPr snapToGrid="0" snapToObjects="1">
      <p:cViewPr varScale="1">
        <p:scale>
          <a:sx n="74" d="100"/>
          <a:sy n="74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Unknown.jpg" descr="Unknow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004" y="7211028"/>
            <a:ext cx="2016897" cy="199012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ession 2…"/>
          <p:cNvSpPr txBox="1"/>
          <p:nvPr/>
        </p:nvSpPr>
        <p:spPr>
          <a:xfrm>
            <a:off x="1676400" y="2388541"/>
            <a:ext cx="10464800" cy="4976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>
              <a:defRPr sz="8000">
                <a:latin typeface="Avenir Next"/>
                <a:ea typeface="Avenir Next"/>
                <a:cs typeface="Avenir Next"/>
                <a:sym typeface="Avenir Next"/>
              </a:defRPr>
            </a:pPr>
            <a:endParaRPr/>
          </a:p>
          <a:p>
            <a:pPr>
              <a:defRPr sz="5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Session 2 </a:t>
            </a:r>
          </a:p>
          <a:p>
            <a:pPr>
              <a:defRPr sz="5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Pre-registrations</a:t>
            </a:r>
          </a:p>
        </p:txBody>
      </p:sp>
      <p:pic>
        <p:nvPicPr>
          <p:cNvPr id="121" name="logo_text.png" descr="logo_te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4741" y="2539215"/>
            <a:ext cx="8807109" cy="2381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DarkRed90" descr="DarkRed9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Bildschirmfoto 2018-07-01 um 14.07.10.png" descr="Bildschirmfoto 2018-07-01 um 14.07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1187450"/>
            <a:ext cx="12738100" cy="737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ost- and Pre-di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Post- and Pre-diction</a:t>
            </a:r>
          </a:p>
        </p:txBody>
      </p:sp>
      <p:sp>
        <p:nvSpPr>
          <p:cNvPr id="125" name="Postdiction: the use of data to generate hypotheses about why something occurr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0623">
              <a:spcBef>
                <a:spcPts val="0"/>
              </a:spcBef>
              <a:buSzTx/>
              <a:buNone/>
              <a:defRPr sz="2900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Post-diction</a:t>
            </a:r>
            <a:r>
              <a:rPr b="0"/>
              <a:t>: the use of data to generate hypotheses about why something occurred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900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Pre-diction</a:t>
            </a:r>
            <a:r>
              <a:rPr b="0"/>
              <a:t>: the acquisition of data to test ideas about what will occur, establishing diagnostic evidence for explanatory claims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900">
                <a:latin typeface="Avenir Next"/>
                <a:ea typeface="Avenir Next"/>
                <a:cs typeface="Avenir Next"/>
                <a:sym typeface="Avenir Next"/>
              </a:defRPr>
            </a:pPr>
            <a:endParaRPr b="0"/>
          </a:p>
          <a:p>
            <a:pPr marL="0" indent="0" defTabSz="420623">
              <a:spcBef>
                <a:spcPts val="0"/>
              </a:spcBef>
              <a:buSzTx/>
              <a:buNone/>
              <a:defRPr sz="2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Presenting post-dictions as predictions—post-hoc theorising—can lead to overconfidence in post hoc explanations. That is, we generate a hypothesis based on observing data, and then evaluate the validity of the hypothesis based on the same data.</a:t>
            </a:r>
          </a:p>
        </p:txBody>
      </p:sp>
      <p:pic>
        <p:nvPicPr>
          <p:cNvPr id="126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ost- and Pre-di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Post- and Pre-diction</a:t>
            </a:r>
          </a:p>
        </p:txBody>
      </p:sp>
      <p:sp>
        <p:nvSpPr>
          <p:cNvPr id="129" name="There are numerous incentives for covering up postdic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t>!!Some tests in some studies will show significant effects/differences/relationships, even if there is no true effect.!!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t>False-positives can occur also when we test hypotheses (prediction), but then we control its likelihood (alpha).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endParaRPr/>
          </a:p>
          <a:p>
            <a:pPr marL="0" indent="0" defTabSz="420623">
              <a:spcBef>
                <a:spcPts val="0"/>
              </a:spcBef>
              <a:buSzTx/>
              <a:buNone/>
              <a:defRPr sz="2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Pre-registration allows us to avoid this and enables researchers to distinguish whether results are pre- or postdictions.</a:t>
            </a:r>
          </a:p>
        </p:txBody>
      </p:sp>
      <p:pic>
        <p:nvPicPr>
          <p:cNvPr id="130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o, pre-register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So, pre-register!</a:t>
            </a:r>
          </a:p>
        </p:txBody>
      </p:sp>
      <p:sp>
        <p:nvSpPr>
          <p:cNvPr id="133" name="You already do it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35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You already do it!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5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endParaRPr/>
          </a:p>
          <a:p>
            <a:pPr marL="444498" indent="-444498" defTabSz="457200">
              <a:spcBef>
                <a:spcPts val="0"/>
              </a:spcBef>
              <a:defRPr sz="35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grant applications</a:t>
            </a:r>
          </a:p>
          <a:p>
            <a:pPr marL="444498" indent="-444498" defTabSz="457200">
              <a:spcBef>
                <a:spcPts val="0"/>
              </a:spcBef>
              <a:defRPr sz="35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thesis proposals</a:t>
            </a:r>
          </a:p>
          <a:p>
            <a:pPr marL="444498" indent="-444498" defTabSz="457200">
              <a:spcBef>
                <a:spcPts val="0"/>
              </a:spcBef>
              <a:defRPr sz="35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ethics applications …</a:t>
            </a:r>
          </a:p>
        </p:txBody>
      </p:sp>
      <p:pic>
        <p:nvPicPr>
          <p:cNvPr id="134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ow to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45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How to?</a:t>
            </a:r>
          </a:p>
        </p:txBody>
      </p:sp>
      <p:sp>
        <p:nvSpPr>
          <p:cNvPr id="137" name="Commit to analytic steps without advance knowledge of the research outcom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9474">
              <a:spcBef>
                <a:spcPts val="0"/>
              </a:spcBef>
              <a:buSzTx/>
              <a:buNone/>
              <a:defRPr sz="33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Commit to analytic steps without advance knowledge of the research outcomes</a:t>
            </a:r>
          </a:p>
          <a:p>
            <a:pPr marL="368933" indent="-368933" defTabSz="484886">
              <a:spcBef>
                <a:spcPts val="3400"/>
              </a:spcBef>
              <a:defRPr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post the analysis plan on an independent registry</a:t>
            </a:r>
          </a:p>
          <a:p>
            <a:pPr marL="368933" indent="-368933" defTabSz="484886">
              <a:spcBef>
                <a:spcPts val="3400"/>
              </a:spcBef>
              <a:defRPr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time-stamp the registration, make it discoverable</a:t>
            </a:r>
          </a:p>
          <a:p>
            <a:pPr marL="368933" indent="-368933" defTabSz="484886">
              <a:spcBef>
                <a:spcPts val="3400"/>
              </a:spcBef>
              <a:defRPr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the study</a:t>
            </a:r>
          </a:p>
          <a:p>
            <a:pPr marL="368933" indent="-368933" defTabSz="484886">
              <a:spcBef>
                <a:spcPts val="3400"/>
              </a:spcBef>
              <a:defRPr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Add the link to the pre-registration in your paper</a:t>
            </a:r>
          </a:p>
          <a:p>
            <a:pPr marL="368933" indent="-368933" defTabSz="484886">
              <a:spcBef>
                <a:spcPts val="3400"/>
              </a:spcBef>
              <a:defRPr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Distinguish confirmatory and exploratory analyses in your results section / explain deviations from the pre-registration</a:t>
            </a:r>
          </a:p>
        </p:txBody>
      </p:sp>
      <p:pic>
        <p:nvPicPr>
          <p:cNvPr id="138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 template (for empirical research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A template (for empirical research)</a:t>
            </a:r>
          </a:p>
        </p:txBody>
      </p:sp>
      <p:pic>
        <p:nvPicPr>
          <p:cNvPr id="141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ow to?"/>
          <p:cNvSpPr txBox="1">
            <a:spLocks noGrp="1"/>
          </p:cNvSpPr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57200">
              <a:defRPr sz="45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Template: OSF social psychology</a:t>
            </a:r>
            <a:br/>
            <a:r>
              <a:rPr sz="2800"/>
              <a:t>van ‘t Veer &amp; Giner-Sorolla, 2016: https://osf.io/t6m9v/</a:t>
            </a:r>
          </a:p>
        </p:txBody>
      </p:sp>
      <p:sp>
        <p:nvSpPr>
          <p:cNvPr id="144" name="Commit to analytic steps without advance knowledge of the research outcom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68058" indent="-468058" defTabSz="345321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  <a:defRPr sz="21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Hypotheses</a:t>
            </a:r>
            <a:br/>
            <a:r>
              <a:rPr sz="1800"/>
              <a:t>Essential: directionality, shape of interactions, manipulation checks</a:t>
            </a:r>
            <a:br>
              <a:rPr sz="1800"/>
            </a:br>
            <a:r>
              <a:rPr sz="1800"/>
              <a:t>Recommended: figure/table, underlying theories</a:t>
            </a:r>
            <a:endParaRPr sz="3000"/>
          </a:p>
          <a:p>
            <a:pPr marL="468058" indent="-468058" defTabSz="345321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  <a:defRPr sz="21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Methods </a:t>
            </a:r>
            <a:br/>
            <a:r>
              <a:rPr sz="1800"/>
              <a:t>Essential: design (IVs, DVs, covariates), planned sample + justification, exclusion criteria, procedure</a:t>
            </a:r>
            <a:endParaRPr sz="3000"/>
          </a:p>
          <a:p>
            <a:pPr marL="468058" indent="-468058" defTabSz="345321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  <a:defRPr sz="21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Analysis plan</a:t>
            </a:r>
            <a:br/>
            <a:r>
              <a:rPr sz="1800"/>
              <a:t>Essential: variables and how they are calculated, statistical techniques, role of each variable (IV/DV etc.), rationale for covariates</a:t>
            </a:r>
            <a:br>
              <a:rPr sz="1800"/>
            </a:br>
            <a:r>
              <a:rPr sz="1800"/>
              <a:t>Recommended: correction for multiple tests, missing data handling, reliability criteria for item inclusion, anticipated data transformations, assumptions, corrections when assumptions are violated</a:t>
            </a:r>
            <a:endParaRPr sz="3000"/>
          </a:p>
          <a:p>
            <a:pPr marL="468058" indent="-468058" defTabSz="345321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  <a:defRPr sz="21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Has data collection begun and/or have you looked at the data?</a:t>
            </a:r>
            <a:br/>
            <a:endParaRPr/>
          </a:p>
        </p:txBody>
      </p:sp>
      <p:pic>
        <p:nvPicPr>
          <p:cNvPr id="145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ow to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45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How to: open science framework</a:t>
            </a:r>
          </a:p>
        </p:txBody>
      </p:sp>
      <p:sp>
        <p:nvSpPr>
          <p:cNvPr id="148" name="Commit to analytic steps without advance knowledge of the research outcom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defTabSz="379474">
              <a:lnSpc>
                <a:spcPct val="150000"/>
              </a:lnSpc>
              <a:spcBef>
                <a:spcPts val="0"/>
              </a:spcBef>
              <a:buSzPct val="100000"/>
              <a:defRPr sz="28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Open a project on OSF</a:t>
            </a:r>
            <a:endParaRPr sz="3300"/>
          </a:p>
          <a:p>
            <a:pPr defTabSz="379474">
              <a:lnSpc>
                <a:spcPct val="150000"/>
              </a:lnSpc>
              <a:spcBef>
                <a:spcPts val="0"/>
              </a:spcBef>
              <a:buSzPct val="100000"/>
              <a:defRPr sz="28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Complete (offline) pre-registration form with collaborators </a:t>
            </a:r>
            <a:endParaRPr sz="3300"/>
          </a:p>
          <a:p>
            <a:pPr lvl="2" defTabSz="379474">
              <a:lnSpc>
                <a:spcPct val="150000"/>
              </a:lnSpc>
              <a:spcBef>
                <a:spcPts val="0"/>
              </a:spcBef>
              <a:buSzPct val="100000"/>
              <a:defRPr sz="28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 templates available</a:t>
            </a:r>
            <a:endParaRPr sz="3300"/>
          </a:p>
          <a:p>
            <a:pPr defTabSz="379474">
              <a:lnSpc>
                <a:spcPct val="150000"/>
              </a:lnSpc>
              <a:spcBef>
                <a:spcPts val="0"/>
              </a:spcBef>
              <a:buSzPct val="100000"/>
              <a:defRPr sz="28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Register the project, this ‘freezes’ it</a:t>
            </a:r>
            <a:endParaRPr sz="3300"/>
          </a:p>
          <a:p>
            <a:pPr defTabSz="379474">
              <a:lnSpc>
                <a:spcPct val="150000"/>
              </a:lnSpc>
              <a:spcBef>
                <a:spcPts val="0"/>
              </a:spcBef>
              <a:buSzPct val="100000"/>
              <a:defRPr sz="28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Make public or keep under embargo</a:t>
            </a:r>
            <a:endParaRPr sz="3300"/>
          </a:p>
          <a:p>
            <a:pPr defTabSz="379474">
              <a:lnSpc>
                <a:spcPct val="150000"/>
              </a:lnSpc>
              <a:spcBef>
                <a:spcPts val="0"/>
              </a:spcBef>
              <a:buSzPct val="100000"/>
              <a:defRPr sz="28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Badges awarded by journals </a:t>
            </a:r>
            <a:br/>
            <a:r>
              <a:t>during peer review</a:t>
            </a:r>
            <a:endParaRPr sz="3300"/>
          </a:p>
          <a:p>
            <a:pPr lvl="2" defTabSz="379474">
              <a:lnSpc>
                <a:spcPct val="150000"/>
              </a:lnSpc>
              <a:spcBef>
                <a:spcPts val="0"/>
              </a:spcBef>
              <a:buSzPct val="100000"/>
              <a:defRPr sz="2000">
                <a:solidFill>
                  <a:srgbClr val="2D2D2D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List: https://osf.io/tvyxz/wiki/5.%20Adoptions%20and%20Endorsements/</a:t>
            </a:r>
          </a:p>
        </p:txBody>
      </p:sp>
      <p:pic>
        <p:nvPicPr>
          <p:cNvPr id="149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8710" y="3970599"/>
            <a:ext cx="4082355" cy="3065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at if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What if…</a:t>
            </a:r>
          </a:p>
        </p:txBody>
      </p:sp>
      <p:sp>
        <p:nvSpPr>
          <p:cNvPr id="153" name="Deviations during data collection: report these transparently, reasons wh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Deviations during data collection: report these transparently, reasons why</a:t>
            </a:r>
          </a:p>
          <a:p>
            <a:pPr marL="311150" indent="-311150" defTabSz="408940">
              <a:spcBef>
                <a:spcPts val="2900"/>
              </a:spcBef>
              <a:defRPr sz="2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Assumptions are violated during analyses: pre-register a decision tress</a:t>
            </a:r>
          </a:p>
          <a:p>
            <a:pPr marL="311150" indent="-311150" defTabSz="408940">
              <a:spcBef>
                <a:spcPts val="2900"/>
              </a:spcBef>
              <a:defRPr sz="2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 work with existing data: as long as data has not been observed pre-registration is possible, be transparent about what you know</a:t>
            </a:r>
          </a:p>
          <a:p>
            <a:pPr marL="311150" indent="-311150" defTabSz="408940">
              <a:spcBef>
                <a:spcPts val="2900"/>
              </a:spcBef>
              <a:defRPr sz="2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 run many similar studies: pre-register a ‘programme’ and minor changes in each study, be transparent about the Nr of studies conducted</a:t>
            </a:r>
          </a:p>
          <a:p>
            <a:pPr marL="311150" indent="-311150" defTabSz="408940">
              <a:spcBef>
                <a:spcPts val="2900"/>
              </a:spcBef>
              <a:defRPr sz="2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 have few predictions: Exploratory studies should be pre-registered as such.</a:t>
            </a:r>
          </a:p>
          <a:p>
            <a:pPr marL="311150" indent="-311150" defTabSz="408940">
              <a:spcBef>
                <a:spcPts val="2900"/>
              </a:spcBef>
              <a:defRPr sz="2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 can’t collect data for pre- and post-diction: Split data set and seal half</a:t>
            </a:r>
          </a:p>
          <a:p>
            <a:pPr marL="311150" indent="-311150" defTabSz="408940">
              <a:spcBef>
                <a:spcPts val="2900"/>
              </a:spcBef>
              <a:defRPr sz="2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 don’t do original research (systematic review, meta-analyses): Pre-register your protocol (e.g., decision/inclusion rules, coding guidelines)</a:t>
            </a:r>
          </a:p>
        </p:txBody>
      </p:sp>
      <p:pic>
        <p:nvPicPr>
          <p:cNvPr id="154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401</Words>
  <Application>Microsoft Macintosh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Avenir Next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  <vt:lpstr>Post- and Pre-diction</vt:lpstr>
      <vt:lpstr>Post- and Pre-diction</vt:lpstr>
      <vt:lpstr>So, pre-register!</vt:lpstr>
      <vt:lpstr>How to?</vt:lpstr>
      <vt:lpstr>A template (for empirical research)</vt:lpstr>
      <vt:lpstr>Template: OSF social psychology van ‘t Veer &amp; Giner-Sorolla, 2016: https://osf.io/t6m9v/</vt:lpstr>
      <vt:lpstr>How to: open science framework</vt:lpstr>
      <vt:lpstr>What if…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Isabelle vdv</cp:lastModifiedBy>
  <cp:revision>2</cp:revision>
  <dcterms:modified xsi:type="dcterms:W3CDTF">2018-10-29T14:43:02Z</dcterms:modified>
</cp:coreProperties>
</file>