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5" r:id="rId3"/>
    <p:sldId id="266" r:id="rId4"/>
    <p:sldId id="257" r:id="rId5"/>
    <p:sldId id="260" r:id="rId6"/>
    <p:sldId id="263" r:id="rId7"/>
    <p:sldId id="258" r:id="rId8"/>
    <p:sldId id="262" r:id="rId9"/>
    <p:sldId id="261" r:id="rId10"/>
    <p:sldId id="25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29446-1BFA-4358-9EA6-3459C14AA045}" v="8" dt="2020-01-31T17:36:50.173"/>
    <p1510:client id="{4BB9F9A7-B63C-6968-158F-135966547DC9}" v="55" dt="2020-02-03T09:54:40"/>
    <p1510:client id="{67EC4252-A355-E7AF-3AE2-6CCD449E2028}" v="134" dt="2020-02-03T09:43:35.131"/>
    <p1510:client id="{A80215CD-4E3C-D24A-52AB-B7130D12F548}" v="78" dt="2020-02-03T11:14:58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6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225DA5-B48E-4933-8D24-82D9F0254DF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0E3ACB2-9573-4006-BFAC-23E2DD497D18}">
      <dgm:prSet phldrT="[Text]" phldr="0"/>
      <dgm:spPr/>
      <dgm:t>
        <a:bodyPr/>
        <a:lstStyle/>
        <a:p>
          <a:pPr rtl="0"/>
          <a:r>
            <a:rPr lang="en-US" b="0" i="0" u="none" strike="noStrike" cap="none" baseline="0" noProof="0" dirty="0">
              <a:solidFill>
                <a:srgbClr val="010000"/>
              </a:solidFill>
              <a:latin typeface="Corbel"/>
            </a:rPr>
            <a:t>Crowdsourcing platform</a:t>
          </a:r>
        </a:p>
      </dgm:t>
    </dgm:pt>
    <dgm:pt modelId="{F6A35EC0-93F4-4985-878F-2C1200643377}" type="parTrans" cxnId="{47672738-5927-4BF6-A62A-478807332A79}">
      <dgm:prSet/>
      <dgm:spPr/>
    </dgm:pt>
    <dgm:pt modelId="{D1914F87-5029-43FE-A452-A9BB63459309}" type="sibTrans" cxnId="{47672738-5927-4BF6-A62A-478807332A79}">
      <dgm:prSet/>
      <dgm:spPr/>
      <dgm:t>
        <a:bodyPr/>
        <a:lstStyle/>
        <a:p>
          <a:endParaRPr lang="en-US"/>
        </a:p>
      </dgm:t>
    </dgm:pt>
    <dgm:pt modelId="{771AA45E-ACDB-4F28-B7BA-8C015693F299}">
      <dgm:prSet phldrT="[Text]" phldr="0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Corbel" panose="020B0503020204020204"/>
            </a:rPr>
            <a:t>Task</a:t>
          </a:r>
          <a:endParaRPr lang="en-US" dirty="0">
            <a:solidFill>
              <a:schemeClr val="tx1"/>
            </a:solidFill>
          </a:endParaRPr>
        </a:p>
      </dgm:t>
    </dgm:pt>
    <dgm:pt modelId="{6C8015EC-4D1A-4907-83C5-91B7BF0C09EE}" type="parTrans" cxnId="{8F58FD80-F997-458B-BCD1-9B6B92234B9F}">
      <dgm:prSet/>
      <dgm:spPr/>
    </dgm:pt>
    <dgm:pt modelId="{08CFDAAF-C814-4200-86C7-4BC9FB01EEB3}" type="sibTrans" cxnId="{8F58FD80-F997-458B-BCD1-9B6B92234B9F}">
      <dgm:prSet/>
      <dgm:spPr/>
    </dgm:pt>
    <dgm:pt modelId="{B30B4148-5F30-4788-A057-8F40F473EFD8}" type="pres">
      <dgm:prSet presAssocID="{32225DA5-B48E-4933-8D24-82D9F0254DF1}" presName="linearFlow" presStyleCnt="0">
        <dgm:presLayoutVars>
          <dgm:resizeHandles val="exact"/>
        </dgm:presLayoutVars>
      </dgm:prSet>
      <dgm:spPr/>
    </dgm:pt>
    <dgm:pt modelId="{90683E6B-811F-49F8-9CDC-57CA2E790B9D}" type="pres">
      <dgm:prSet presAssocID="{40E3ACB2-9573-4006-BFAC-23E2DD497D18}" presName="node" presStyleLbl="node1" presStyleIdx="0" presStyleCnt="2">
        <dgm:presLayoutVars>
          <dgm:bulletEnabled val="1"/>
        </dgm:presLayoutVars>
      </dgm:prSet>
      <dgm:spPr/>
    </dgm:pt>
    <dgm:pt modelId="{E64FEFA6-0B50-4E67-AF6F-06490B9460FF}" type="pres">
      <dgm:prSet presAssocID="{D1914F87-5029-43FE-A452-A9BB63459309}" presName="sibTrans" presStyleLbl="sibTrans2D1" presStyleIdx="0" presStyleCnt="1"/>
      <dgm:spPr/>
    </dgm:pt>
    <dgm:pt modelId="{2F03154C-C4D2-493A-9717-BA0A11B1BEE0}" type="pres">
      <dgm:prSet presAssocID="{D1914F87-5029-43FE-A452-A9BB63459309}" presName="connectorText" presStyleLbl="sibTrans2D1" presStyleIdx="0" presStyleCnt="1"/>
      <dgm:spPr/>
    </dgm:pt>
    <dgm:pt modelId="{C1602F7E-A05E-4D92-9003-B0C0DCC8527C}" type="pres">
      <dgm:prSet presAssocID="{771AA45E-ACDB-4F28-B7BA-8C015693F299}" presName="node" presStyleLbl="node1" presStyleIdx="1" presStyleCnt="2">
        <dgm:presLayoutVars>
          <dgm:bulletEnabled val="1"/>
        </dgm:presLayoutVars>
      </dgm:prSet>
      <dgm:spPr/>
    </dgm:pt>
  </dgm:ptLst>
  <dgm:cxnLst>
    <dgm:cxn modelId="{8F39E737-8C89-4EDC-8839-7ED46A522E4D}" type="presOf" srcId="{771AA45E-ACDB-4F28-B7BA-8C015693F299}" destId="{C1602F7E-A05E-4D92-9003-B0C0DCC8527C}" srcOrd="0" destOrd="0" presId="urn:microsoft.com/office/officeart/2005/8/layout/process2"/>
    <dgm:cxn modelId="{47672738-5927-4BF6-A62A-478807332A79}" srcId="{32225DA5-B48E-4933-8D24-82D9F0254DF1}" destId="{40E3ACB2-9573-4006-BFAC-23E2DD497D18}" srcOrd="0" destOrd="0" parTransId="{F6A35EC0-93F4-4985-878F-2C1200643377}" sibTransId="{D1914F87-5029-43FE-A452-A9BB63459309}"/>
    <dgm:cxn modelId="{E66FA645-8615-4578-84A0-B0A429C75F64}" type="presOf" srcId="{32225DA5-B48E-4933-8D24-82D9F0254DF1}" destId="{B30B4148-5F30-4788-A057-8F40F473EFD8}" srcOrd="0" destOrd="0" presId="urn:microsoft.com/office/officeart/2005/8/layout/process2"/>
    <dgm:cxn modelId="{90B1AA6A-5A52-443C-AB90-08EC92CDE595}" type="presOf" srcId="{D1914F87-5029-43FE-A452-A9BB63459309}" destId="{E64FEFA6-0B50-4E67-AF6F-06490B9460FF}" srcOrd="0" destOrd="0" presId="urn:microsoft.com/office/officeart/2005/8/layout/process2"/>
    <dgm:cxn modelId="{8F58FD80-F997-458B-BCD1-9B6B92234B9F}" srcId="{32225DA5-B48E-4933-8D24-82D9F0254DF1}" destId="{771AA45E-ACDB-4F28-B7BA-8C015693F299}" srcOrd="1" destOrd="0" parTransId="{6C8015EC-4D1A-4907-83C5-91B7BF0C09EE}" sibTransId="{08CFDAAF-C814-4200-86C7-4BC9FB01EEB3}"/>
    <dgm:cxn modelId="{FF1839BD-8051-481F-B5D3-975E4F9DD8CB}" type="presOf" srcId="{D1914F87-5029-43FE-A452-A9BB63459309}" destId="{2F03154C-C4D2-493A-9717-BA0A11B1BEE0}" srcOrd="1" destOrd="0" presId="urn:microsoft.com/office/officeart/2005/8/layout/process2"/>
    <dgm:cxn modelId="{A97C74DD-CE13-42E3-8153-DBFE2DD88AE0}" type="presOf" srcId="{40E3ACB2-9573-4006-BFAC-23E2DD497D18}" destId="{90683E6B-811F-49F8-9CDC-57CA2E790B9D}" srcOrd="0" destOrd="0" presId="urn:microsoft.com/office/officeart/2005/8/layout/process2"/>
    <dgm:cxn modelId="{26CB6CCC-9403-465C-A2B1-208D0E12FAA1}" type="presParOf" srcId="{B30B4148-5F30-4788-A057-8F40F473EFD8}" destId="{90683E6B-811F-49F8-9CDC-57CA2E790B9D}" srcOrd="0" destOrd="0" presId="urn:microsoft.com/office/officeart/2005/8/layout/process2"/>
    <dgm:cxn modelId="{F5D742D7-BB32-4FFA-B6CB-66D662A84E3E}" type="presParOf" srcId="{B30B4148-5F30-4788-A057-8F40F473EFD8}" destId="{E64FEFA6-0B50-4E67-AF6F-06490B9460FF}" srcOrd="1" destOrd="0" presId="urn:microsoft.com/office/officeart/2005/8/layout/process2"/>
    <dgm:cxn modelId="{091EC892-1A30-4A4B-99C3-FBC10EB3F99D}" type="presParOf" srcId="{E64FEFA6-0B50-4E67-AF6F-06490B9460FF}" destId="{2F03154C-C4D2-493A-9717-BA0A11B1BEE0}" srcOrd="0" destOrd="0" presId="urn:microsoft.com/office/officeart/2005/8/layout/process2"/>
    <dgm:cxn modelId="{4A37D538-0FF4-4FEF-A648-B0CE8757A4BD}" type="presParOf" srcId="{B30B4148-5F30-4788-A057-8F40F473EFD8}" destId="{C1602F7E-A05E-4D92-9003-B0C0DCC8527C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0CBFC5-FED1-4CF5-9252-C28D2BED64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C9C6AAD-3D2E-4722-8F79-6E7E155D68F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Over 2,000 responses in about 2-3 hours (Caitlin)</a:t>
          </a:r>
          <a:endParaRPr lang="en-US"/>
        </a:p>
      </dgm:t>
    </dgm:pt>
    <dgm:pt modelId="{910EC1F4-3887-4AE6-A6B3-343395C4D0AB}" type="parTrans" cxnId="{A0437134-FF0B-491B-B6C0-E385DBBC2161}">
      <dgm:prSet/>
      <dgm:spPr/>
      <dgm:t>
        <a:bodyPr/>
        <a:lstStyle/>
        <a:p>
          <a:endParaRPr lang="en-US"/>
        </a:p>
      </dgm:t>
    </dgm:pt>
    <dgm:pt modelId="{235ECFFE-236C-481E-86B5-94ADCEC4D0A8}" type="sibTrans" cxnId="{A0437134-FF0B-491B-B6C0-E385DBBC2161}">
      <dgm:prSet/>
      <dgm:spPr/>
      <dgm:t>
        <a:bodyPr/>
        <a:lstStyle/>
        <a:p>
          <a:endParaRPr lang="en-US"/>
        </a:p>
      </dgm:t>
    </dgm:pt>
    <dgm:pt modelId="{92896191-BC6A-42D1-AF70-1BB1A30C923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Feedback and messages of concern</a:t>
          </a:r>
          <a:endParaRPr lang="en-US"/>
        </a:p>
      </dgm:t>
    </dgm:pt>
    <dgm:pt modelId="{68A34044-2241-4F6B-BBAA-7CA59AEC1768}" type="parTrans" cxnId="{D4C45101-CFEB-40FC-8334-9EC38397E426}">
      <dgm:prSet/>
      <dgm:spPr/>
      <dgm:t>
        <a:bodyPr/>
        <a:lstStyle/>
        <a:p>
          <a:endParaRPr lang="en-US"/>
        </a:p>
      </dgm:t>
    </dgm:pt>
    <dgm:pt modelId="{15774952-1471-4D09-BEB6-BCB232C6B73F}" type="sibTrans" cxnId="{D4C45101-CFEB-40FC-8334-9EC38397E426}">
      <dgm:prSet/>
      <dgm:spPr/>
      <dgm:t>
        <a:bodyPr/>
        <a:lstStyle/>
        <a:p>
          <a:endParaRPr lang="en-US"/>
        </a:p>
      </dgm:t>
    </dgm:pt>
    <dgm:pt modelId="{56EE542B-21FE-4AB4-A5B4-A62FDD355D8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High quality data (e.g. free text)</a:t>
          </a:r>
          <a:endParaRPr lang="en-US"/>
        </a:p>
      </dgm:t>
    </dgm:pt>
    <dgm:pt modelId="{F767A75E-9F99-456A-BDCC-5EDA900CDB5D}" type="parTrans" cxnId="{C46BA29D-DCB6-4387-911F-429A9D426907}">
      <dgm:prSet/>
      <dgm:spPr/>
      <dgm:t>
        <a:bodyPr/>
        <a:lstStyle/>
        <a:p>
          <a:endParaRPr lang="en-US"/>
        </a:p>
      </dgm:t>
    </dgm:pt>
    <dgm:pt modelId="{9FA94B0F-033A-433B-9774-F131F79DF4E0}" type="sibTrans" cxnId="{C46BA29D-DCB6-4387-911F-429A9D426907}">
      <dgm:prSet/>
      <dgm:spPr/>
      <dgm:t>
        <a:bodyPr/>
        <a:lstStyle/>
        <a:p>
          <a:endParaRPr lang="en-US"/>
        </a:p>
      </dgm:t>
    </dgm:pt>
    <dgm:pt modelId="{C71ADA12-F19F-452A-8C26-0E3C6DA2B51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‘Trusting’ sample</a:t>
          </a:r>
          <a:endParaRPr lang="en-US"/>
        </a:p>
      </dgm:t>
    </dgm:pt>
    <dgm:pt modelId="{51584D9E-A4DB-4972-BF04-C031E785342D}" type="parTrans" cxnId="{7153A8CF-6FE4-43FA-9DFB-716869D53D31}">
      <dgm:prSet/>
      <dgm:spPr/>
      <dgm:t>
        <a:bodyPr/>
        <a:lstStyle/>
        <a:p>
          <a:endParaRPr lang="en-US"/>
        </a:p>
      </dgm:t>
    </dgm:pt>
    <dgm:pt modelId="{C5C323E1-6A4D-41EF-9815-BD6D9BA5CAAE}" type="sibTrans" cxnId="{7153A8CF-6FE4-43FA-9DFB-716869D53D31}">
      <dgm:prSet/>
      <dgm:spPr/>
      <dgm:t>
        <a:bodyPr/>
        <a:lstStyle/>
        <a:p>
          <a:endParaRPr lang="en-US"/>
        </a:p>
      </dgm:t>
    </dgm:pt>
    <dgm:pt modelId="{BCEAD60A-23C3-4452-82B8-A6F6A61C49CA}" type="pres">
      <dgm:prSet presAssocID="{DC0CBFC5-FED1-4CF5-9252-C28D2BED649E}" presName="root" presStyleCnt="0">
        <dgm:presLayoutVars>
          <dgm:dir/>
          <dgm:resizeHandles val="exact"/>
        </dgm:presLayoutVars>
      </dgm:prSet>
      <dgm:spPr/>
    </dgm:pt>
    <dgm:pt modelId="{E2DBE209-5960-4537-B84B-C7F1929F21F9}" type="pres">
      <dgm:prSet presAssocID="{3C9C6AAD-3D2E-4722-8F79-6E7E155D68F1}" presName="compNode" presStyleCnt="0"/>
      <dgm:spPr/>
    </dgm:pt>
    <dgm:pt modelId="{0A80EBA0-2723-49DC-8399-423C9D33747E}" type="pres">
      <dgm:prSet presAssocID="{3C9C6AAD-3D2E-4722-8F79-6E7E155D68F1}" presName="bgRect" presStyleLbl="bgShp" presStyleIdx="0" presStyleCnt="4"/>
      <dgm:spPr/>
    </dgm:pt>
    <dgm:pt modelId="{08D72F0B-A750-43C7-B9A5-2A99E50B84D6}" type="pres">
      <dgm:prSet presAssocID="{3C9C6AAD-3D2E-4722-8F79-6E7E155D68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52F5FB67-6137-484B-808A-57507B7F16F4}" type="pres">
      <dgm:prSet presAssocID="{3C9C6AAD-3D2E-4722-8F79-6E7E155D68F1}" presName="spaceRect" presStyleCnt="0"/>
      <dgm:spPr/>
    </dgm:pt>
    <dgm:pt modelId="{315586DF-6020-4B39-A2D2-A55F7D96D18F}" type="pres">
      <dgm:prSet presAssocID="{3C9C6AAD-3D2E-4722-8F79-6E7E155D68F1}" presName="parTx" presStyleLbl="revTx" presStyleIdx="0" presStyleCnt="4">
        <dgm:presLayoutVars>
          <dgm:chMax val="0"/>
          <dgm:chPref val="0"/>
        </dgm:presLayoutVars>
      </dgm:prSet>
      <dgm:spPr/>
    </dgm:pt>
    <dgm:pt modelId="{9BCF3DE2-6C4F-455D-9129-24FFBB6D0BE0}" type="pres">
      <dgm:prSet presAssocID="{235ECFFE-236C-481E-86B5-94ADCEC4D0A8}" presName="sibTrans" presStyleCnt="0"/>
      <dgm:spPr/>
    </dgm:pt>
    <dgm:pt modelId="{8E8F24F3-5E69-40BC-84A2-D17D183DEF06}" type="pres">
      <dgm:prSet presAssocID="{92896191-BC6A-42D1-AF70-1BB1A30C9230}" presName="compNode" presStyleCnt="0"/>
      <dgm:spPr/>
    </dgm:pt>
    <dgm:pt modelId="{881C83AB-511B-4BAF-9F3F-CBD13C265E25}" type="pres">
      <dgm:prSet presAssocID="{92896191-BC6A-42D1-AF70-1BB1A30C9230}" presName="bgRect" presStyleLbl="bgShp" presStyleIdx="1" presStyleCnt="4"/>
      <dgm:spPr/>
    </dgm:pt>
    <dgm:pt modelId="{E342A624-9561-4536-AF46-633D4914BB8D}" type="pres">
      <dgm:prSet presAssocID="{92896191-BC6A-42D1-AF70-1BB1A30C923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3F5C130D-E3A8-4A7F-A8F8-0AB458357822}" type="pres">
      <dgm:prSet presAssocID="{92896191-BC6A-42D1-AF70-1BB1A30C9230}" presName="spaceRect" presStyleCnt="0"/>
      <dgm:spPr/>
    </dgm:pt>
    <dgm:pt modelId="{3DB90630-0F15-47AA-A7F4-67F9BC0A1FFF}" type="pres">
      <dgm:prSet presAssocID="{92896191-BC6A-42D1-AF70-1BB1A30C9230}" presName="parTx" presStyleLbl="revTx" presStyleIdx="1" presStyleCnt="4">
        <dgm:presLayoutVars>
          <dgm:chMax val="0"/>
          <dgm:chPref val="0"/>
        </dgm:presLayoutVars>
      </dgm:prSet>
      <dgm:spPr/>
    </dgm:pt>
    <dgm:pt modelId="{42239A44-789A-41DB-909E-7B7FB4E8E779}" type="pres">
      <dgm:prSet presAssocID="{15774952-1471-4D09-BEB6-BCB232C6B73F}" presName="sibTrans" presStyleCnt="0"/>
      <dgm:spPr/>
    </dgm:pt>
    <dgm:pt modelId="{02B29BF5-B63E-443B-BADB-1C2F255B29D4}" type="pres">
      <dgm:prSet presAssocID="{56EE542B-21FE-4AB4-A5B4-A62FDD355D80}" presName="compNode" presStyleCnt="0"/>
      <dgm:spPr/>
    </dgm:pt>
    <dgm:pt modelId="{E85D552B-B983-4B53-AC2E-CEC7FF9711C1}" type="pres">
      <dgm:prSet presAssocID="{56EE542B-21FE-4AB4-A5B4-A62FDD355D80}" presName="bgRect" presStyleLbl="bgShp" presStyleIdx="2" presStyleCnt="4"/>
      <dgm:spPr/>
    </dgm:pt>
    <dgm:pt modelId="{D8002F97-A771-4E1A-9771-EFD4C572E577}" type="pres">
      <dgm:prSet presAssocID="{56EE542B-21FE-4AB4-A5B4-A62FDD355D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B7CB347-E4EB-44B5-AEE0-5FEF2540E1E6}" type="pres">
      <dgm:prSet presAssocID="{56EE542B-21FE-4AB4-A5B4-A62FDD355D80}" presName="spaceRect" presStyleCnt="0"/>
      <dgm:spPr/>
    </dgm:pt>
    <dgm:pt modelId="{7136EC46-DD60-4F12-A38B-B3FAB601C443}" type="pres">
      <dgm:prSet presAssocID="{56EE542B-21FE-4AB4-A5B4-A62FDD355D80}" presName="parTx" presStyleLbl="revTx" presStyleIdx="2" presStyleCnt="4">
        <dgm:presLayoutVars>
          <dgm:chMax val="0"/>
          <dgm:chPref val="0"/>
        </dgm:presLayoutVars>
      </dgm:prSet>
      <dgm:spPr/>
    </dgm:pt>
    <dgm:pt modelId="{EE16F3BE-9F30-4F2C-8DF2-2957E0C4283F}" type="pres">
      <dgm:prSet presAssocID="{9FA94B0F-033A-433B-9774-F131F79DF4E0}" presName="sibTrans" presStyleCnt="0"/>
      <dgm:spPr/>
    </dgm:pt>
    <dgm:pt modelId="{16B86884-C563-4442-BFC6-A082A759390D}" type="pres">
      <dgm:prSet presAssocID="{C71ADA12-F19F-452A-8C26-0E3C6DA2B518}" presName="compNode" presStyleCnt="0"/>
      <dgm:spPr/>
    </dgm:pt>
    <dgm:pt modelId="{3D854E6B-92D1-4BEF-901C-2AC08E5A8333}" type="pres">
      <dgm:prSet presAssocID="{C71ADA12-F19F-452A-8C26-0E3C6DA2B518}" presName="bgRect" presStyleLbl="bgShp" presStyleIdx="3" presStyleCnt="4"/>
      <dgm:spPr/>
    </dgm:pt>
    <dgm:pt modelId="{7ABB05C0-BB28-4BF9-8A9B-D17C9C77B03A}" type="pres">
      <dgm:prSet presAssocID="{C71ADA12-F19F-452A-8C26-0E3C6DA2B5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D402FA1-A68D-48E6-8818-2E57616639B6}" type="pres">
      <dgm:prSet presAssocID="{C71ADA12-F19F-452A-8C26-0E3C6DA2B518}" presName="spaceRect" presStyleCnt="0"/>
      <dgm:spPr/>
    </dgm:pt>
    <dgm:pt modelId="{9A317E3A-E299-4029-A6FE-6A42A794AD6D}" type="pres">
      <dgm:prSet presAssocID="{C71ADA12-F19F-452A-8C26-0E3C6DA2B51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4C45101-CFEB-40FC-8334-9EC38397E426}" srcId="{DC0CBFC5-FED1-4CF5-9252-C28D2BED649E}" destId="{92896191-BC6A-42D1-AF70-1BB1A30C9230}" srcOrd="1" destOrd="0" parTransId="{68A34044-2241-4F6B-BBAA-7CA59AEC1768}" sibTransId="{15774952-1471-4D09-BEB6-BCB232C6B73F}"/>
    <dgm:cxn modelId="{A0437134-FF0B-491B-B6C0-E385DBBC2161}" srcId="{DC0CBFC5-FED1-4CF5-9252-C28D2BED649E}" destId="{3C9C6AAD-3D2E-4722-8F79-6E7E155D68F1}" srcOrd="0" destOrd="0" parTransId="{910EC1F4-3887-4AE6-A6B3-343395C4D0AB}" sibTransId="{235ECFFE-236C-481E-86B5-94ADCEC4D0A8}"/>
    <dgm:cxn modelId="{E4B12B61-CDFC-49B8-9A12-57A78F3023C9}" type="presOf" srcId="{56EE542B-21FE-4AB4-A5B4-A62FDD355D80}" destId="{7136EC46-DD60-4F12-A38B-B3FAB601C443}" srcOrd="0" destOrd="0" presId="urn:microsoft.com/office/officeart/2018/2/layout/IconVerticalSolidList"/>
    <dgm:cxn modelId="{6648A175-CE8A-4B51-8A42-EA57FC47F615}" type="presOf" srcId="{C71ADA12-F19F-452A-8C26-0E3C6DA2B518}" destId="{9A317E3A-E299-4029-A6FE-6A42A794AD6D}" srcOrd="0" destOrd="0" presId="urn:microsoft.com/office/officeart/2018/2/layout/IconVerticalSolidList"/>
    <dgm:cxn modelId="{F2A2D185-B2B8-4B01-A768-0EAC17B4AB72}" type="presOf" srcId="{DC0CBFC5-FED1-4CF5-9252-C28D2BED649E}" destId="{BCEAD60A-23C3-4452-82B8-A6F6A61C49CA}" srcOrd="0" destOrd="0" presId="urn:microsoft.com/office/officeart/2018/2/layout/IconVerticalSolidList"/>
    <dgm:cxn modelId="{C5333D8E-B214-40B4-9AAD-5870590E07BD}" type="presOf" srcId="{3C9C6AAD-3D2E-4722-8F79-6E7E155D68F1}" destId="{315586DF-6020-4B39-A2D2-A55F7D96D18F}" srcOrd="0" destOrd="0" presId="urn:microsoft.com/office/officeart/2018/2/layout/IconVerticalSolidList"/>
    <dgm:cxn modelId="{C46BA29D-DCB6-4387-911F-429A9D426907}" srcId="{DC0CBFC5-FED1-4CF5-9252-C28D2BED649E}" destId="{56EE542B-21FE-4AB4-A5B4-A62FDD355D80}" srcOrd="2" destOrd="0" parTransId="{F767A75E-9F99-456A-BDCC-5EDA900CDB5D}" sibTransId="{9FA94B0F-033A-433B-9774-F131F79DF4E0}"/>
    <dgm:cxn modelId="{7153A8CF-6FE4-43FA-9DFB-716869D53D31}" srcId="{DC0CBFC5-FED1-4CF5-9252-C28D2BED649E}" destId="{C71ADA12-F19F-452A-8C26-0E3C6DA2B518}" srcOrd="3" destOrd="0" parTransId="{51584D9E-A4DB-4972-BF04-C031E785342D}" sibTransId="{C5C323E1-6A4D-41EF-9815-BD6D9BA5CAAE}"/>
    <dgm:cxn modelId="{BDBE53E0-362A-422C-9392-ED697F7F6574}" type="presOf" srcId="{92896191-BC6A-42D1-AF70-1BB1A30C9230}" destId="{3DB90630-0F15-47AA-A7F4-67F9BC0A1FFF}" srcOrd="0" destOrd="0" presId="urn:microsoft.com/office/officeart/2018/2/layout/IconVerticalSolidList"/>
    <dgm:cxn modelId="{DD20CDE7-D538-4EF8-A019-D910B375BBB5}" type="presParOf" srcId="{BCEAD60A-23C3-4452-82B8-A6F6A61C49CA}" destId="{E2DBE209-5960-4537-B84B-C7F1929F21F9}" srcOrd="0" destOrd="0" presId="urn:microsoft.com/office/officeart/2018/2/layout/IconVerticalSolidList"/>
    <dgm:cxn modelId="{7F2367D1-476A-4593-AB26-698B05A483F1}" type="presParOf" srcId="{E2DBE209-5960-4537-B84B-C7F1929F21F9}" destId="{0A80EBA0-2723-49DC-8399-423C9D33747E}" srcOrd="0" destOrd="0" presId="urn:microsoft.com/office/officeart/2018/2/layout/IconVerticalSolidList"/>
    <dgm:cxn modelId="{B0B33FA6-7720-41DB-9676-EA69BEB5C692}" type="presParOf" srcId="{E2DBE209-5960-4537-B84B-C7F1929F21F9}" destId="{08D72F0B-A750-43C7-B9A5-2A99E50B84D6}" srcOrd="1" destOrd="0" presId="urn:microsoft.com/office/officeart/2018/2/layout/IconVerticalSolidList"/>
    <dgm:cxn modelId="{FC42C44E-E37E-41C8-89F6-E5C090E96040}" type="presParOf" srcId="{E2DBE209-5960-4537-B84B-C7F1929F21F9}" destId="{52F5FB67-6137-484B-808A-57507B7F16F4}" srcOrd="2" destOrd="0" presId="urn:microsoft.com/office/officeart/2018/2/layout/IconVerticalSolidList"/>
    <dgm:cxn modelId="{C56CD7C8-EF18-421D-B98B-31574AD3D9ED}" type="presParOf" srcId="{E2DBE209-5960-4537-B84B-C7F1929F21F9}" destId="{315586DF-6020-4B39-A2D2-A55F7D96D18F}" srcOrd="3" destOrd="0" presId="urn:microsoft.com/office/officeart/2018/2/layout/IconVerticalSolidList"/>
    <dgm:cxn modelId="{234A0D68-2FC0-4839-8609-94B7AB1D591E}" type="presParOf" srcId="{BCEAD60A-23C3-4452-82B8-A6F6A61C49CA}" destId="{9BCF3DE2-6C4F-455D-9129-24FFBB6D0BE0}" srcOrd="1" destOrd="0" presId="urn:microsoft.com/office/officeart/2018/2/layout/IconVerticalSolidList"/>
    <dgm:cxn modelId="{B9725E24-7CD3-42C0-BEC7-0A20A52E6116}" type="presParOf" srcId="{BCEAD60A-23C3-4452-82B8-A6F6A61C49CA}" destId="{8E8F24F3-5E69-40BC-84A2-D17D183DEF06}" srcOrd="2" destOrd="0" presId="urn:microsoft.com/office/officeart/2018/2/layout/IconVerticalSolidList"/>
    <dgm:cxn modelId="{475C0025-8772-4D55-9480-C0C7AE878DB2}" type="presParOf" srcId="{8E8F24F3-5E69-40BC-84A2-D17D183DEF06}" destId="{881C83AB-511B-4BAF-9F3F-CBD13C265E25}" srcOrd="0" destOrd="0" presId="urn:microsoft.com/office/officeart/2018/2/layout/IconVerticalSolidList"/>
    <dgm:cxn modelId="{D1AB22DD-A57C-4EB4-B024-1BB30B5EA09E}" type="presParOf" srcId="{8E8F24F3-5E69-40BC-84A2-D17D183DEF06}" destId="{E342A624-9561-4536-AF46-633D4914BB8D}" srcOrd="1" destOrd="0" presId="urn:microsoft.com/office/officeart/2018/2/layout/IconVerticalSolidList"/>
    <dgm:cxn modelId="{7BF03134-C101-41E5-BA95-19AA729EF499}" type="presParOf" srcId="{8E8F24F3-5E69-40BC-84A2-D17D183DEF06}" destId="{3F5C130D-E3A8-4A7F-A8F8-0AB458357822}" srcOrd="2" destOrd="0" presId="urn:microsoft.com/office/officeart/2018/2/layout/IconVerticalSolidList"/>
    <dgm:cxn modelId="{D9874A21-F1FA-4A36-8758-8C5EBABEE6AE}" type="presParOf" srcId="{8E8F24F3-5E69-40BC-84A2-D17D183DEF06}" destId="{3DB90630-0F15-47AA-A7F4-67F9BC0A1FFF}" srcOrd="3" destOrd="0" presId="urn:microsoft.com/office/officeart/2018/2/layout/IconVerticalSolidList"/>
    <dgm:cxn modelId="{EE3E7478-9C15-4BEB-BED1-A294BED67408}" type="presParOf" srcId="{BCEAD60A-23C3-4452-82B8-A6F6A61C49CA}" destId="{42239A44-789A-41DB-909E-7B7FB4E8E779}" srcOrd="3" destOrd="0" presId="urn:microsoft.com/office/officeart/2018/2/layout/IconVerticalSolidList"/>
    <dgm:cxn modelId="{F27B22EF-290F-46B4-AD9E-B99F08B1B22D}" type="presParOf" srcId="{BCEAD60A-23C3-4452-82B8-A6F6A61C49CA}" destId="{02B29BF5-B63E-443B-BADB-1C2F255B29D4}" srcOrd="4" destOrd="0" presId="urn:microsoft.com/office/officeart/2018/2/layout/IconVerticalSolidList"/>
    <dgm:cxn modelId="{6C3E9B2B-CE1B-4507-9E8C-73107D1FB606}" type="presParOf" srcId="{02B29BF5-B63E-443B-BADB-1C2F255B29D4}" destId="{E85D552B-B983-4B53-AC2E-CEC7FF9711C1}" srcOrd="0" destOrd="0" presId="urn:microsoft.com/office/officeart/2018/2/layout/IconVerticalSolidList"/>
    <dgm:cxn modelId="{0D1D2B0C-C455-41C7-BFFA-2F901721B7BC}" type="presParOf" srcId="{02B29BF5-B63E-443B-BADB-1C2F255B29D4}" destId="{D8002F97-A771-4E1A-9771-EFD4C572E577}" srcOrd="1" destOrd="0" presId="urn:microsoft.com/office/officeart/2018/2/layout/IconVerticalSolidList"/>
    <dgm:cxn modelId="{249DF1A2-15E3-4676-A54E-5E8D2DB08148}" type="presParOf" srcId="{02B29BF5-B63E-443B-BADB-1C2F255B29D4}" destId="{9B7CB347-E4EB-44B5-AEE0-5FEF2540E1E6}" srcOrd="2" destOrd="0" presId="urn:microsoft.com/office/officeart/2018/2/layout/IconVerticalSolidList"/>
    <dgm:cxn modelId="{20E02291-5352-404C-93B4-0187DABECA3A}" type="presParOf" srcId="{02B29BF5-B63E-443B-BADB-1C2F255B29D4}" destId="{7136EC46-DD60-4F12-A38B-B3FAB601C443}" srcOrd="3" destOrd="0" presId="urn:microsoft.com/office/officeart/2018/2/layout/IconVerticalSolidList"/>
    <dgm:cxn modelId="{06ED462E-FF38-420D-A80A-4F6335137017}" type="presParOf" srcId="{BCEAD60A-23C3-4452-82B8-A6F6A61C49CA}" destId="{EE16F3BE-9F30-4F2C-8DF2-2957E0C4283F}" srcOrd="5" destOrd="0" presId="urn:microsoft.com/office/officeart/2018/2/layout/IconVerticalSolidList"/>
    <dgm:cxn modelId="{51ED0A41-F1BE-4464-91D6-8F8A78E21D73}" type="presParOf" srcId="{BCEAD60A-23C3-4452-82B8-A6F6A61C49CA}" destId="{16B86884-C563-4442-BFC6-A082A759390D}" srcOrd="6" destOrd="0" presId="urn:microsoft.com/office/officeart/2018/2/layout/IconVerticalSolidList"/>
    <dgm:cxn modelId="{0361BF9F-8198-4C1E-8C15-174B03098BFD}" type="presParOf" srcId="{16B86884-C563-4442-BFC6-A082A759390D}" destId="{3D854E6B-92D1-4BEF-901C-2AC08E5A8333}" srcOrd="0" destOrd="0" presId="urn:microsoft.com/office/officeart/2018/2/layout/IconVerticalSolidList"/>
    <dgm:cxn modelId="{8BF4F54A-D3B4-467D-8BAB-578222C76BB3}" type="presParOf" srcId="{16B86884-C563-4442-BFC6-A082A759390D}" destId="{7ABB05C0-BB28-4BF9-8A9B-D17C9C77B03A}" srcOrd="1" destOrd="0" presId="urn:microsoft.com/office/officeart/2018/2/layout/IconVerticalSolidList"/>
    <dgm:cxn modelId="{935EE063-395D-46CA-9118-BD6DC37A795F}" type="presParOf" srcId="{16B86884-C563-4442-BFC6-A082A759390D}" destId="{AD402FA1-A68D-48E6-8818-2E57616639B6}" srcOrd="2" destOrd="0" presId="urn:microsoft.com/office/officeart/2018/2/layout/IconVerticalSolidList"/>
    <dgm:cxn modelId="{617CA63B-D1D6-4317-A1CA-35F58BC6838F}" type="presParOf" srcId="{16B86884-C563-4442-BFC6-A082A759390D}" destId="{9A317E3A-E299-4029-A6FE-6A42A794AD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A4CCB4-5766-49A4-92D7-7742350C396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BD52C9-F8FA-44FD-807C-7D679B79F1C4}">
      <dgm:prSet/>
      <dgm:spPr/>
      <dgm:t>
        <a:bodyPr/>
        <a:lstStyle/>
        <a:p>
          <a:r>
            <a:rPr lang="en-GB" i="1"/>
            <a:t>‘I just wish I had the money behind me to be able to relax and do something I enjoy more than this.’</a:t>
          </a:r>
          <a:endParaRPr lang="en-US"/>
        </a:p>
      </dgm:t>
    </dgm:pt>
    <dgm:pt modelId="{2B9B90E0-8024-4458-A94A-7E4053ABFD8F}" type="parTrans" cxnId="{17DBC97B-2F77-44CD-8903-4C068E871A72}">
      <dgm:prSet/>
      <dgm:spPr/>
      <dgm:t>
        <a:bodyPr/>
        <a:lstStyle/>
        <a:p>
          <a:endParaRPr lang="en-US"/>
        </a:p>
      </dgm:t>
    </dgm:pt>
    <dgm:pt modelId="{4EAA6DAA-2267-4CCA-9940-51CDCFA301F7}" type="sibTrans" cxnId="{17DBC97B-2F77-44CD-8903-4C068E871A72}">
      <dgm:prSet/>
      <dgm:spPr/>
      <dgm:t>
        <a:bodyPr/>
        <a:lstStyle/>
        <a:p>
          <a:endParaRPr lang="en-US"/>
        </a:p>
      </dgm:t>
    </dgm:pt>
    <dgm:pt modelId="{565BB440-EC68-4D96-B2D4-808BF59629A6}">
      <dgm:prSet/>
      <dgm:spPr/>
      <dgm:t>
        <a:bodyPr/>
        <a:lstStyle/>
        <a:p>
          <a:r>
            <a:rPr lang="en-GB" i="1"/>
            <a:t>‘being unwell isnt have a good impact on my mood. feeling lonely and like i need a friend’</a:t>
          </a:r>
          <a:endParaRPr lang="en-US"/>
        </a:p>
      </dgm:t>
    </dgm:pt>
    <dgm:pt modelId="{E196CCA5-A44C-4B68-BA69-E8F7C03A3DCD}" type="parTrans" cxnId="{D26BBF41-D8EE-480B-9A4A-4A0FBBA4CA57}">
      <dgm:prSet/>
      <dgm:spPr/>
      <dgm:t>
        <a:bodyPr/>
        <a:lstStyle/>
        <a:p>
          <a:endParaRPr lang="en-US"/>
        </a:p>
      </dgm:t>
    </dgm:pt>
    <dgm:pt modelId="{A0FDAFCC-C9B7-46C8-9654-BEFD5473BFB8}" type="sibTrans" cxnId="{D26BBF41-D8EE-480B-9A4A-4A0FBBA4CA57}">
      <dgm:prSet/>
      <dgm:spPr/>
      <dgm:t>
        <a:bodyPr/>
        <a:lstStyle/>
        <a:p>
          <a:endParaRPr lang="en-US"/>
        </a:p>
      </dgm:t>
    </dgm:pt>
    <dgm:pt modelId="{985D9887-AD57-4C03-900F-126FE0D6BDB1}">
      <dgm:prSet/>
      <dgm:spPr/>
      <dgm:t>
        <a:bodyPr/>
        <a:lstStyle/>
        <a:p>
          <a:r>
            <a:rPr lang="en-GB" i="1"/>
            <a:t>‘I have recently lost my job and I don't know where to turn. I'm now on prolific doing as many assignments as I can to try and earn a little bit of money.’</a:t>
          </a:r>
          <a:endParaRPr lang="en-US"/>
        </a:p>
      </dgm:t>
    </dgm:pt>
    <dgm:pt modelId="{A0AC4668-0CCF-4B71-8B3C-23E80DFC12B9}" type="parTrans" cxnId="{5CF91671-BBAE-4697-BEFB-F1702252A5F4}">
      <dgm:prSet/>
      <dgm:spPr/>
      <dgm:t>
        <a:bodyPr/>
        <a:lstStyle/>
        <a:p>
          <a:endParaRPr lang="en-US"/>
        </a:p>
      </dgm:t>
    </dgm:pt>
    <dgm:pt modelId="{0DB86929-E14B-48B2-A8C8-647A9F077168}" type="sibTrans" cxnId="{5CF91671-BBAE-4697-BEFB-F1702252A5F4}">
      <dgm:prSet/>
      <dgm:spPr/>
      <dgm:t>
        <a:bodyPr/>
        <a:lstStyle/>
        <a:p>
          <a:endParaRPr lang="en-US"/>
        </a:p>
      </dgm:t>
    </dgm:pt>
    <dgm:pt modelId="{2D45FD18-DE61-41CF-A141-F969BAFD4DBE}" type="pres">
      <dgm:prSet presAssocID="{5FA4CCB4-5766-49A4-92D7-7742350C396D}" presName="linear" presStyleCnt="0">
        <dgm:presLayoutVars>
          <dgm:animLvl val="lvl"/>
          <dgm:resizeHandles val="exact"/>
        </dgm:presLayoutVars>
      </dgm:prSet>
      <dgm:spPr/>
    </dgm:pt>
    <dgm:pt modelId="{30CE8D47-6413-4B7A-9C98-66548D36C825}" type="pres">
      <dgm:prSet presAssocID="{87BD52C9-F8FA-44FD-807C-7D679B79F1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49C26B-D780-47EA-BED5-DBA348FD27C7}" type="pres">
      <dgm:prSet presAssocID="{4EAA6DAA-2267-4CCA-9940-51CDCFA301F7}" presName="spacer" presStyleCnt="0"/>
      <dgm:spPr/>
    </dgm:pt>
    <dgm:pt modelId="{E082FD61-9BD7-4C4D-8BAD-AF09647C2C10}" type="pres">
      <dgm:prSet presAssocID="{565BB440-EC68-4D96-B2D4-808BF59629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89D5F4-657A-4D17-9CCC-F2F2502BE538}" type="pres">
      <dgm:prSet presAssocID="{A0FDAFCC-C9B7-46C8-9654-BEFD5473BFB8}" presName="spacer" presStyleCnt="0"/>
      <dgm:spPr/>
    </dgm:pt>
    <dgm:pt modelId="{0F5A0B43-E374-4430-87A2-C6580C4F8D9A}" type="pres">
      <dgm:prSet presAssocID="{985D9887-AD57-4C03-900F-126FE0D6BDB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8F33F08-1DDC-4A5F-AC60-A7E2BEA7DE20}" type="presOf" srcId="{985D9887-AD57-4C03-900F-126FE0D6BDB1}" destId="{0F5A0B43-E374-4430-87A2-C6580C4F8D9A}" srcOrd="0" destOrd="0" presId="urn:microsoft.com/office/officeart/2005/8/layout/vList2"/>
    <dgm:cxn modelId="{D26BBF41-D8EE-480B-9A4A-4A0FBBA4CA57}" srcId="{5FA4CCB4-5766-49A4-92D7-7742350C396D}" destId="{565BB440-EC68-4D96-B2D4-808BF59629A6}" srcOrd="1" destOrd="0" parTransId="{E196CCA5-A44C-4B68-BA69-E8F7C03A3DCD}" sibTransId="{A0FDAFCC-C9B7-46C8-9654-BEFD5473BFB8}"/>
    <dgm:cxn modelId="{5CF91671-BBAE-4697-BEFB-F1702252A5F4}" srcId="{5FA4CCB4-5766-49A4-92D7-7742350C396D}" destId="{985D9887-AD57-4C03-900F-126FE0D6BDB1}" srcOrd="2" destOrd="0" parTransId="{A0AC4668-0CCF-4B71-8B3C-23E80DFC12B9}" sibTransId="{0DB86929-E14B-48B2-A8C8-647A9F077168}"/>
    <dgm:cxn modelId="{17DBC97B-2F77-44CD-8903-4C068E871A72}" srcId="{5FA4CCB4-5766-49A4-92D7-7742350C396D}" destId="{87BD52C9-F8FA-44FD-807C-7D679B79F1C4}" srcOrd="0" destOrd="0" parTransId="{2B9B90E0-8024-4458-A94A-7E4053ABFD8F}" sibTransId="{4EAA6DAA-2267-4CCA-9940-51CDCFA301F7}"/>
    <dgm:cxn modelId="{F63AECA0-0A76-4DAB-B062-2A0D5610FD60}" type="presOf" srcId="{565BB440-EC68-4D96-B2D4-808BF59629A6}" destId="{E082FD61-9BD7-4C4D-8BAD-AF09647C2C10}" srcOrd="0" destOrd="0" presId="urn:microsoft.com/office/officeart/2005/8/layout/vList2"/>
    <dgm:cxn modelId="{0F628BD4-6378-466B-AC0B-869E2B592BFF}" type="presOf" srcId="{5FA4CCB4-5766-49A4-92D7-7742350C396D}" destId="{2D45FD18-DE61-41CF-A141-F969BAFD4DBE}" srcOrd="0" destOrd="0" presId="urn:microsoft.com/office/officeart/2005/8/layout/vList2"/>
    <dgm:cxn modelId="{6C5B9DE4-E347-4E27-90CE-2880BBBCED5F}" type="presOf" srcId="{87BD52C9-F8FA-44FD-807C-7D679B79F1C4}" destId="{30CE8D47-6413-4B7A-9C98-66548D36C825}" srcOrd="0" destOrd="0" presId="urn:microsoft.com/office/officeart/2005/8/layout/vList2"/>
    <dgm:cxn modelId="{EF31C8F4-4A2C-4BF3-AF6D-33A6689E1F1C}" type="presParOf" srcId="{2D45FD18-DE61-41CF-A141-F969BAFD4DBE}" destId="{30CE8D47-6413-4B7A-9C98-66548D36C825}" srcOrd="0" destOrd="0" presId="urn:microsoft.com/office/officeart/2005/8/layout/vList2"/>
    <dgm:cxn modelId="{373EC83D-48FA-468E-B3B8-BCFBC5C4B0BB}" type="presParOf" srcId="{2D45FD18-DE61-41CF-A141-F969BAFD4DBE}" destId="{1D49C26B-D780-47EA-BED5-DBA348FD27C7}" srcOrd="1" destOrd="0" presId="urn:microsoft.com/office/officeart/2005/8/layout/vList2"/>
    <dgm:cxn modelId="{8B4129D8-E7D8-4D0D-B8B2-CE0555048A73}" type="presParOf" srcId="{2D45FD18-DE61-41CF-A141-F969BAFD4DBE}" destId="{E082FD61-9BD7-4C4D-8BAD-AF09647C2C10}" srcOrd="2" destOrd="0" presId="urn:microsoft.com/office/officeart/2005/8/layout/vList2"/>
    <dgm:cxn modelId="{1375443F-7495-418D-9661-97E3EEE3D995}" type="presParOf" srcId="{2D45FD18-DE61-41CF-A141-F969BAFD4DBE}" destId="{1C89D5F4-657A-4D17-9CCC-F2F2502BE538}" srcOrd="3" destOrd="0" presId="urn:microsoft.com/office/officeart/2005/8/layout/vList2"/>
    <dgm:cxn modelId="{5F8971C0-7D1B-468A-A103-B8C440746829}" type="presParOf" srcId="{2D45FD18-DE61-41CF-A141-F969BAFD4DBE}" destId="{0F5A0B43-E374-4430-87A2-C6580C4F8D9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83E6B-811F-49F8-9CDC-57CA2E790B9D}">
      <dsp:nvSpPr>
        <dsp:cNvPr id="0" name=""/>
        <dsp:cNvSpPr/>
      </dsp:nvSpPr>
      <dsp:spPr>
        <a:xfrm>
          <a:off x="1806960" y="502"/>
          <a:ext cx="2961678" cy="164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u="none" strike="noStrike" kern="1200" cap="none" baseline="0" noProof="0" dirty="0">
              <a:solidFill>
                <a:srgbClr val="010000"/>
              </a:solidFill>
              <a:latin typeface="Corbel"/>
            </a:rPr>
            <a:t>Crowdsourcing platform</a:t>
          </a:r>
        </a:p>
      </dsp:txBody>
      <dsp:txXfrm>
        <a:off x="1855151" y="48693"/>
        <a:ext cx="2865296" cy="1548994"/>
      </dsp:txXfrm>
    </dsp:sp>
    <dsp:sp modelId="{E64FEFA6-0B50-4E67-AF6F-06490B9460FF}">
      <dsp:nvSpPr>
        <dsp:cNvPr id="0" name=""/>
        <dsp:cNvSpPr/>
      </dsp:nvSpPr>
      <dsp:spPr>
        <a:xfrm rot="5400000">
          <a:off x="2979291" y="1687013"/>
          <a:ext cx="617016" cy="740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 rot="-5400000">
        <a:off x="3065674" y="1748715"/>
        <a:ext cx="444251" cy="431911"/>
      </dsp:txXfrm>
    </dsp:sp>
    <dsp:sp modelId="{C1602F7E-A05E-4D92-9003-B0C0DCC8527C}">
      <dsp:nvSpPr>
        <dsp:cNvPr id="0" name=""/>
        <dsp:cNvSpPr/>
      </dsp:nvSpPr>
      <dsp:spPr>
        <a:xfrm>
          <a:off x="1806960" y="2468567"/>
          <a:ext cx="2961678" cy="164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  <a:latin typeface="Corbel" panose="020B0503020204020204"/>
            </a:rPr>
            <a:t>Task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1855151" y="2516758"/>
        <a:ext cx="2865296" cy="1548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0EBA0-2723-49DC-8399-423C9D33747E}">
      <dsp:nvSpPr>
        <dsp:cNvPr id="0" name=""/>
        <dsp:cNvSpPr/>
      </dsp:nvSpPr>
      <dsp:spPr>
        <a:xfrm>
          <a:off x="0" y="2212"/>
          <a:ext cx="7104549" cy="11213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72F0B-A750-43C7-B9A5-2A99E50B84D6}">
      <dsp:nvSpPr>
        <dsp:cNvPr id="0" name=""/>
        <dsp:cNvSpPr/>
      </dsp:nvSpPr>
      <dsp:spPr>
        <a:xfrm>
          <a:off x="339215" y="254521"/>
          <a:ext cx="616755" cy="61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586DF-6020-4B39-A2D2-A55F7D96D18F}">
      <dsp:nvSpPr>
        <dsp:cNvPr id="0" name=""/>
        <dsp:cNvSpPr/>
      </dsp:nvSpPr>
      <dsp:spPr>
        <a:xfrm>
          <a:off x="1295187" y="2212"/>
          <a:ext cx="5809361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Over 2,000 responses in about 2-3 hours (Caitlin)</a:t>
          </a:r>
          <a:endParaRPr lang="en-US" sz="2200" kern="1200"/>
        </a:p>
      </dsp:txBody>
      <dsp:txXfrm>
        <a:off x="1295187" y="2212"/>
        <a:ext cx="5809361" cy="1121374"/>
      </dsp:txXfrm>
    </dsp:sp>
    <dsp:sp modelId="{881C83AB-511B-4BAF-9F3F-CBD13C265E25}">
      <dsp:nvSpPr>
        <dsp:cNvPr id="0" name=""/>
        <dsp:cNvSpPr/>
      </dsp:nvSpPr>
      <dsp:spPr>
        <a:xfrm>
          <a:off x="0" y="1403930"/>
          <a:ext cx="7104549" cy="11213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2A624-9561-4536-AF46-633D4914BB8D}">
      <dsp:nvSpPr>
        <dsp:cNvPr id="0" name=""/>
        <dsp:cNvSpPr/>
      </dsp:nvSpPr>
      <dsp:spPr>
        <a:xfrm>
          <a:off x="339215" y="1656239"/>
          <a:ext cx="616755" cy="61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90630-0F15-47AA-A7F4-67F9BC0A1FFF}">
      <dsp:nvSpPr>
        <dsp:cNvPr id="0" name=""/>
        <dsp:cNvSpPr/>
      </dsp:nvSpPr>
      <dsp:spPr>
        <a:xfrm>
          <a:off x="1295187" y="1403930"/>
          <a:ext cx="5809361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Feedback and messages of concern</a:t>
          </a:r>
          <a:endParaRPr lang="en-US" sz="2200" kern="1200"/>
        </a:p>
      </dsp:txBody>
      <dsp:txXfrm>
        <a:off x="1295187" y="1403930"/>
        <a:ext cx="5809361" cy="1121374"/>
      </dsp:txXfrm>
    </dsp:sp>
    <dsp:sp modelId="{E85D552B-B983-4B53-AC2E-CEC7FF9711C1}">
      <dsp:nvSpPr>
        <dsp:cNvPr id="0" name=""/>
        <dsp:cNvSpPr/>
      </dsp:nvSpPr>
      <dsp:spPr>
        <a:xfrm>
          <a:off x="0" y="2805647"/>
          <a:ext cx="7104549" cy="11213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02F97-A771-4E1A-9771-EFD4C572E577}">
      <dsp:nvSpPr>
        <dsp:cNvPr id="0" name=""/>
        <dsp:cNvSpPr/>
      </dsp:nvSpPr>
      <dsp:spPr>
        <a:xfrm>
          <a:off x="339215" y="3057956"/>
          <a:ext cx="616755" cy="61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6EC46-DD60-4F12-A38B-B3FAB601C443}">
      <dsp:nvSpPr>
        <dsp:cNvPr id="0" name=""/>
        <dsp:cNvSpPr/>
      </dsp:nvSpPr>
      <dsp:spPr>
        <a:xfrm>
          <a:off x="1295187" y="2805647"/>
          <a:ext cx="5809361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High quality data (e.g. free text)</a:t>
          </a:r>
          <a:endParaRPr lang="en-US" sz="2200" kern="1200"/>
        </a:p>
      </dsp:txBody>
      <dsp:txXfrm>
        <a:off x="1295187" y="2805647"/>
        <a:ext cx="5809361" cy="1121374"/>
      </dsp:txXfrm>
    </dsp:sp>
    <dsp:sp modelId="{3D854E6B-92D1-4BEF-901C-2AC08E5A8333}">
      <dsp:nvSpPr>
        <dsp:cNvPr id="0" name=""/>
        <dsp:cNvSpPr/>
      </dsp:nvSpPr>
      <dsp:spPr>
        <a:xfrm>
          <a:off x="0" y="4207365"/>
          <a:ext cx="7104549" cy="11213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B05C0-BB28-4BF9-8A9B-D17C9C77B03A}">
      <dsp:nvSpPr>
        <dsp:cNvPr id="0" name=""/>
        <dsp:cNvSpPr/>
      </dsp:nvSpPr>
      <dsp:spPr>
        <a:xfrm>
          <a:off x="339215" y="4459674"/>
          <a:ext cx="616755" cy="6167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17E3A-E299-4029-A6FE-6A42A794AD6D}">
      <dsp:nvSpPr>
        <dsp:cNvPr id="0" name=""/>
        <dsp:cNvSpPr/>
      </dsp:nvSpPr>
      <dsp:spPr>
        <a:xfrm>
          <a:off x="1295187" y="4207365"/>
          <a:ext cx="5809361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‘Trusting’ sample</a:t>
          </a:r>
          <a:endParaRPr lang="en-US" sz="2200" kern="1200"/>
        </a:p>
      </dsp:txBody>
      <dsp:txXfrm>
        <a:off x="1295187" y="4207365"/>
        <a:ext cx="5809361" cy="11213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E8D47-6413-4B7A-9C98-66548D36C825}">
      <dsp:nvSpPr>
        <dsp:cNvPr id="0" name=""/>
        <dsp:cNvSpPr/>
      </dsp:nvSpPr>
      <dsp:spPr>
        <a:xfrm>
          <a:off x="0" y="495702"/>
          <a:ext cx="7104549" cy="13985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i="1" kern="1200"/>
            <a:t>‘I just wish I had the money behind me to be able to relax and do something I enjoy more than this.’</a:t>
          </a:r>
          <a:endParaRPr lang="en-US" sz="2500" kern="1200"/>
        </a:p>
      </dsp:txBody>
      <dsp:txXfrm>
        <a:off x="68270" y="563972"/>
        <a:ext cx="6968009" cy="1261975"/>
      </dsp:txXfrm>
    </dsp:sp>
    <dsp:sp modelId="{E082FD61-9BD7-4C4D-8BAD-AF09647C2C10}">
      <dsp:nvSpPr>
        <dsp:cNvPr id="0" name=""/>
        <dsp:cNvSpPr/>
      </dsp:nvSpPr>
      <dsp:spPr>
        <a:xfrm>
          <a:off x="0" y="1966218"/>
          <a:ext cx="7104549" cy="1398515"/>
        </a:xfrm>
        <a:prstGeom prst="round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i="1" kern="1200"/>
            <a:t>‘being unwell isnt have a good impact on my mood. feeling lonely and like i need a friend’</a:t>
          </a:r>
          <a:endParaRPr lang="en-US" sz="2500" kern="1200"/>
        </a:p>
      </dsp:txBody>
      <dsp:txXfrm>
        <a:off x="68270" y="2034488"/>
        <a:ext cx="6968009" cy="1261975"/>
      </dsp:txXfrm>
    </dsp:sp>
    <dsp:sp modelId="{0F5A0B43-E374-4430-87A2-C6580C4F8D9A}">
      <dsp:nvSpPr>
        <dsp:cNvPr id="0" name=""/>
        <dsp:cNvSpPr/>
      </dsp:nvSpPr>
      <dsp:spPr>
        <a:xfrm>
          <a:off x="0" y="3436733"/>
          <a:ext cx="7104549" cy="1398515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i="1" kern="1200"/>
            <a:t>‘I have recently lost my job and I don't know where to turn. I'm now on prolific doing as many assignments as I can to try and earn a little bit of money.’</a:t>
          </a:r>
          <a:endParaRPr lang="en-US" sz="2500" kern="1200"/>
        </a:p>
      </dsp:txBody>
      <dsp:txXfrm>
        <a:off x="68270" y="3505003"/>
        <a:ext cx="6968009" cy="1261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22103116303201" TargetMode="External"/><Relationship Id="rId7" Type="http://schemas.openxmlformats.org/officeDocument/2006/relationships/hyperlink" Target="https://blog.prolific.co/how-to-improve-your-data-quality/" TargetMode="External"/><Relationship Id="rId2" Type="http://schemas.openxmlformats.org/officeDocument/2006/relationships/hyperlink" Target="https://www.theatlantic.com/business/archive/2018/01/amazon-mechanical-turk/551192/?source=post_page--------------------------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earcher-help.prolific.co/hc/en-gb/categories/360000850653-Prolific-s-Best-Practice-Guide" TargetMode="External"/><Relationship Id="rId5" Type="http://schemas.openxmlformats.org/officeDocument/2006/relationships/hyperlink" Target="https://thenewstatistics.com/itns/2018/05/02/the-perils-of-mturk-part-1-fuel-to-the-publication-bias-fire/" TargetMode="External"/><Relationship Id="rId4" Type="http://schemas.openxmlformats.org/officeDocument/2006/relationships/hyperlink" Target="https://www.apa.org/science/about/psa/2016/06/changing-mind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41FF-CC48-B943-A67D-20E03D062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Crowdsourcing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8EAD2-F117-7748-9BF2-44957CF27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JDI OPEN – 3 FEBRUARY 2020</a:t>
            </a:r>
          </a:p>
        </p:txBody>
      </p:sp>
    </p:spTree>
    <p:extLst>
      <p:ext uri="{BB962C8B-B14F-4D97-AF65-F5344CB8AC3E}">
        <p14:creationId xmlns:p14="http://schemas.microsoft.com/office/powerpoint/2010/main" val="339113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9890-3F94-D64B-9812-B2D7B517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95F5-95B5-1342-8B7D-7773B06F8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Pros</a:t>
            </a:r>
          </a:p>
          <a:p>
            <a:r>
              <a:rPr lang="en-GB" dirty="0"/>
              <a:t>Replicable sampling</a:t>
            </a:r>
          </a:p>
          <a:p>
            <a:r>
              <a:rPr lang="en-GB" dirty="0"/>
              <a:t>Open participant pool data (Prolific)</a:t>
            </a:r>
          </a:p>
          <a:p>
            <a:r>
              <a:rPr lang="en-GB" dirty="0"/>
              <a:t>Easy preregistration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Cons</a:t>
            </a:r>
          </a:p>
          <a:p>
            <a:r>
              <a:rPr lang="en-GB" dirty="0"/>
              <a:t>Worsening publication bias?</a:t>
            </a:r>
          </a:p>
          <a:p>
            <a:r>
              <a:rPr lang="en-GB" dirty="0"/>
              <a:t>Affordability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phic 4" descr="Thumbs up sign">
            <a:extLst>
              <a:ext uri="{FF2B5EF4-FFF2-40B4-BE49-F238E27FC236}">
                <a16:creationId xmlns:a16="http://schemas.microsoft.com/office/drawing/2014/main" id="{C4F16DDA-246C-45FF-89A9-81DB0F043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3781" y="1581102"/>
            <a:ext cx="914400" cy="914400"/>
          </a:xfrm>
          <a:prstGeom prst="rect">
            <a:avLst/>
          </a:prstGeom>
        </p:spPr>
      </p:pic>
      <p:pic>
        <p:nvPicPr>
          <p:cNvPr id="6" name="Graphic 4" descr="Thumbs up sign">
            <a:extLst>
              <a:ext uri="{FF2B5EF4-FFF2-40B4-BE49-F238E27FC236}">
                <a16:creationId xmlns:a16="http://schemas.microsoft.com/office/drawing/2014/main" id="{AFBE8EBA-42BD-45C1-A776-6F67E9D6E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740000">
            <a:off x="10014665" y="38376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32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0D13-EB29-1440-B1DB-91BDCC76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8591-11DD-A84A-AE8A-78019734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‘The Internet Is Enabling a New Kind of Poorly Paid Hell’ </a:t>
            </a:r>
            <a:r>
              <a:rPr lang="en-US" dirty="0">
                <a:hlinkClick r:id="rId2"/>
              </a:rPr>
              <a:t>https://www.theatlantic.com/business/archive/2018/01/amazon-mechanical-turk/551192/?source=post_page---------------------------</a:t>
            </a:r>
          </a:p>
          <a:p>
            <a:r>
              <a:rPr lang="en-US" dirty="0"/>
              <a:t>Beyond the Turk: Alternative platforms for crowdsourcing behavioral research </a:t>
            </a:r>
            <a:br>
              <a:rPr lang="en-US" dirty="0"/>
            </a:br>
            <a:r>
              <a:rPr lang="en-US" dirty="0">
                <a:hlinkClick r:id="rId3"/>
              </a:rPr>
              <a:t>https</a:t>
            </a:r>
            <a:r>
              <a:rPr lang="en-US" dirty="0">
                <a:ea typeface="+mn-lt"/>
                <a:cs typeface="+mn-lt"/>
                <a:hlinkClick r:id="rId3"/>
              </a:rPr>
              <a:t>://www.sciencedirect.com/science/article/pii/S0022103116303201</a:t>
            </a:r>
          </a:p>
          <a:p>
            <a:r>
              <a:rPr lang="en-US" dirty="0"/>
              <a:t>A Beginner's Guide to Crowdsourcing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ea typeface="+mn-lt"/>
                <a:cs typeface="+mn-lt"/>
                <a:hlinkClick r:id="rId4"/>
              </a:rPr>
              <a:t>https://www.apa.org/science/about/psa/2016/06/changing-minds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Perils of </a:t>
            </a:r>
            <a:r>
              <a:rPr lang="en-US" dirty="0" err="1">
                <a:ea typeface="+mn-lt"/>
                <a:cs typeface="+mn-lt"/>
              </a:rPr>
              <a:t>Mturk</a:t>
            </a:r>
            <a:r>
              <a:rPr lang="en-US" dirty="0">
                <a:ea typeface="+mn-lt"/>
                <a:cs typeface="+mn-lt"/>
              </a:rPr>
              <a:t>, Part 1: Fuel to the Publication Bias Fire? </a:t>
            </a:r>
            <a:r>
              <a:rPr lang="en-US" dirty="0">
                <a:hlinkClick r:id="rId5"/>
              </a:rPr>
              <a:t>https://thenewstatistics.com/itns/2018/05/02/the-perils-of-mturk-part-1-fuel-to-the-publication-bias-fire/</a:t>
            </a:r>
            <a:r>
              <a:rPr lang="en-US" dirty="0"/>
              <a:t> </a:t>
            </a:r>
          </a:p>
          <a:p>
            <a:r>
              <a:rPr lang="en-US" dirty="0" err="1"/>
              <a:t>Prolific’s</a:t>
            </a:r>
            <a:r>
              <a:rPr lang="en-US" dirty="0"/>
              <a:t> Best Practice Guide </a:t>
            </a:r>
            <a:r>
              <a:rPr lang="en-US" dirty="0">
                <a:hlinkClick r:id="rId6"/>
              </a:rPr>
              <a:t>https://researcher-help.prolific.co/hc/en-gb/categories/360000850653-Prolific-s-Best-Practice-Guide</a:t>
            </a:r>
            <a:r>
              <a:rPr lang="en-US" dirty="0"/>
              <a:t> </a:t>
            </a:r>
          </a:p>
          <a:p>
            <a:r>
              <a:rPr lang="en-US" dirty="0"/>
              <a:t>How to improve your data quality (catch bots etc.) </a:t>
            </a:r>
            <a:r>
              <a:rPr lang="en-US" dirty="0">
                <a:hlinkClick r:id="rId7"/>
              </a:rPr>
              <a:t>https://blog.prolific.co/how-to-improve-your-data-quality/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783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honeycomb&#10;&#10;Description generated with very high confidence">
            <a:extLst>
              <a:ext uri="{FF2B5EF4-FFF2-40B4-BE49-F238E27FC236}">
                <a16:creationId xmlns:a16="http://schemas.microsoft.com/office/drawing/2014/main" id="{224D5629-12AA-4D14-BB29-993B7A4058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133C1E-CB83-47F3-8F35-94C2A7C58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A7B4-0F62-4AAF-9C75-4734AB97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34" y="1677955"/>
            <a:ext cx="2947482" cy="34989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"The use of internet services to host research opportunities that draw from a large and diverse population of participants."</a:t>
            </a:r>
            <a:br>
              <a:rPr lang="en-US" sz="1600" dirty="0"/>
            </a:br>
            <a:endParaRPr lang="en-US" sz="16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Palmer &amp; Strickland (2016)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9E943A-225D-44B1-B345-D7FDBA43C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797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99AA8BCD-90EA-4B89-A8A2-1AD6E3F3ED3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28382365"/>
              </p:ext>
            </p:extLst>
          </p:nvPr>
        </p:nvGraphicFramePr>
        <p:xfrm>
          <a:off x="3048177" y="2368903"/>
          <a:ext cx="6575600" cy="411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3" name="Graphic 223" descr="Users">
            <a:extLst>
              <a:ext uri="{FF2B5EF4-FFF2-40B4-BE49-F238E27FC236}">
                <a16:creationId xmlns:a16="http://schemas.microsoft.com/office/drawing/2014/main" id="{35B8F994-4090-4999-8B91-5A765078C1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92476" y="103397"/>
            <a:ext cx="2198510" cy="2198510"/>
          </a:xfrm>
          <a:prstGeom prst="rect">
            <a:avLst/>
          </a:prstGeom>
        </p:spPr>
      </p:pic>
      <p:sp>
        <p:nvSpPr>
          <p:cNvPr id="229" name="Arrow: Bent 228">
            <a:extLst>
              <a:ext uri="{FF2B5EF4-FFF2-40B4-BE49-F238E27FC236}">
                <a16:creationId xmlns:a16="http://schemas.microsoft.com/office/drawing/2014/main" id="{DF387D21-328D-4BE7-AD4E-307ED3A4CB01}"/>
              </a:ext>
            </a:extLst>
          </p:cNvPr>
          <p:cNvSpPr/>
          <p:nvPr/>
        </p:nvSpPr>
        <p:spPr>
          <a:xfrm rot="5400000">
            <a:off x="4911698" y="1274131"/>
            <a:ext cx="818444" cy="8748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8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47FF-7B3E-EA49-A34E-B9887CAC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GB" dirty="0"/>
              <a:t>Why crowdsource?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C8E5-6412-A74C-B9E5-0D7CD54F8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98765"/>
          </a:xfrm>
        </p:spPr>
        <p:txBody>
          <a:bodyPr>
            <a:normAutofit/>
          </a:bodyPr>
          <a:lstStyle/>
          <a:p>
            <a:r>
              <a:rPr lang="en-GB" dirty="0"/>
              <a:t>Convenient sampling</a:t>
            </a:r>
          </a:p>
          <a:p>
            <a:r>
              <a:rPr lang="en-GB" dirty="0"/>
              <a:t>Access to a ‘different’ population</a:t>
            </a:r>
          </a:p>
          <a:p>
            <a:r>
              <a:rPr lang="en-GB" dirty="0"/>
              <a:t>Genuine participants (usually)</a:t>
            </a:r>
          </a:p>
        </p:txBody>
      </p:sp>
      <p:pic>
        <p:nvPicPr>
          <p:cNvPr id="4" name="Graphic 4" descr="Group of people">
            <a:extLst>
              <a:ext uri="{FF2B5EF4-FFF2-40B4-BE49-F238E27FC236}">
                <a16:creationId xmlns:a16="http://schemas.microsoft.com/office/drawing/2014/main" id="{AC660DBA-FD3E-4985-BD31-9EC8CBFF9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9795" y="2998401"/>
            <a:ext cx="2934987" cy="298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8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461A-C97E-E541-AE7A-70046FA5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2830-1093-9243-9F5A-C61AA19C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Prolific Academic</a:t>
            </a:r>
          </a:p>
          <a:p>
            <a:r>
              <a:rPr lang="en-GB" dirty="0"/>
              <a:t>Ethical rewards</a:t>
            </a:r>
            <a:r>
              <a:rPr lang="en-GB"/>
              <a:t> (at least £5 an hour)</a:t>
            </a:r>
            <a:endParaRPr lang="en-GB" dirty="0"/>
          </a:p>
          <a:p>
            <a:r>
              <a:rPr lang="en-GB" dirty="0"/>
              <a:t>Pre-screening </a:t>
            </a:r>
          </a:p>
          <a:p>
            <a:r>
              <a:rPr lang="en-GB" dirty="0"/>
              <a:t>Representative and niche samples</a:t>
            </a:r>
          </a:p>
          <a:p>
            <a:r>
              <a:rPr lang="en-GB" dirty="0"/>
              <a:t>Failed participations</a:t>
            </a:r>
          </a:p>
        </p:txBody>
      </p:sp>
    </p:spTree>
    <p:extLst>
      <p:ext uri="{BB962C8B-B14F-4D97-AF65-F5344CB8AC3E}">
        <p14:creationId xmlns:p14="http://schemas.microsoft.com/office/powerpoint/2010/main" val="244642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506AD-C3F2-0640-9D2E-CF55C86F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Our</a:t>
            </a:r>
            <a:br>
              <a:rPr lang="en-GB">
                <a:solidFill>
                  <a:schemeClr val="bg1"/>
                </a:solidFill>
              </a:rPr>
            </a:br>
            <a:r>
              <a:rPr lang="en-GB">
                <a:solidFill>
                  <a:schemeClr val="bg1"/>
                </a:solidFill>
              </a:rPr>
              <a:t>experiences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2DAD7E-13C9-41F1-B69A-4B70727EB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290349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480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C268-A7A0-7742-B3A7-DAD80794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and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05F3-6A0F-FE4F-BE1C-2D5AA5E02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Sampling bias</a:t>
            </a:r>
          </a:p>
          <a:p>
            <a:r>
              <a:rPr lang="en-GB" dirty="0"/>
              <a:t>’Professional’ study participants and fatigue</a:t>
            </a:r>
          </a:p>
          <a:p>
            <a:r>
              <a:rPr lang="en-GB" dirty="0"/>
              <a:t>Ethical concerns</a:t>
            </a:r>
          </a:p>
          <a:p>
            <a:r>
              <a:rPr lang="en-GB" dirty="0"/>
              <a:t>Bots (mostly on Amazon Turk), liars, cheaters, and slackers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63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47E17-FDF7-DA4A-A745-9D97A8E1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AB91D4-CDF4-4FDB-9687-93D4A19713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203991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570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0C96-CDFF-6740-ADAF-AF2E99CC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83E06-0D2F-034C-8890-F89CD94AE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Piloting </a:t>
            </a:r>
          </a:p>
          <a:p>
            <a:r>
              <a:rPr lang="en-GB" dirty="0"/>
              <a:t>Large-scale studies and access</a:t>
            </a:r>
          </a:p>
          <a:p>
            <a:r>
              <a:rPr lang="en-GB" dirty="0"/>
              <a:t>Running in batches</a:t>
            </a:r>
          </a:p>
          <a:p>
            <a:r>
              <a:rPr lang="en-GB" dirty="0"/>
              <a:t>Compulsory items and missing data</a:t>
            </a:r>
          </a:p>
          <a:p>
            <a:r>
              <a:rPr lang="en-GB" dirty="0"/>
              <a:t>Payment</a:t>
            </a:r>
          </a:p>
          <a:p>
            <a:r>
              <a:rPr lang="en-GB" dirty="0"/>
              <a:t>Attention checks</a:t>
            </a:r>
          </a:p>
        </p:txBody>
      </p:sp>
    </p:spTree>
    <p:extLst>
      <p:ext uri="{BB962C8B-B14F-4D97-AF65-F5344CB8AC3E}">
        <p14:creationId xmlns:p14="http://schemas.microsoft.com/office/powerpoint/2010/main" val="239593639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1274</TotalTime>
  <Words>380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Frame</vt:lpstr>
      <vt:lpstr>Crowdsourcing</vt:lpstr>
      <vt:lpstr>PowerPoint Presentation</vt:lpstr>
      <vt:lpstr>PowerPoint Presentation</vt:lpstr>
      <vt:lpstr>Why crowdsource?</vt:lpstr>
      <vt:lpstr>Features</vt:lpstr>
      <vt:lpstr>Our experiences</vt:lpstr>
      <vt:lpstr>Limitations and concerns</vt:lpstr>
      <vt:lpstr>Examples</vt:lpstr>
      <vt:lpstr>Tips and tricks</vt:lpstr>
      <vt:lpstr>Open science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Isabelle vdv</dc:creator>
  <cp:lastModifiedBy>Salman, Nadine</cp:lastModifiedBy>
  <cp:revision>121</cp:revision>
  <dcterms:created xsi:type="dcterms:W3CDTF">2020-01-27T15:02:08Z</dcterms:created>
  <dcterms:modified xsi:type="dcterms:W3CDTF">2020-02-03T11:15:31Z</dcterms:modified>
</cp:coreProperties>
</file>