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7" r:id="rId16"/>
    <p:sldId id="271" r:id="rId17"/>
    <p:sldId id="269" r:id="rId18"/>
    <p:sldId id="270" r:id="rId19"/>
    <p:sldId id="26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160D5-C330-408F-BB84-5DBE3116E0D7}" v="73" dt="2020-01-19T22:41:22.15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n, Nadine" userId="44a110d3-cf91-4d11-8154-d9508371105c" providerId="ADAL" clId="{870160D5-C330-408F-BB84-5DBE3116E0D7}"/>
    <pc:docChg chg="undo custSel addSld delSld modSld">
      <pc:chgData name="Salman, Nadine" userId="44a110d3-cf91-4d11-8154-d9508371105c" providerId="ADAL" clId="{870160D5-C330-408F-BB84-5DBE3116E0D7}" dt="2020-01-19T22:41:22.152" v="1949" actId="20577"/>
      <pc:docMkLst>
        <pc:docMk/>
      </pc:docMkLst>
      <pc:sldChg chg="modSp">
        <pc:chgData name="Salman, Nadine" userId="44a110d3-cf91-4d11-8154-d9508371105c" providerId="ADAL" clId="{870160D5-C330-408F-BB84-5DBE3116E0D7}" dt="2020-01-19T22:36:15.872" v="1902" actId="113"/>
        <pc:sldMkLst>
          <pc:docMk/>
          <pc:sldMk cId="0" sldId="266"/>
        </pc:sldMkLst>
        <pc:spChg chg="mod">
          <ac:chgData name="Salman, Nadine" userId="44a110d3-cf91-4d11-8154-d9508371105c" providerId="ADAL" clId="{870160D5-C330-408F-BB84-5DBE3116E0D7}" dt="2020-01-19T22:35:53.772" v="1895" actId="20577"/>
          <ac:spMkLst>
            <pc:docMk/>
            <pc:sldMk cId="0" sldId="266"/>
            <ac:spMk id="15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2:36:15.872" v="1902" actId="113"/>
          <ac:spMkLst>
            <pc:docMk/>
            <pc:sldMk cId="0" sldId="266"/>
            <ac:spMk id="153" creationId="{00000000-0000-0000-0000-000000000000}"/>
          </ac:spMkLst>
        </pc:spChg>
      </pc:sldChg>
      <pc:sldChg chg="modSp add modAnim">
        <pc:chgData name="Salman, Nadine" userId="44a110d3-cf91-4d11-8154-d9508371105c" providerId="ADAL" clId="{870160D5-C330-408F-BB84-5DBE3116E0D7}" dt="2020-01-19T22:39:02.513" v="1922"/>
        <pc:sldMkLst>
          <pc:docMk/>
          <pc:sldMk cId="1164601574" sldId="267"/>
        </pc:sldMkLst>
        <pc:spChg chg="mod">
          <ac:chgData name="Salman, Nadine" userId="44a110d3-cf91-4d11-8154-d9508371105c" providerId="ADAL" clId="{870160D5-C330-408F-BB84-5DBE3116E0D7}" dt="2020-01-19T20:10:11.128" v="658" actId="20577"/>
          <ac:spMkLst>
            <pc:docMk/>
            <pc:sldMk cId="1164601574" sldId="267"/>
            <ac:spMk id="12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2:38:56.722" v="1921" actId="1076"/>
          <ac:spMkLst>
            <pc:docMk/>
            <pc:sldMk cId="1164601574" sldId="267"/>
            <ac:spMk id="123" creationId="{00000000-0000-0000-0000-000000000000}"/>
          </ac:spMkLst>
        </pc:spChg>
      </pc:sldChg>
      <pc:sldChg chg="addSp delSp modSp add">
        <pc:chgData name="Salman, Nadine" userId="44a110d3-cf91-4d11-8154-d9508371105c" providerId="ADAL" clId="{870160D5-C330-408F-BB84-5DBE3116E0D7}" dt="2020-01-19T20:09:59.670" v="648" actId="20577"/>
        <pc:sldMkLst>
          <pc:docMk/>
          <pc:sldMk cId="3542928885" sldId="268"/>
        </pc:sldMkLst>
        <pc:spChg chg="del">
          <ac:chgData name="Salman, Nadine" userId="44a110d3-cf91-4d11-8154-d9508371105c" providerId="ADAL" clId="{870160D5-C330-408F-BB84-5DBE3116E0D7}" dt="2020-01-19T19:58:00.343" v="64"/>
          <ac:spMkLst>
            <pc:docMk/>
            <pc:sldMk cId="3542928885" sldId="268"/>
            <ac:spMk id="2" creationId="{ACF81355-5244-4B49-8054-561419EB6C65}"/>
          </ac:spMkLst>
        </pc:spChg>
        <pc:spChg chg="del">
          <ac:chgData name="Salman, Nadine" userId="44a110d3-cf91-4d11-8154-d9508371105c" providerId="ADAL" clId="{870160D5-C330-408F-BB84-5DBE3116E0D7}" dt="2020-01-19T19:58:00.343" v="64"/>
          <ac:spMkLst>
            <pc:docMk/>
            <pc:sldMk cId="3542928885" sldId="268"/>
            <ac:spMk id="3" creationId="{E3B4526F-66E1-4311-B02A-2BA2B0CC3E79}"/>
          </ac:spMkLst>
        </pc:spChg>
        <pc:spChg chg="add mod">
          <ac:chgData name="Salman, Nadine" userId="44a110d3-cf91-4d11-8154-d9508371105c" providerId="ADAL" clId="{870160D5-C330-408F-BB84-5DBE3116E0D7}" dt="2020-01-19T20:09:59.670" v="648" actId="20577"/>
          <ac:spMkLst>
            <pc:docMk/>
            <pc:sldMk cId="3542928885" sldId="268"/>
            <ac:spMk id="4" creationId="{7849FEB4-BE01-4E37-94E5-F4BB59F689C8}"/>
          </ac:spMkLst>
        </pc:spChg>
      </pc:sldChg>
      <pc:sldChg chg="modSp add modAnim">
        <pc:chgData name="Salman, Nadine" userId="44a110d3-cf91-4d11-8154-d9508371105c" providerId="ADAL" clId="{870160D5-C330-408F-BB84-5DBE3116E0D7}" dt="2020-01-19T22:39:22.685" v="1926"/>
        <pc:sldMkLst>
          <pc:docMk/>
          <pc:sldMk cId="3657720360" sldId="269"/>
        </pc:sldMkLst>
        <pc:spChg chg="mod">
          <ac:chgData name="Salman, Nadine" userId="44a110d3-cf91-4d11-8154-d9508371105c" providerId="ADAL" clId="{870160D5-C330-408F-BB84-5DBE3116E0D7}" dt="2020-01-19T20:06:48.739" v="606" actId="5793"/>
          <ac:spMkLst>
            <pc:docMk/>
            <pc:sldMk cId="3657720360" sldId="269"/>
            <ac:spMk id="12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2:15:28.273" v="1298" actId="20577"/>
          <ac:spMkLst>
            <pc:docMk/>
            <pc:sldMk cId="3657720360" sldId="269"/>
            <ac:spMk id="123" creationId="{00000000-0000-0000-0000-000000000000}"/>
          </ac:spMkLst>
        </pc:spChg>
      </pc:sldChg>
      <pc:sldChg chg="modSp add modAnim">
        <pc:chgData name="Salman, Nadine" userId="44a110d3-cf91-4d11-8154-d9508371105c" providerId="ADAL" clId="{870160D5-C330-408F-BB84-5DBE3116E0D7}" dt="2020-01-19T22:41:22.152" v="1949" actId="20577"/>
        <pc:sldMkLst>
          <pc:docMk/>
          <pc:sldMk cId="876604393" sldId="270"/>
        </pc:sldMkLst>
        <pc:spChg chg="mod">
          <ac:chgData name="Salman, Nadine" userId="44a110d3-cf91-4d11-8154-d9508371105c" providerId="ADAL" clId="{870160D5-C330-408F-BB84-5DBE3116E0D7}" dt="2020-01-19T20:10:24.794" v="676" actId="20577"/>
          <ac:spMkLst>
            <pc:docMk/>
            <pc:sldMk cId="876604393" sldId="270"/>
            <ac:spMk id="12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2:41:22.152" v="1949" actId="20577"/>
          <ac:spMkLst>
            <pc:docMk/>
            <pc:sldMk cId="876604393" sldId="270"/>
            <ac:spMk id="123" creationId="{00000000-0000-0000-0000-000000000000}"/>
          </ac:spMkLst>
        </pc:spChg>
      </pc:sldChg>
      <pc:sldChg chg="addSp delSp modSp add modAnim">
        <pc:chgData name="Salman, Nadine" userId="44a110d3-cf91-4d11-8154-d9508371105c" providerId="ADAL" clId="{870160D5-C330-408F-BB84-5DBE3116E0D7}" dt="2020-01-19T22:39:15.909" v="1925"/>
        <pc:sldMkLst>
          <pc:docMk/>
          <pc:sldMk cId="385675246" sldId="271"/>
        </pc:sldMkLst>
        <pc:spChg chg="add del mod">
          <ac:chgData name="Salman, Nadine" userId="44a110d3-cf91-4d11-8154-d9508371105c" providerId="ADAL" clId="{870160D5-C330-408F-BB84-5DBE3116E0D7}" dt="2020-01-19T20:20:38.490" v="803" actId="478"/>
          <ac:spMkLst>
            <pc:docMk/>
            <pc:sldMk cId="385675246" sldId="271"/>
            <ac:spMk id="2" creationId="{288B52A1-91D5-4A6C-9127-3225802CAF91}"/>
          </ac:spMkLst>
        </pc:spChg>
        <pc:spChg chg="mod">
          <ac:chgData name="Salman, Nadine" userId="44a110d3-cf91-4d11-8154-d9508371105c" providerId="ADAL" clId="{870160D5-C330-408F-BB84-5DBE3116E0D7}" dt="2020-01-19T20:18:26.969" v="715" actId="20577"/>
          <ac:spMkLst>
            <pc:docMk/>
            <pc:sldMk cId="385675246" sldId="271"/>
            <ac:spMk id="12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0:26:22.077" v="858" actId="20577"/>
          <ac:spMkLst>
            <pc:docMk/>
            <pc:sldMk cId="385675246" sldId="271"/>
            <ac:spMk id="123" creationId="{00000000-0000-0000-0000-000000000000}"/>
          </ac:spMkLst>
        </pc:spChg>
      </pc:sldChg>
      <pc:sldChg chg="modSp add del">
        <pc:chgData name="Salman, Nadine" userId="44a110d3-cf91-4d11-8154-d9508371105c" providerId="ADAL" clId="{870160D5-C330-408F-BB84-5DBE3116E0D7}" dt="2020-01-19T22:36:10.480" v="1901" actId="47"/>
        <pc:sldMkLst>
          <pc:docMk/>
          <pc:sldMk cId="3488719949" sldId="272"/>
        </pc:sldMkLst>
        <pc:spChg chg="mod">
          <ac:chgData name="Salman, Nadine" userId="44a110d3-cf91-4d11-8154-d9508371105c" providerId="ADAL" clId="{870160D5-C330-408F-BB84-5DBE3116E0D7}" dt="2020-01-19T22:33:12.890" v="1877" actId="20577"/>
          <ac:spMkLst>
            <pc:docMk/>
            <pc:sldMk cId="3488719949" sldId="272"/>
            <ac:spMk id="152" creationId="{00000000-0000-0000-0000-000000000000}"/>
          </ac:spMkLst>
        </pc:spChg>
        <pc:spChg chg="mod">
          <ac:chgData name="Salman, Nadine" userId="44a110d3-cf91-4d11-8154-d9508371105c" providerId="ADAL" clId="{870160D5-C330-408F-BB84-5DBE3116E0D7}" dt="2020-01-19T22:35:42.877" v="1881" actId="27636"/>
          <ac:spMkLst>
            <pc:docMk/>
            <pc:sldMk cId="3488719949" sldId="272"/>
            <ac:spMk id="1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85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alyc.org/pdf/324/32449207009.pdf" TargetMode="External"/><Relationship Id="rId7" Type="http://schemas.openxmlformats.org/officeDocument/2006/relationships/hyperlink" Target="https://journals.sagepub.com/doi/full/10.1177/1609406918823863" TargetMode="External"/><Relationship Id="rId2" Type="http://schemas.openxmlformats.org/officeDocument/2006/relationships/hyperlink" Target="https://www.tandfonline.com/doi/full/10.1080/08989621.2019.158014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eprints.apsanet.org/engage/apsa/article-details/5d94c7762f41c7001256af6d" TargetMode="External"/><Relationship Id="rId5" Type="http://schemas.openxmlformats.org/officeDocument/2006/relationships/hyperlink" Target="https://osf.io/tvyxz/wiki/8.%20Approved%20Protected%20Access%20Repositories/" TargetMode="External"/><Relationship Id="rId4" Type="http://schemas.openxmlformats.org/officeDocument/2006/relationships/hyperlink" Target="https://www.sciencedirect.com/science/article/pii/S0277953616304269#appsec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td.ne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pen Science for Qualitative Research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Science for Qualitative Research</a:t>
            </a:r>
          </a:p>
        </p:txBody>
      </p:sp>
      <p:pic>
        <p:nvPicPr>
          <p:cNvPr id="120" name="logo_text.png" descr="logo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97" y="5435598"/>
            <a:ext cx="7862605" cy="2125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dded by Kern and Gleditsch (2017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Added by Kern and Gleditsch (2017)</a:t>
            </a:r>
          </a:p>
        </p:txBody>
      </p:sp>
      <p:pic>
        <p:nvPicPr>
          <p:cNvPr id="150" name="Bildschirmfoto 2020-01-18 um 15.10.09.png" descr="Bildschirmfoto 2020-01-18 um 15.10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39" y="4810133"/>
            <a:ext cx="11923868" cy="1129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9FEB4-BE01-4E37-94E5-F4BB59F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Data Sharing</a:t>
            </a:r>
          </a:p>
        </p:txBody>
      </p:sp>
    </p:spTree>
    <p:extLst>
      <p:ext uri="{BB962C8B-B14F-4D97-AF65-F5344CB8AC3E}">
        <p14:creationId xmlns:p14="http://schemas.microsoft.com/office/powerpoint/2010/main" val="35429288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tus Qu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Why should we share qualitative data?</a:t>
            </a:r>
            <a:endParaRPr dirty="0"/>
          </a:p>
        </p:txBody>
      </p:sp>
      <p:sp>
        <p:nvSpPr>
          <p:cNvPr id="123" name="Mostly discussed in political science (e.g., APSA Qualitative Transparency Deliberations https://www.qualtd.ne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3500"/>
            </a:pPr>
            <a:r>
              <a:rPr lang="en-GB" dirty="0"/>
              <a:t>Replicability</a:t>
            </a:r>
          </a:p>
          <a:p>
            <a:pPr marL="444498" indent="-444498">
              <a:defRPr sz="3500"/>
            </a:pPr>
            <a:r>
              <a:rPr lang="en-GB" dirty="0"/>
              <a:t>Transparency - facilitating scrutiny, increased trust</a:t>
            </a:r>
          </a:p>
          <a:p>
            <a:pPr marL="444498" indent="-444498">
              <a:defRPr sz="3500"/>
            </a:pPr>
            <a:r>
              <a:rPr lang="en-GB" dirty="0"/>
              <a:t>Reuse for future research</a:t>
            </a:r>
          </a:p>
          <a:p>
            <a:pPr marL="444498" indent="-444498">
              <a:defRPr sz="3500"/>
            </a:pPr>
            <a:r>
              <a:rPr lang="en-GB" dirty="0"/>
              <a:t>Required by some funders and journals (e.g. PLOS)</a:t>
            </a:r>
          </a:p>
        </p:txBody>
      </p:sp>
    </p:spTree>
    <p:extLst>
      <p:ext uri="{BB962C8B-B14F-4D97-AF65-F5344CB8AC3E}">
        <p14:creationId xmlns:p14="http://schemas.microsoft.com/office/powerpoint/2010/main" val="1164601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tus Qu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What can we share?</a:t>
            </a:r>
            <a:endParaRPr dirty="0"/>
          </a:p>
        </p:txBody>
      </p:sp>
      <p:sp>
        <p:nvSpPr>
          <p:cNvPr id="123" name="Mostly discussed in political science (e.g., APSA Qualitative Transparency Deliberations https://www.qualtd.ne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 sz="3500"/>
            </a:pPr>
            <a:r>
              <a:rPr lang="en-GB" b="1" dirty="0"/>
              <a:t>Tsai et al. (2016):</a:t>
            </a:r>
            <a:endParaRPr lang="en-GB" sz="3500" b="1" dirty="0"/>
          </a:p>
          <a:p>
            <a:pPr marL="444498" indent="-444498">
              <a:defRPr sz="3500"/>
            </a:pPr>
            <a:r>
              <a:rPr lang="en-GB" sz="3500" dirty="0"/>
              <a:t>Interview guides and interview transcripts, in the original language and in the translated language of the investigators (if different from the original)</a:t>
            </a:r>
          </a:p>
          <a:p>
            <a:pPr marL="444498" indent="-444498">
              <a:defRPr sz="3500"/>
            </a:pPr>
            <a:r>
              <a:rPr lang="en-GB" sz="3500" dirty="0"/>
              <a:t>Field notes</a:t>
            </a:r>
          </a:p>
          <a:p>
            <a:pPr marL="444498" indent="-444498">
              <a:defRPr sz="3500"/>
            </a:pPr>
            <a:r>
              <a:rPr lang="en-GB" sz="3500" dirty="0"/>
              <a:t>Data used, if any, to establish inter-coder reliability</a:t>
            </a:r>
          </a:p>
          <a:p>
            <a:pPr marL="444498" indent="-444498">
              <a:defRPr sz="3500"/>
            </a:pPr>
            <a:r>
              <a:rPr lang="en-GB" sz="3500" dirty="0"/>
              <a:t>Full code books</a:t>
            </a:r>
          </a:p>
          <a:p>
            <a:pPr marL="444498" indent="-444498">
              <a:defRPr sz="3500"/>
            </a:pPr>
            <a:r>
              <a:rPr lang="en-GB" sz="3500" dirty="0"/>
              <a:t>Documents, if any, describing the process of open coding, selection of codes for inclusion in the final codebook, and category construction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75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tus Qu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Some concerns…</a:t>
            </a:r>
            <a:endParaRPr dirty="0"/>
          </a:p>
        </p:txBody>
      </p:sp>
      <p:sp>
        <p:nvSpPr>
          <p:cNvPr id="123" name="Mostly discussed in political science (e.g., APSA Qualitative Transparency Deliberations https://www.qualtd.ne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3500"/>
            </a:pPr>
            <a:r>
              <a:rPr lang="en-GB" dirty="0"/>
              <a:t>Legal and ethical concerns</a:t>
            </a:r>
          </a:p>
          <a:p>
            <a:pPr marL="444498" indent="-444498">
              <a:defRPr sz="3500"/>
            </a:pPr>
            <a:r>
              <a:rPr lang="en-GB" dirty="0"/>
              <a:t>Replicability – context, researcher effects</a:t>
            </a:r>
          </a:p>
          <a:p>
            <a:pPr marL="444498" indent="-444498">
              <a:defRPr sz="3500"/>
            </a:pPr>
            <a:r>
              <a:rPr lang="en-GB" dirty="0"/>
              <a:t>Reuse – inappropriate uses, misinterpretation</a:t>
            </a:r>
          </a:p>
          <a:p>
            <a:pPr marL="444498" indent="-444498">
              <a:defRPr sz="3500"/>
            </a:pPr>
            <a:r>
              <a:rPr lang="en-GB" dirty="0"/>
              <a:t>Time to redact/anonymise data</a:t>
            </a:r>
          </a:p>
        </p:txBody>
      </p:sp>
    </p:spTree>
    <p:extLst>
      <p:ext uri="{BB962C8B-B14F-4D97-AF65-F5344CB8AC3E}">
        <p14:creationId xmlns:p14="http://schemas.microsoft.com/office/powerpoint/2010/main" val="3657720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tus Qu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Recommendations</a:t>
            </a:r>
            <a:endParaRPr dirty="0"/>
          </a:p>
        </p:txBody>
      </p:sp>
      <p:sp>
        <p:nvSpPr>
          <p:cNvPr id="123" name="Mostly discussed in political science (e.g., APSA Qualitative Transparency Deliberations https://www.qualtd.ne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4498" indent="-444498">
              <a:defRPr sz="3500"/>
            </a:pPr>
            <a:r>
              <a:rPr lang="en-GB" dirty="0"/>
              <a:t>Consent process</a:t>
            </a:r>
          </a:p>
          <a:p>
            <a:pPr marL="444498" indent="-444498">
              <a:defRPr sz="3500"/>
            </a:pPr>
            <a:r>
              <a:rPr lang="en-GB" dirty="0"/>
              <a:t>Anonymisation where possible – and from the start</a:t>
            </a:r>
          </a:p>
          <a:p>
            <a:pPr marL="444498" indent="-444498">
              <a:defRPr sz="3500"/>
            </a:pPr>
            <a:r>
              <a:rPr lang="en-GB" dirty="0"/>
              <a:t>Annotation and export from data analysis software – helps provide context/researcher rationale</a:t>
            </a:r>
          </a:p>
          <a:p>
            <a:pPr marL="444498" indent="-444498">
              <a:defRPr sz="3500"/>
            </a:pPr>
            <a:r>
              <a:rPr lang="en-GB" dirty="0"/>
              <a:t>Consider stepped/protected access (badges and specific repositories for this too – see Further Reading/Resources)</a:t>
            </a:r>
          </a:p>
          <a:p>
            <a:pPr marL="444498" indent="-444498">
              <a:defRPr sz="3500"/>
            </a:pPr>
            <a:r>
              <a:rPr lang="en-GB" dirty="0"/>
              <a:t>Sometimes, you won’t be able to share all the data. But you </a:t>
            </a:r>
            <a:r>
              <a:rPr lang="en-GB" b="1" dirty="0"/>
              <a:t>can </a:t>
            </a:r>
            <a:r>
              <a:rPr lang="en-GB" dirty="0"/>
              <a:t>share guides, codebooks, etc. You may also be able to share coding queries and extracts (see Tsai et al., 2016)</a:t>
            </a:r>
          </a:p>
        </p:txBody>
      </p:sp>
    </p:spTree>
    <p:extLst>
      <p:ext uri="{BB962C8B-B14F-4D97-AF65-F5344CB8AC3E}">
        <p14:creationId xmlns:p14="http://schemas.microsoft.com/office/powerpoint/2010/main" val="876604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urther Re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Further Reading</a:t>
            </a:r>
            <a:r>
              <a:rPr lang="en-GB" dirty="0"/>
              <a:t>/Resources</a:t>
            </a:r>
            <a:endParaRPr dirty="0"/>
          </a:p>
        </p:txBody>
      </p:sp>
      <p:sp>
        <p:nvSpPr>
          <p:cNvPr id="153" name="Pre-registration:…"/>
          <p:cNvSpPr txBox="1">
            <a:spLocks noGrp="1"/>
          </p:cNvSpPr>
          <p:nvPr>
            <p:ph type="body" idx="1"/>
          </p:nvPr>
        </p:nvSpPr>
        <p:spPr>
          <a:xfrm>
            <a:off x="952500" y="3467100"/>
            <a:ext cx="11099800" cy="62865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SzTx/>
              <a:buNone/>
              <a:defRPr b="1"/>
            </a:pPr>
            <a:r>
              <a:rPr dirty="0"/>
              <a:t>Pre-registration:</a:t>
            </a:r>
          </a:p>
          <a:p>
            <a:pPr marL="0" indent="0">
              <a:buSzTx/>
              <a:buNone/>
              <a:defRPr u="sng"/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https://www.tandfonline.com/doi/full/10.1080/08989621.2019.1580147</a:t>
            </a:r>
          </a:p>
          <a:p>
            <a:pPr marL="0" indent="0">
              <a:buSzTx/>
              <a:buNone/>
              <a:defRPr u="sng"/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https://www.redalyc.org/pdf/324/32449207009.pdf</a:t>
            </a:r>
            <a:r>
              <a:rPr lang="en-GB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</a:p>
          <a:p>
            <a:pPr marL="0" indent="0">
              <a:buSzTx/>
              <a:buNone/>
              <a:defRPr b="1"/>
            </a:pPr>
            <a:r>
              <a:rPr lang="en-GB" dirty="0"/>
              <a:t>Data sharing:</a:t>
            </a:r>
          </a:p>
          <a:p>
            <a:pPr marL="0" indent="0">
              <a:buSzTx/>
              <a:buNone/>
              <a:defRPr b="1"/>
            </a:pPr>
            <a:r>
              <a:rPr lang="en-GB" dirty="0">
                <a:hlinkClick r:id="rId4"/>
              </a:rPr>
              <a:t>https://www.sciencedirect.com/science/article/pii/S0277953616304269#appsec1</a:t>
            </a:r>
            <a:r>
              <a:rPr lang="en-GB" dirty="0"/>
              <a:t> </a:t>
            </a:r>
          </a:p>
          <a:p>
            <a:pPr marL="0" indent="0">
              <a:buSzTx/>
              <a:buNone/>
              <a:defRPr b="1"/>
            </a:pPr>
            <a:r>
              <a:rPr lang="en-GB" dirty="0">
                <a:hlinkClick r:id="rId5"/>
              </a:rPr>
              <a:t>https://osf.io/tvyxz/wiki/8.%20Approved%20Protected%20Access%20Repositories/</a:t>
            </a:r>
            <a:endParaRPr lang="en-GB" dirty="0"/>
          </a:p>
          <a:p>
            <a:pPr marL="0" indent="0">
              <a:buSzTx/>
              <a:buNone/>
              <a:defRPr b="1"/>
            </a:pPr>
            <a:r>
              <a:rPr lang="en-GB" dirty="0">
                <a:hlinkClick r:id="rId6"/>
              </a:rPr>
              <a:t>https://preprints.apsanet.org/engage/apsa/article-details/5d94c7762f41c7001256af6d</a:t>
            </a:r>
            <a:endParaRPr lang="en-GB" dirty="0"/>
          </a:p>
          <a:p>
            <a:pPr marL="0" indent="0">
              <a:buSzTx/>
              <a:buNone/>
              <a:defRPr b="1"/>
            </a:pPr>
            <a:r>
              <a:rPr lang="en-GB" dirty="0">
                <a:hlinkClick r:id="rId7"/>
              </a:rPr>
              <a:t>https://journals.sagepub.com/doi/full/10.1177/1609406918823863</a:t>
            </a:r>
            <a:r>
              <a:rPr lang="en-GB" dirty="0"/>
              <a:t> </a:t>
            </a:r>
          </a:p>
          <a:p>
            <a:pPr marL="0" indent="0">
              <a:buSzTx/>
              <a:buNone/>
              <a:defRPr b="1"/>
            </a:pPr>
            <a:endParaRPr lang="en-GB" dirty="0"/>
          </a:p>
          <a:p>
            <a:pPr marL="0" indent="0">
              <a:buSzTx/>
              <a:buNone/>
              <a:defRPr u="sng"/>
            </a:pPr>
            <a:endParaRPr lang="en-GB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tus Qu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Status Quo</a:t>
            </a:r>
          </a:p>
        </p:txBody>
      </p:sp>
      <p:sp>
        <p:nvSpPr>
          <p:cNvPr id="123" name="Mostly discussed in political science (e.g., APSA Qualitative Transparency Deliberations https://www.qualtd.ne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3500"/>
            </a:pPr>
            <a:r>
              <a:t>Mostly discussed in political science (e.g., APSA Qualitative Transparency Deliberations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https://www.qualtd.net</a:t>
            </a:r>
            <a:r>
              <a:t>)</a:t>
            </a:r>
          </a:p>
          <a:p>
            <a:pPr marL="444498" indent="-444498">
              <a:defRPr sz="3500"/>
            </a:pPr>
            <a:r>
              <a:t>Debate developed from ‘Whether?’ to ‘How?’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xisting Reporting Standards Make Reference to Transpar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r>
              <a:t>Existing Reporting Standards Make Reference to Transparency</a:t>
            </a:r>
          </a:p>
        </p:txBody>
      </p:sp>
      <p:sp>
        <p:nvSpPr>
          <p:cNvPr id="126" name="APA Reporting Standards of Qualitative Research (2018)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APA Reporting Standards of Qualitative Research (2018):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Contextualisation of study - reflection on context of data collection and researchers’ context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Demonstrate ways that interpretations were shaped or observations were formed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Describe the researchers’ backgrounds in approaching the study, emphasising their prior understandings of the phenomena under study (e.g., interviewers, analysts, or research team)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Describe the process via which the number of participants was determined in relation to the study design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Provide any changes in numbers through attrition and final number of participants/sources (if relevant, refusal rates or reasons for dropout).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Describe the rationale for decision to halt data collection (e.g., saturation).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Convey the study purpose as portrayed to participants, if different from the purpose stated</a:t>
            </a:r>
          </a:p>
          <a:p>
            <a:pPr marL="167108" indent="-167108" defTabSz="457200">
              <a:spcBef>
                <a:spcPts val="0"/>
              </a:spcBef>
              <a:buSzPct val="100000"/>
              <a:defRPr sz="2266"/>
            </a:pPr>
            <a:r>
              <a:t>…..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 Note on Multi-method Re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A Note on Multi-method Research</a:t>
            </a:r>
          </a:p>
        </p:txBody>
      </p:sp>
      <p:sp>
        <p:nvSpPr>
          <p:cNvPr id="129" name="Establish equal standards for different types of stud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171" indent="-486171">
              <a:defRPr sz="3500"/>
            </a:pPr>
            <a:r>
              <a:t>E</a:t>
            </a:r>
            <a:r>
              <a:rPr sz="3400"/>
              <a:t>stablish equal standards for different types of studies</a:t>
            </a:r>
          </a:p>
          <a:p>
            <a:pPr marL="444498" indent="-444498">
              <a:defRPr sz="3400"/>
            </a:pPr>
            <a:r>
              <a:t>Ideally a consistent open science approach across the whole research program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e-registration for Qualitative Re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Pre-registration for Qualitative Research</a:t>
            </a:r>
          </a:p>
        </p:txBody>
      </p:sp>
      <p:sp>
        <p:nvSpPr>
          <p:cNvPr id="132" name="Why pre-registration may not seem suitab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900"/>
              </a:lnSpc>
              <a:spcBef>
                <a:spcPts val="1200"/>
              </a:spcBef>
              <a:buSzTx/>
              <a:buNone/>
              <a:defRPr sz="2600" b="1"/>
            </a:pPr>
            <a:r>
              <a:t>Why pre-registration may not seem suitable:</a:t>
            </a:r>
          </a:p>
          <a:p>
            <a:pPr marL="222250" indent="-222250" defTabSz="457200">
              <a:lnSpc>
                <a:spcPts val="3500"/>
              </a:lnSpc>
              <a:spcBef>
                <a:spcPts val="0"/>
              </a:spcBef>
              <a:defRPr sz="2600"/>
            </a:pPr>
            <a:r>
              <a:t>Qualitative research uses an “emergent design,” referring to the iterative process of combining data analysis, preliminary data inspection, and data collection</a:t>
            </a:r>
          </a:p>
          <a:p>
            <a:pPr marL="222250" indent="-222250" defTabSz="457200">
              <a:lnSpc>
                <a:spcPts val="3500"/>
              </a:lnSpc>
              <a:spcBef>
                <a:spcPts val="0"/>
              </a:spcBef>
              <a:defRPr sz="2600"/>
            </a:pPr>
            <a:r>
              <a:t>Parallel between qualitative research and postdiction: data are collected for the purpose of generating hypotheses instead of testing hypotheses</a:t>
            </a:r>
          </a:p>
          <a:p>
            <a:pPr marL="222250" indent="-222250" defTabSz="457200">
              <a:lnSpc>
                <a:spcPts val="3500"/>
              </a:lnSpc>
              <a:spcBef>
                <a:spcPts val="0"/>
              </a:spcBef>
              <a:defRPr sz="2600"/>
            </a:pPr>
            <a:r>
              <a:t>The researcher has the freedom to engage in a cyclic process of data collection and data analysis. E.g., the number of participants in the sample is not fixed beforehand, instruments may need to be adapted</a:t>
            </a:r>
          </a:p>
          <a:p>
            <a:pPr marL="222250" indent="-222250" defTabSz="457200">
              <a:lnSpc>
                <a:spcPts val="3500"/>
              </a:lnSpc>
              <a:spcBef>
                <a:spcPts val="0"/>
              </a:spcBef>
              <a:defRPr sz="2600"/>
            </a:pPr>
            <a:r>
              <a:t>Qualitative research is in essence not meant to test theory and, therefore, in most cases, will not make use of hypotheses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re are Still Plenty of Things to Pre-regis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r>
              <a:t>There are Still Plenty of Things to Pre-register</a:t>
            </a:r>
          </a:p>
        </p:txBody>
      </p:sp>
      <p:sp>
        <p:nvSpPr>
          <p:cNvPr id="135" name="Study aim can be specifi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Study aim can be specified</a:t>
            </a:r>
          </a:p>
          <a:p>
            <a:r>
              <a:t>Study design and plan can be registered - even if it changes (it may do so as well in quantitative studies)</a:t>
            </a:r>
          </a:p>
          <a:p>
            <a:r>
              <a:t>Presuppositions associated with the data collection and analysis procedure should be made explicit (e.g., tradition and theoretical lens they work from, own values)</a:t>
            </a:r>
          </a:p>
          <a:p>
            <a:r>
              <a:t>It is possible to ‘freeze’ pre-registration as a living document several times as design evolves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dapted OSF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Adapted OSF Template</a:t>
            </a:r>
          </a:p>
        </p:txBody>
      </p:sp>
      <p:sp>
        <p:nvSpPr>
          <p:cNvPr id="138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9" name="Bildschirmfoto 2020-01-18 um 14.50.52.png" descr="Bildschirmfoto 2020-01-18 um 14.50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391303"/>
            <a:ext cx="13004800" cy="668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dapted OSF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Adapted OSF Template</a:t>
            </a:r>
          </a:p>
        </p:txBody>
      </p:sp>
      <p:sp>
        <p:nvSpPr>
          <p:cNvPr id="142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3" name="Bildschirmfoto 2020-01-18 um 14.51.04.png" descr="Bildschirmfoto 2020-01-18 um 14.51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78668"/>
            <a:ext cx="13004800" cy="6910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dapted OSF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Adapted OSF Template</a:t>
            </a:r>
          </a:p>
        </p:txBody>
      </p:sp>
      <p:sp>
        <p:nvSpPr>
          <p:cNvPr id="146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7" name="Bildschirmfoto 2020-01-18 um 14.51.12.png" descr="Bildschirmfoto 2020-01-18 um 14.51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5" y="2941090"/>
            <a:ext cx="16078609" cy="4723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C00AC61AE774BBA8E0DCF64ABD74D" ma:contentTypeVersion="13" ma:contentTypeDescription="Create a new document." ma:contentTypeScope="" ma:versionID="3759c04b695e8017ca79d9fa886ff4a6">
  <xsd:schema xmlns:xsd="http://www.w3.org/2001/XMLSchema" xmlns:xs="http://www.w3.org/2001/XMLSchema" xmlns:p="http://schemas.microsoft.com/office/2006/metadata/properties" xmlns:ns3="f924c091-3674-474f-8773-3e1bf704a0d2" xmlns:ns4="d7a5ee22-86bd-42dd-8804-1e22a5b594be" targetNamespace="http://schemas.microsoft.com/office/2006/metadata/properties" ma:root="true" ma:fieldsID="1420f08b5d350d89e88a296d6da8aac4" ns3:_="" ns4:_="">
    <xsd:import namespace="f924c091-3674-474f-8773-3e1bf704a0d2"/>
    <xsd:import namespace="d7a5ee22-86bd-42dd-8804-1e22a5b594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4c091-3674-474f-8773-3e1bf704a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5ee22-86bd-42dd-8804-1e22a5b594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7BF71F-555A-4F4A-B367-F48A0BE2E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24c091-3674-474f-8773-3e1bf704a0d2"/>
    <ds:schemaRef ds:uri="d7a5ee22-86bd-42dd-8804-1e22a5b59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ED04A4-5228-4778-8315-056D1C86AB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56BE5-5242-423C-A24C-F2527E0798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751</Words>
  <Application>Microsoft Office PowerPoint</Application>
  <PresentationFormat>Custom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Open Science for Qualitative Research</vt:lpstr>
      <vt:lpstr>Status Quo</vt:lpstr>
      <vt:lpstr>Existing Reporting Standards Make Reference to Transparency</vt:lpstr>
      <vt:lpstr>A Note on Multi-method Research</vt:lpstr>
      <vt:lpstr>Pre-registration for Qualitative Research</vt:lpstr>
      <vt:lpstr>There are Still Plenty of Things to Pre-register</vt:lpstr>
      <vt:lpstr>Adapted OSF Template</vt:lpstr>
      <vt:lpstr>Adapted OSF Template</vt:lpstr>
      <vt:lpstr>Adapted OSF Template</vt:lpstr>
      <vt:lpstr>Added by Kern and Gleditsch (2017)</vt:lpstr>
      <vt:lpstr>Qualitative Data Sharing</vt:lpstr>
      <vt:lpstr>Why should we share qualitative data?</vt:lpstr>
      <vt:lpstr>What can we share?</vt:lpstr>
      <vt:lpstr>Some concerns…</vt:lpstr>
      <vt:lpstr>Recommendations</vt:lpstr>
      <vt:lpstr>Further Reading/Resources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for Qualitative Research</dc:title>
  <cp:lastModifiedBy>Salman, Nadine</cp:lastModifiedBy>
  <cp:revision>1</cp:revision>
  <dcterms:modified xsi:type="dcterms:W3CDTF">2020-01-19T22:41:24Z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0x010100B4FC00AC61AE774BBA8E0DCF64ABD74D</vt:lpwstr>
  </property>
</Properties>
</file>