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590"/>
  </p:normalViewPr>
  <p:slideViewPr>
    <p:cSldViewPr snapToGrid="0" snapToObjects="1">
      <p:cViewPr varScale="1">
        <p:scale>
          <a:sx n="74" d="100"/>
          <a:sy n="74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/>
          <a:lstStyle>
            <a:lvl1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9398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14097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18796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23495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8" name="Titeltext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300"/>
              </a:spcBef>
              <a:defRPr sz="5200" cap="all">
                <a:solidFill>
                  <a:srgbClr val="747676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Titeltext</a:t>
            </a:r>
          </a:p>
        </p:txBody>
      </p:sp>
      <p:sp>
        <p:nvSpPr>
          <p:cNvPr id="119" name="Textebene 1…"/>
          <p:cNvSpPr txBox="1">
            <a:spLocks noGrp="1"/>
          </p:cNvSpPr>
          <p:nvPr>
            <p:ph type="body" idx="13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2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sf.io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sf.io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logo_text.png" descr="logo_te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19333" y="2450900"/>
            <a:ext cx="6201621" cy="167662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Why waste your time doing open science?…"/>
          <p:cNvSpPr txBox="1"/>
          <p:nvPr/>
        </p:nvSpPr>
        <p:spPr>
          <a:xfrm>
            <a:off x="937913" y="5130798"/>
            <a:ext cx="11300766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Why waste your time doing open science? </a:t>
            </a:r>
          </a:p>
          <a:p>
            <a:pPr>
              <a:defRPr sz="4200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Introduction and Q&amp;A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llars of Open Science —…"/>
          <p:cNvSpPr txBox="1">
            <a:spLocks noGrp="1"/>
          </p:cNvSpPr>
          <p:nvPr>
            <p:ph type="title"/>
          </p:nvPr>
        </p:nvSpPr>
        <p:spPr>
          <a:xfrm>
            <a:off x="952500" y="7239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Pillars of Open Science — </a:t>
            </a:r>
          </a:p>
          <a:p>
            <a: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Open Access</a:t>
            </a:r>
          </a:p>
        </p:txBody>
      </p:sp>
      <p:sp>
        <p:nvSpPr>
          <p:cNvPr id="170" name="Publish in outlets that can be accessed by anyone with an internet access (no license)…"/>
          <p:cNvSpPr txBox="1">
            <a:spLocks noGrp="1"/>
          </p:cNvSpPr>
          <p:nvPr>
            <p:ph type="body" idx="1"/>
          </p:nvPr>
        </p:nvSpPr>
        <p:spPr>
          <a:xfrm>
            <a:off x="952500" y="3111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44498" indent="-444498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Publish in outlets that can be accessed by anyone with an internet access (no license)</a:t>
            </a:r>
          </a:p>
          <a:p>
            <a:pPr marL="444498" indent="-444498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Some publishers require authors to pay publishing fees</a:t>
            </a:r>
          </a:p>
          <a:p>
            <a:pPr marL="444498" indent="-444498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Publish pre-print or post-prints</a:t>
            </a:r>
          </a:p>
        </p:txBody>
      </p:sp>
      <p:pic>
        <p:nvPicPr>
          <p:cNvPr id="171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ake Home Activity"/>
          <p:cNvSpPr txBox="1">
            <a:spLocks noGrp="1"/>
          </p:cNvSpPr>
          <p:nvPr>
            <p:ph type="title"/>
          </p:nvPr>
        </p:nvSpPr>
        <p:spPr>
          <a:xfrm>
            <a:off x="952500" y="889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Take Home Activity</a:t>
            </a:r>
          </a:p>
        </p:txBody>
      </p:sp>
      <p:sp>
        <p:nvSpPr>
          <p:cNvPr id="174" name="Register with the Open Science Framework — osf.io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8" indent="-444498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Register with the Open Science Framework —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osf.io</a:t>
            </a:r>
          </a:p>
        </p:txBody>
      </p:sp>
      <p:pic>
        <p:nvPicPr>
          <p:cNvPr id="175" name="DarkRed90" descr="DarkRed9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Bildschirmfoto 2018-06-19 um 10.32.27.png" descr="Bildschirmfoto 2018-06-19 um 10.32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1597505"/>
            <a:ext cx="13004800" cy="6558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Your Questions and Concerns?"/>
          <p:cNvSpPr txBox="1">
            <a:spLocks noGrp="1"/>
          </p:cNvSpPr>
          <p:nvPr>
            <p:ph type="title"/>
          </p:nvPr>
        </p:nvSpPr>
        <p:spPr>
          <a:xfrm>
            <a:off x="1130300" y="4305300"/>
            <a:ext cx="11099800" cy="2159000"/>
          </a:xfrm>
          <a:prstGeom prst="rect">
            <a:avLst/>
          </a:prstGeom>
        </p:spPr>
        <p:txBody>
          <a:bodyPr/>
          <a:lstStyle>
            <a:lvl1pPr defTabSz="449833">
              <a:defRPr sz="61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Your Questions and Concerns?</a:t>
            </a:r>
          </a:p>
        </p:txBody>
      </p:sp>
      <p:pic>
        <p:nvPicPr>
          <p:cNvPr id="180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pen Science"/>
          <p:cNvSpPr txBox="1">
            <a:spLocks noGrp="1"/>
          </p:cNvSpPr>
          <p:nvPr>
            <p:ph type="title"/>
          </p:nvPr>
        </p:nvSpPr>
        <p:spPr>
          <a:xfrm>
            <a:off x="952500" y="7239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Open Science</a:t>
            </a:r>
          </a:p>
        </p:txBody>
      </p:sp>
      <p:sp>
        <p:nvSpPr>
          <p:cNvPr id="134" name="… practices and activities that make scientific endeavours more transparent and inclusive by increasing the availability of information that allows others to evaluate and use the research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just" defTabSz="457200">
              <a:lnSpc>
                <a:spcPct val="110000"/>
              </a:lnSpc>
              <a:spcBef>
                <a:spcPts val="0"/>
              </a:spcBef>
              <a:buSzTx/>
              <a:buNone/>
              <a:defRPr sz="35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… practices and activities that make scientific endeavours more transparent and inclusive by increasing the availability of information that allows others to evaluate and use the research</a:t>
            </a:r>
          </a:p>
        </p:txBody>
      </p:sp>
      <p:pic>
        <p:nvPicPr>
          <p:cNvPr id="135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pen Science"/>
          <p:cNvSpPr txBox="1">
            <a:spLocks noGrp="1"/>
          </p:cNvSpPr>
          <p:nvPr>
            <p:ph type="title"/>
          </p:nvPr>
        </p:nvSpPr>
        <p:spPr>
          <a:xfrm>
            <a:off x="952500" y="7239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Open Science</a:t>
            </a:r>
          </a:p>
        </p:txBody>
      </p:sp>
      <p:sp>
        <p:nvSpPr>
          <p:cNvPr id="138" name="Advantag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10000"/>
              </a:lnSpc>
              <a:spcBef>
                <a:spcPts val="0"/>
              </a:spcBef>
              <a:buSzTx/>
              <a:buNone/>
              <a:defRPr sz="3500" b="1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Advantages</a:t>
            </a:r>
            <a:r>
              <a:rPr b="0"/>
              <a:t> </a:t>
            </a:r>
          </a:p>
          <a:p>
            <a:pPr marL="416718" indent="-416718" algn="just" defTabSz="457200">
              <a:lnSpc>
                <a:spcPct val="115000"/>
              </a:lnSpc>
              <a:spcBef>
                <a:spcPts val="500"/>
              </a:spcBef>
              <a:defRPr sz="30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encouraging collaboration</a:t>
            </a:r>
          </a:p>
          <a:p>
            <a:pPr marL="416718" indent="-416718" algn="just" defTabSz="457200">
              <a:lnSpc>
                <a:spcPct val="115000"/>
              </a:lnSpc>
              <a:spcBef>
                <a:spcPts val="500"/>
              </a:spcBef>
              <a:defRPr sz="30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promoting appropriate allocation of credit to researchers</a:t>
            </a:r>
          </a:p>
          <a:p>
            <a:pPr marL="416718" indent="-416718" algn="just" defTabSz="457200">
              <a:lnSpc>
                <a:spcPct val="115000"/>
              </a:lnSpc>
              <a:spcBef>
                <a:spcPts val="500"/>
              </a:spcBef>
              <a:defRPr sz="30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enabling scientists to more easily build on prior work</a:t>
            </a:r>
          </a:p>
          <a:p>
            <a:pPr marL="416718" indent="-416718" algn="just" defTabSz="457200">
              <a:lnSpc>
                <a:spcPct val="115000"/>
              </a:lnSpc>
              <a:spcBef>
                <a:spcPts val="500"/>
              </a:spcBef>
              <a:defRPr sz="30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supporting meta-science</a:t>
            </a:r>
          </a:p>
          <a:p>
            <a:pPr marL="416718" indent="-416718" algn="just" defTabSz="457200">
              <a:lnSpc>
                <a:spcPct val="115000"/>
              </a:lnSpc>
              <a:spcBef>
                <a:spcPts val="500"/>
              </a:spcBef>
              <a:defRPr sz="30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facilitating theory development</a:t>
            </a:r>
          </a:p>
          <a:p>
            <a:pPr marL="416718" indent="-416718" algn="just" defTabSz="457200">
              <a:lnSpc>
                <a:spcPct val="115000"/>
              </a:lnSpc>
              <a:spcBef>
                <a:spcPts val="500"/>
              </a:spcBef>
              <a:defRPr sz="30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increasing the return on investment from grant funding …</a:t>
            </a:r>
          </a:p>
        </p:txBody>
      </p:sp>
      <p:pic>
        <p:nvPicPr>
          <p:cNvPr id="139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 Brief History of the Open Science Movement"/>
          <p:cNvSpPr txBox="1">
            <a:spLocks noGrp="1"/>
          </p:cNvSpPr>
          <p:nvPr>
            <p:ph type="title"/>
          </p:nvPr>
        </p:nvSpPr>
        <p:spPr>
          <a:xfrm>
            <a:off x="952500" y="673100"/>
            <a:ext cx="11099800" cy="2159000"/>
          </a:xfrm>
          <a:prstGeom prst="rect">
            <a:avLst/>
          </a:prstGeom>
        </p:spPr>
        <p:txBody>
          <a:bodyPr/>
          <a:lstStyle>
            <a:lvl1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A Brief History of the Open Science Movement</a:t>
            </a:r>
          </a:p>
        </p:txBody>
      </p:sp>
      <p:sp>
        <p:nvSpPr>
          <p:cNvPr id="142" name="In 2010, a confluence of events raised questions about the integrity of psychological science.…"/>
          <p:cNvSpPr txBox="1">
            <a:spLocks noGrp="1"/>
          </p:cNvSpPr>
          <p:nvPr>
            <p:ph type="body" idx="1"/>
          </p:nvPr>
        </p:nvSpPr>
        <p:spPr>
          <a:xfrm>
            <a:off x="952500" y="31369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448055">
              <a:lnSpc>
                <a:spcPct val="115000"/>
              </a:lnSpc>
              <a:spcBef>
                <a:spcPts val="400"/>
              </a:spcBef>
              <a:buSzTx/>
              <a:buNone/>
              <a:defRPr sz="34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 2010, a confluence of events raised questions about the integrity of psychological science. </a:t>
            </a:r>
          </a:p>
          <a:p>
            <a:pPr marL="0" indent="0" defTabSz="448055">
              <a:lnSpc>
                <a:spcPct val="115000"/>
              </a:lnSpc>
              <a:spcBef>
                <a:spcPts val="400"/>
              </a:spcBef>
              <a:buSzTx/>
              <a:buNone/>
              <a:defRPr sz="34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endParaRPr/>
          </a:p>
          <a:p>
            <a:pPr marL="0" indent="0" defTabSz="448055">
              <a:lnSpc>
                <a:spcPct val="115000"/>
              </a:lnSpc>
              <a:spcBef>
                <a:spcPts val="400"/>
              </a:spcBef>
              <a:buSzTx/>
              <a:buNone/>
              <a:defRPr sz="34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* Fraud: Stapel (2010)</a:t>
            </a:r>
          </a:p>
          <a:p>
            <a:pPr marL="0" indent="0" defTabSz="448055">
              <a:lnSpc>
                <a:spcPct val="115000"/>
              </a:lnSpc>
              <a:spcBef>
                <a:spcPts val="400"/>
              </a:spcBef>
              <a:buSzTx/>
              <a:buNone/>
              <a:defRPr sz="34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* </a:t>
            </a:r>
            <a:r>
              <a:rPr>
                <a:solidFill>
                  <a:srgbClr val="312A2A"/>
                </a:solidFill>
                <a:uFill>
                  <a:solidFill>
                    <a:srgbClr val="312A2A"/>
                  </a:solidFill>
                </a:uFill>
              </a:rPr>
              <a:t>Simmons, Nelson, and Simonsohn (2011): </a:t>
            </a:r>
            <a:r>
              <a:t>because of the leeway built into the design, analysis, and reporting of studies, researchers can “discover” just about anything</a:t>
            </a:r>
            <a:r>
              <a:rPr>
                <a:solidFill>
                  <a:srgbClr val="312A2A"/>
                </a:solidFill>
                <a:uFill>
                  <a:solidFill>
                    <a:srgbClr val="312A2A"/>
                  </a:solidFill>
                </a:uFill>
              </a:rPr>
              <a:t>; </a:t>
            </a:r>
            <a:r>
              <a:t>“questionable research practice” (QRPs)</a:t>
            </a:r>
          </a:p>
        </p:txBody>
      </p:sp>
      <p:pic>
        <p:nvPicPr>
          <p:cNvPr id="143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rowing concerns about non-replicability"/>
          <p:cNvSpPr txBox="1"/>
          <p:nvPr/>
        </p:nvSpPr>
        <p:spPr>
          <a:xfrm>
            <a:off x="878056" y="3898898"/>
            <a:ext cx="109937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6171" indent="-486171" algn="l" defTabSz="457200">
              <a:lnSpc>
                <a:spcPct val="115000"/>
              </a:lnSpc>
              <a:spcBef>
                <a:spcPts val="500"/>
              </a:spcBef>
              <a:buSzPct val="145000"/>
              <a:buChar char="*"/>
              <a:defRPr sz="35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Growing concerns about non-replicability</a:t>
            </a:r>
          </a:p>
        </p:txBody>
      </p:sp>
      <p:pic>
        <p:nvPicPr>
          <p:cNvPr id="146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A Brief History of the Open Science Movement"/>
          <p:cNvSpPr txBox="1">
            <a:spLocks noGrp="1"/>
          </p:cNvSpPr>
          <p:nvPr>
            <p:ph type="title"/>
          </p:nvPr>
        </p:nvSpPr>
        <p:spPr>
          <a:xfrm>
            <a:off x="952500" y="673100"/>
            <a:ext cx="11099800" cy="2159000"/>
          </a:xfrm>
          <a:prstGeom prst="rect">
            <a:avLst/>
          </a:prstGeom>
        </p:spPr>
        <p:txBody>
          <a:bodyPr/>
          <a:lstStyle>
            <a:lvl1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A Brief History of the Open Science Movement</a:t>
            </a:r>
          </a:p>
        </p:txBody>
      </p:sp>
      <p:grpSp>
        <p:nvGrpSpPr>
          <p:cNvPr id="150" name="Bildschirmfoto 2018-06-18 um 08.06.55.png"/>
          <p:cNvGrpSpPr/>
          <p:nvPr/>
        </p:nvGrpSpPr>
        <p:grpSpPr>
          <a:xfrm>
            <a:off x="1809749" y="5284613"/>
            <a:ext cx="10883011" cy="3121375"/>
            <a:chOff x="0" y="0"/>
            <a:chExt cx="10883009" cy="3121373"/>
          </a:xfrm>
        </p:grpSpPr>
        <p:pic>
          <p:nvPicPr>
            <p:cNvPr id="148" name="Bildschirmfoto 2018-06-18 um 08.06.55.png" descr="Bildschirmfoto 2018-06-18 um 08.06.5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6999" y="88899"/>
              <a:ext cx="10629011" cy="2791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Bildschirmfoto 2018-06-18 um 08.06.55.png" descr="Bildschirmfoto 2018-06-18 um 08.06.5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10883011" cy="31213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* The Many Labs Project: Many Labs 1 (Klein et al., 2014), researchers from 36 international laboratories replicated 13 studies. Aggregating data across the labs (N = 6,344), 10 of 13 effects were replicated as measured by 99% confidence intervals.…"/>
          <p:cNvSpPr txBox="1">
            <a:spLocks noGrp="1"/>
          </p:cNvSpPr>
          <p:nvPr>
            <p:ph type="body" sz="half" idx="1"/>
          </p:nvPr>
        </p:nvSpPr>
        <p:spPr>
          <a:xfrm>
            <a:off x="927099" y="2920999"/>
            <a:ext cx="5899401" cy="6266560"/>
          </a:xfrm>
          <a:prstGeom prst="rect">
            <a:avLst/>
          </a:prstGeom>
        </p:spPr>
        <p:txBody>
          <a:bodyPr/>
          <a:lstStyle/>
          <a:p>
            <a:pPr marL="0" indent="0" defTabSz="352042">
              <a:lnSpc>
                <a:spcPct val="115000"/>
              </a:lnSpc>
              <a:spcBef>
                <a:spcPts val="300"/>
              </a:spcBef>
              <a:buSzTx/>
              <a:buNone/>
              <a:defRPr sz="26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* The Many Labs Project: Many Labs 1 (Klein et al., 2014), researchers from 36 international laboratories replicated 13 studies. Aggregating data across the labs (N = 6,344), 10 of 13 effects were replicated as measured by 99% confidence intervals.</a:t>
            </a:r>
          </a:p>
          <a:p>
            <a:pPr marL="0" indent="0" defTabSz="352042">
              <a:lnSpc>
                <a:spcPct val="115000"/>
              </a:lnSpc>
              <a:spcBef>
                <a:spcPts val="300"/>
              </a:spcBef>
              <a:buSzTx/>
              <a:buNone/>
              <a:defRPr sz="26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* Reproducibility Project: Psychology, estimated reproducibility of 100 semi-randomly selected findings.</a:t>
            </a:r>
          </a:p>
        </p:txBody>
      </p:sp>
      <p:pic>
        <p:nvPicPr>
          <p:cNvPr id="153" name="Bildschirmfoto 2018-01-12 um 11.32.13.png" descr="Bildschirmfoto 2018-01-12 um 11.32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7400" y="2794000"/>
            <a:ext cx="5130800" cy="7048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A Brief History of the Open Science Movement"/>
          <p:cNvSpPr txBox="1">
            <a:spLocks noGrp="1"/>
          </p:cNvSpPr>
          <p:nvPr>
            <p:ph type="title"/>
          </p:nvPr>
        </p:nvSpPr>
        <p:spPr>
          <a:xfrm>
            <a:off x="952500" y="673100"/>
            <a:ext cx="11099800" cy="2159000"/>
          </a:xfrm>
          <a:prstGeom prst="rect">
            <a:avLst/>
          </a:prstGeom>
        </p:spPr>
        <p:txBody>
          <a:bodyPr/>
          <a:lstStyle>
            <a:lvl1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A Brief History of the Open Science Movement</a:t>
            </a:r>
          </a:p>
        </p:txBody>
      </p:sp>
      <p:pic>
        <p:nvPicPr>
          <p:cNvPr id="155" name="DarkRed90" descr="DarkRed9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illars of Open Science —…"/>
          <p:cNvSpPr txBox="1">
            <a:spLocks noGrp="1"/>
          </p:cNvSpPr>
          <p:nvPr>
            <p:ph type="title"/>
          </p:nvPr>
        </p:nvSpPr>
        <p:spPr>
          <a:xfrm>
            <a:off x="952500" y="7366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Pillars of Open Science — </a:t>
            </a:r>
          </a:p>
          <a:p>
            <a: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Be Open</a:t>
            </a:r>
          </a:p>
        </p:txBody>
      </p:sp>
      <p:sp>
        <p:nvSpPr>
          <p:cNvPr id="158" name="Theorise before you analys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6171" indent="-486171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Theorise before you analyse!</a:t>
            </a:r>
          </a:p>
          <a:p>
            <a:pPr marL="486171" indent="-486171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Document and pre-register your hypotheses and research questions before you collect data or analyse data</a:t>
            </a:r>
          </a:p>
          <a:p>
            <a:pPr marL="486171" indent="-486171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Distinguish confirmatory and exploratory analyses</a:t>
            </a:r>
          </a:p>
        </p:txBody>
      </p:sp>
      <p:pic>
        <p:nvPicPr>
          <p:cNvPr id="159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illars of Open Science —…"/>
          <p:cNvSpPr txBox="1">
            <a:spLocks noGrp="1"/>
          </p:cNvSpPr>
          <p:nvPr>
            <p:ph type="title"/>
          </p:nvPr>
        </p:nvSpPr>
        <p:spPr>
          <a:xfrm>
            <a:off x="952500" y="7366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Pillars of Open Science — </a:t>
            </a:r>
          </a:p>
          <a:p>
            <a: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Open Data</a:t>
            </a:r>
          </a:p>
        </p:txBody>
      </p:sp>
      <p:sp>
        <p:nvSpPr>
          <p:cNvPr id="162" name="Save your data and material (in formats that are flexible, easily used by others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0042" indent="-350042" defTabSz="420623">
              <a:spcBef>
                <a:spcPts val="3000"/>
              </a:spcBef>
              <a:defRPr sz="2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Save your data and material (in formats that are flexible, easily used by others)</a:t>
            </a:r>
          </a:p>
          <a:p>
            <a:pPr marL="350042" indent="-350042" defTabSz="420623">
              <a:spcBef>
                <a:spcPts val="3000"/>
              </a:spcBef>
              <a:defRPr sz="25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Organise, label, and annotate data in a way that third parties (and you) can understand and use them</a:t>
            </a:r>
          </a:p>
          <a:p>
            <a:pPr marL="350042" indent="-350042" defTabSz="420623">
              <a:spcBef>
                <a:spcPts val="3000"/>
              </a:spcBef>
              <a:defRPr sz="2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Deposit data and material in stable, secure online repositories (—&gt;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osf.io</a:t>
            </a:r>
            <a:r>
              <a:t>)</a:t>
            </a:r>
          </a:p>
          <a:p>
            <a:pPr marL="350042" indent="-350042" defTabSz="420623">
              <a:spcBef>
                <a:spcPts val="3000"/>
              </a:spcBef>
              <a:defRPr sz="2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</a:t>
            </a:r>
            <a:r>
              <a:rPr>
                <a:uFill>
                  <a:solidFill>
                    <a:srgbClr val="000000"/>
                  </a:solidFill>
                </a:uFill>
              </a:rPr>
              <a:t>ssign DOIs (i.e., digital object identifiers) to archived materials</a:t>
            </a:r>
          </a:p>
          <a:p>
            <a:pPr marL="350042" indent="-350042" defTabSz="420623">
              <a:spcBef>
                <a:spcPts val="3000"/>
              </a:spcBef>
              <a:defRPr sz="25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Make data accessible (for certain user groups)</a:t>
            </a:r>
          </a:p>
          <a:p>
            <a:pPr marL="350042" indent="-350042" defTabSz="420623">
              <a:spcBef>
                <a:spcPts val="3000"/>
              </a:spcBef>
              <a:defRPr sz="2500"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Publish data sets as data descriptors, e.g., Scientific Data (Nature Groups)</a:t>
            </a:r>
          </a:p>
        </p:txBody>
      </p:sp>
      <p:pic>
        <p:nvPicPr>
          <p:cNvPr id="163" name="DarkRed90" descr="DarkRed9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serve and annotate code that is used to analyse dat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8" indent="-444498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Preserve and annotate code that is used to analyse data</a:t>
            </a:r>
          </a:p>
          <a:p>
            <a:pPr marL="444498" indent="-444498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Use version control systems</a:t>
            </a:r>
          </a:p>
          <a:p>
            <a:pPr marL="444498" indent="-444498">
              <a:defRPr sz="35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Work with software that can be used by anyone (vs. licensed software)</a:t>
            </a:r>
          </a:p>
        </p:txBody>
      </p:sp>
      <p:sp>
        <p:nvSpPr>
          <p:cNvPr id="166" name="Pillars of Open Science —…"/>
          <p:cNvSpPr txBox="1">
            <a:spLocks noGrp="1"/>
          </p:cNvSpPr>
          <p:nvPr>
            <p:ph type="title"/>
          </p:nvPr>
        </p:nvSpPr>
        <p:spPr>
          <a:xfrm>
            <a:off x="952500" y="7239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Pillars of Open Science — </a:t>
            </a:r>
          </a:p>
          <a:p>
            <a:pPr defTabSz="432308">
              <a:defRPr sz="59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Open Source Software/Code</a:t>
            </a:r>
          </a:p>
        </p:txBody>
      </p:sp>
      <p:pic>
        <p:nvPicPr>
          <p:cNvPr id="167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Macintosh PowerPoint</Application>
  <PresentationFormat>Custom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Avenir Next</vt:lpstr>
      <vt:lpstr>DIN Alternate</vt:lpstr>
      <vt:lpstr>DIN Condensed</vt:lpstr>
      <vt:lpstr>Helvetica Light</vt:lpstr>
      <vt:lpstr>Helvetica Neue</vt:lpstr>
      <vt:lpstr>Helvetica Neue Light</vt:lpstr>
      <vt:lpstr>Helvetica Neue Medium</vt:lpstr>
      <vt:lpstr>Helvetica Neue Thin</vt:lpstr>
      <vt:lpstr>Iowan Old Style</vt:lpstr>
      <vt:lpstr>Zapf Dingbats</vt:lpstr>
      <vt:lpstr>White</vt:lpstr>
      <vt:lpstr>PowerPoint Presentation</vt:lpstr>
      <vt:lpstr>Open Science</vt:lpstr>
      <vt:lpstr>Open Science</vt:lpstr>
      <vt:lpstr>A Brief History of the Open Science Movement</vt:lpstr>
      <vt:lpstr>A Brief History of the Open Science Movement</vt:lpstr>
      <vt:lpstr>A Brief History of the Open Science Movement</vt:lpstr>
      <vt:lpstr>Pillars of Open Science —  Be Open</vt:lpstr>
      <vt:lpstr>Pillars of Open Science —  Open Data</vt:lpstr>
      <vt:lpstr>Pillars of Open Science —  Open Source Software/Code</vt:lpstr>
      <vt:lpstr>Pillars of Open Science —  Open Access</vt:lpstr>
      <vt:lpstr>Take Home Activity</vt:lpstr>
      <vt:lpstr>PowerPoint Presentation</vt:lpstr>
      <vt:lpstr>Your Questions and Concerns?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Isabelle vdv</cp:lastModifiedBy>
  <cp:revision>1</cp:revision>
  <dcterms:modified xsi:type="dcterms:W3CDTF">2018-10-16T11:13:52Z</dcterms:modified>
</cp:coreProperties>
</file>