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4"/>
  </p:normalViewPr>
  <p:slideViewPr>
    <p:cSldViewPr snapToGrid="0" snapToObjects="1">
      <p:cViewPr varScale="1">
        <p:scale>
          <a:sx n="75" d="100"/>
          <a:sy n="75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xt"/>
          <p:cNvSpPr txBox="1">
            <a:spLocks noGrp="1"/>
          </p:cNvSpPr>
          <p:nvPr>
            <p:ph type="title"/>
          </p:nvPr>
        </p:nvSpPr>
        <p:spPr>
          <a:xfrm>
            <a:off x="894078" y="1608670"/>
            <a:ext cx="11216643" cy="750061"/>
          </a:xfrm>
          <a:prstGeom prst="rect">
            <a:avLst/>
          </a:prstGeom>
        </p:spPr>
        <p:txBody>
          <a:bodyPr lIns="48766" tIns="48766" rIns="48766" bIns="48766"/>
          <a:lstStyle>
            <a:lvl1pPr defTabSz="1300414">
              <a:lnSpc>
                <a:spcPct val="90000"/>
              </a:lnSpc>
              <a:defRPr sz="5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Titeltext</a:t>
            </a:r>
          </a:p>
        </p:txBody>
      </p:sp>
      <p:sp>
        <p:nvSpPr>
          <p:cNvPr id="118" name="Textebene 1…"/>
          <p:cNvSpPr txBox="1">
            <a:spLocks noGrp="1"/>
          </p:cNvSpPr>
          <p:nvPr>
            <p:ph type="body" idx="1"/>
          </p:nvPr>
        </p:nvSpPr>
        <p:spPr>
          <a:xfrm>
            <a:off x="894078" y="2599904"/>
            <a:ext cx="11216643" cy="5562702"/>
          </a:xfrm>
          <a:prstGeom prst="rect">
            <a:avLst/>
          </a:prstGeom>
        </p:spPr>
        <p:txBody>
          <a:bodyPr lIns="48766" tIns="48766" rIns="48766" bIns="48766" anchor="t"/>
          <a:lstStyle>
            <a:lvl1pPr marL="0" indent="0" defTabSz="1300414">
              <a:lnSpc>
                <a:spcPct val="90000"/>
              </a:lnSpc>
              <a:spcBef>
                <a:spcPts val="1400"/>
              </a:spcBef>
              <a:buSzTx/>
              <a:buNone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1209531" indent="-493567" defTabSz="1300414">
              <a:lnSpc>
                <a:spcPct val="90000"/>
              </a:lnSpc>
              <a:spcBef>
                <a:spcPts val="1400"/>
              </a:spcBef>
              <a:buSzPct val="100000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2071977" indent="-370177" defTabSz="1300414">
              <a:lnSpc>
                <a:spcPct val="90000"/>
              </a:lnSpc>
              <a:spcBef>
                <a:spcPts val="1400"/>
              </a:spcBef>
              <a:buSzPct val="100000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752512" indent="-380981" defTabSz="1300414">
              <a:lnSpc>
                <a:spcPct val="90000"/>
              </a:lnSpc>
              <a:spcBef>
                <a:spcPts val="1400"/>
              </a:spcBef>
              <a:buSzPct val="100000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2209689" indent="-380981" defTabSz="1300414">
              <a:lnSpc>
                <a:spcPct val="90000"/>
              </a:lnSpc>
              <a:spcBef>
                <a:spcPts val="1400"/>
              </a:spcBef>
              <a:buSzPct val="100000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996751" y="7829889"/>
            <a:ext cx="323357" cy="338835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sf.io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netanos.io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 Shar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Sharing</a:t>
            </a:r>
          </a:p>
        </p:txBody>
      </p:sp>
      <p:pic>
        <p:nvPicPr>
          <p:cNvPr id="129" name="logo_text.png" descr="logo_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444" y="5120601"/>
            <a:ext cx="5600613" cy="1514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Reproducibility Crisis</a:t>
            </a:r>
          </a:p>
        </p:txBody>
      </p:sp>
      <p:sp>
        <p:nvSpPr>
          <p:cNvPr id="171" name="Content Placeholder 2 1 2 2 1 1 1 1 1 1 1"/>
          <p:cNvSpPr txBox="1"/>
          <p:nvPr/>
        </p:nvSpPr>
        <p:spPr>
          <a:xfrm>
            <a:off x="1074207" y="3200717"/>
            <a:ext cx="4679105" cy="94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>
            <a:lvl1pPr algn="l" defTabSz="1209384">
              <a:spcBef>
                <a:spcPts val="1300"/>
              </a:spcBef>
              <a:defRPr sz="27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We’ve discussed the (probable) reasons for this:</a:t>
            </a:r>
          </a:p>
        </p:txBody>
      </p:sp>
      <p:grpSp>
        <p:nvGrpSpPr>
          <p:cNvPr id="174" name="Rectangle 2"/>
          <p:cNvGrpSpPr/>
          <p:nvPr/>
        </p:nvGrpSpPr>
        <p:grpSpPr>
          <a:xfrm>
            <a:off x="5689598" y="3020905"/>
            <a:ext cx="2140377" cy="1232750"/>
            <a:chOff x="0" y="0"/>
            <a:chExt cx="2140375" cy="1232748"/>
          </a:xfrm>
        </p:grpSpPr>
        <p:sp>
          <p:nvSpPr>
            <p:cNvPr id="172" name="Rechteck"/>
            <p:cNvSpPr/>
            <p:nvPr/>
          </p:nvSpPr>
          <p:spPr>
            <a:xfrm>
              <a:off x="0" y="0"/>
              <a:ext cx="2140376" cy="12327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3" name="Genuine Mistakes"/>
            <p:cNvSpPr txBox="1"/>
            <p:nvPr/>
          </p:nvSpPr>
          <p:spPr>
            <a:xfrm>
              <a:off x="0" y="212005"/>
              <a:ext cx="2140376" cy="80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ctr">
              <a:spAutoFit/>
            </a:bodyPr>
            <a:lstStyle>
              <a:lvl1pPr defTabSz="1300480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Genuine Mistakes</a:t>
              </a:r>
            </a:p>
          </p:txBody>
        </p:sp>
      </p:grpSp>
      <p:grpSp>
        <p:nvGrpSpPr>
          <p:cNvPr id="177" name="Rectangle 5"/>
          <p:cNvGrpSpPr/>
          <p:nvPr/>
        </p:nvGrpSpPr>
        <p:grpSpPr>
          <a:xfrm>
            <a:off x="7829973" y="3020905"/>
            <a:ext cx="2140376" cy="1232750"/>
            <a:chOff x="0" y="0"/>
            <a:chExt cx="2140374" cy="1232748"/>
          </a:xfrm>
        </p:grpSpPr>
        <p:sp>
          <p:nvSpPr>
            <p:cNvPr id="175" name="Rechteck"/>
            <p:cNvSpPr/>
            <p:nvPr/>
          </p:nvSpPr>
          <p:spPr>
            <a:xfrm>
              <a:off x="0" y="0"/>
              <a:ext cx="2140376" cy="1232750"/>
            </a:xfrm>
            <a:prstGeom prst="rect">
              <a:avLst/>
            </a:prstGeom>
            <a:solidFill>
              <a:srgbClr val="D9D9D9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" name="Questionable Research Practices"/>
            <p:cNvSpPr txBox="1"/>
            <p:nvPr/>
          </p:nvSpPr>
          <p:spPr>
            <a:xfrm>
              <a:off x="0" y="34205"/>
              <a:ext cx="2140376" cy="1164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ctr">
              <a:spAutoFit/>
            </a:bodyPr>
            <a:lstStyle>
              <a:lvl1pPr defTabSz="1300480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Questionable Research Practices</a:t>
              </a:r>
            </a:p>
          </p:txBody>
        </p:sp>
      </p:grpSp>
      <p:grpSp>
        <p:nvGrpSpPr>
          <p:cNvPr id="180" name="Rectangle 7"/>
          <p:cNvGrpSpPr/>
          <p:nvPr/>
        </p:nvGrpSpPr>
        <p:grpSpPr>
          <a:xfrm>
            <a:off x="9970345" y="3020905"/>
            <a:ext cx="2140377" cy="1232750"/>
            <a:chOff x="0" y="0"/>
            <a:chExt cx="2140375" cy="1232748"/>
          </a:xfrm>
        </p:grpSpPr>
        <p:sp>
          <p:nvSpPr>
            <p:cNvPr id="178" name="Rechteck"/>
            <p:cNvSpPr/>
            <p:nvPr/>
          </p:nvSpPr>
          <p:spPr>
            <a:xfrm>
              <a:off x="0" y="0"/>
              <a:ext cx="2140376" cy="12327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9" name="Wilful Misconduct"/>
            <p:cNvSpPr txBox="1"/>
            <p:nvPr/>
          </p:nvSpPr>
          <p:spPr>
            <a:xfrm>
              <a:off x="0" y="212005"/>
              <a:ext cx="2140376" cy="80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ctr">
              <a:spAutoFit/>
            </a:bodyPr>
            <a:lstStyle>
              <a:lvl1pPr defTabSz="1300480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Wilful Misconduct</a:t>
              </a:r>
            </a:p>
          </p:txBody>
        </p:sp>
      </p:grpSp>
      <p:grpSp>
        <p:nvGrpSpPr>
          <p:cNvPr id="183" name="Rectangle: Rounded Corners 2"/>
          <p:cNvGrpSpPr/>
          <p:nvPr/>
        </p:nvGrpSpPr>
        <p:grpSpPr>
          <a:xfrm>
            <a:off x="1074207" y="4841960"/>
            <a:ext cx="1970429" cy="2104135"/>
            <a:chOff x="0" y="0"/>
            <a:chExt cx="1970427" cy="2104133"/>
          </a:xfrm>
        </p:grpSpPr>
        <p:sp>
          <p:nvSpPr>
            <p:cNvPr id="181" name="Abgerundetes Rechteck"/>
            <p:cNvSpPr/>
            <p:nvPr/>
          </p:nvSpPr>
          <p:spPr>
            <a:xfrm>
              <a:off x="0" y="362418"/>
              <a:ext cx="1970428" cy="1379300"/>
            </a:xfrm>
            <a:prstGeom prst="roundRect">
              <a:avLst>
                <a:gd name="adj" fmla="val 16667"/>
              </a:avLst>
            </a:prstGeom>
            <a:solidFill>
              <a:srgbClr val="55A96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2" name="?"/>
            <p:cNvSpPr txBox="1"/>
            <p:nvPr/>
          </p:nvSpPr>
          <p:spPr>
            <a:xfrm>
              <a:off x="67331" y="-1"/>
              <a:ext cx="1835764" cy="2104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ctr">
              <a:spAutoFit/>
            </a:bodyPr>
            <a:lstStyle>
              <a:lvl1pPr defTabSz="1300480">
                <a:defRPr sz="1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?</a:t>
              </a:r>
            </a:p>
          </p:txBody>
        </p:sp>
      </p:grpSp>
      <p:grpSp>
        <p:nvGrpSpPr>
          <p:cNvPr id="186" name="Rectangle: Rounded Corners 9"/>
          <p:cNvGrpSpPr/>
          <p:nvPr/>
        </p:nvGrpSpPr>
        <p:grpSpPr>
          <a:xfrm>
            <a:off x="3992078" y="5204379"/>
            <a:ext cx="1970428" cy="1379301"/>
            <a:chOff x="0" y="0"/>
            <a:chExt cx="1970427" cy="1379299"/>
          </a:xfrm>
        </p:grpSpPr>
        <p:sp>
          <p:nvSpPr>
            <p:cNvPr id="184" name="Abgerundetes Rechteck"/>
            <p:cNvSpPr/>
            <p:nvPr/>
          </p:nvSpPr>
          <p:spPr>
            <a:xfrm>
              <a:off x="0" y="-1"/>
              <a:ext cx="1970428" cy="1379301"/>
            </a:xfrm>
            <a:prstGeom prst="roundRect">
              <a:avLst>
                <a:gd name="adj" fmla="val 16667"/>
              </a:avLst>
            </a:prstGeom>
            <a:solidFill>
              <a:srgbClr val="55A96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5" name="RAW DATA"/>
            <p:cNvSpPr txBox="1"/>
            <p:nvPr/>
          </p:nvSpPr>
          <p:spPr>
            <a:xfrm>
              <a:off x="67331" y="132880"/>
              <a:ext cx="1835764" cy="1113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ctr">
              <a:spAutoFit/>
            </a:bodyPr>
            <a:lstStyle>
              <a:lvl1pPr defTabSz="130048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RAW DATA</a:t>
              </a:r>
            </a:p>
          </p:txBody>
        </p:sp>
      </p:grpSp>
      <p:grpSp>
        <p:nvGrpSpPr>
          <p:cNvPr id="189" name="Rectangle: Rounded Corners 10"/>
          <p:cNvGrpSpPr/>
          <p:nvPr/>
        </p:nvGrpSpPr>
        <p:grpSpPr>
          <a:xfrm>
            <a:off x="6909950" y="5204381"/>
            <a:ext cx="1970428" cy="1379301"/>
            <a:chOff x="0" y="0"/>
            <a:chExt cx="1970427" cy="1379300"/>
          </a:xfrm>
        </p:grpSpPr>
        <p:sp>
          <p:nvSpPr>
            <p:cNvPr id="187" name="Abgerundetes Rechteck"/>
            <p:cNvSpPr/>
            <p:nvPr/>
          </p:nvSpPr>
          <p:spPr>
            <a:xfrm>
              <a:off x="0" y="0"/>
              <a:ext cx="1970428" cy="1379301"/>
            </a:xfrm>
            <a:prstGeom prst="roundRect">
              <a:avLst>
                <a:gd name="adj" fmla="val 16667"/>
              </a:avLst>
            </a:prstGeom>
            <a:solidFill>
              <a:srgbClr val="55A96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8" name="RESULTS"/>
            <p:cNvSpPr txBox="1"/>
            <p:nvPr/>
          </p:nvSpPr>
          <p:spPr>
            <a:xfrm>
              <a:off x="67331" y="386880"/>
              <a:ext cx="1835764" cy="605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ctr">
              <a:spAutoFit/>
            </a:bodyPr>
            <a:lstStyle>
              <a:lvl1pPr defTabSz="130048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RESULTS</a:t>
              </a:r>
            </a:p>
          </p:txBody>
        </p:sp>
      </p:grpSp>
      <p:grpSp>
        <p:nvGrpSpPr>
          <p:cNvPr id="192" name="Rectangle: Rounded Corners 11"/>
          <p:cNvGrpSpPr/>
          <p:nvPr/>
        </p:nvGrpSpPr>
        <p:grpSpPr>
          <a:xfrm>
            <a:off x="9827821" y="4841958"/>
            <a:ext cx="1970427" cy="2104135"/>
            <a:chOff x="0" y="0"/>
            <a:chExt cx="1970426" cy="2104133"/>
          </a:xfrm>
        </p:grpSpPr>
        <p:sp>
          <p:nvSpPr>
            <p:cNvPr id="190" name="Abgerundetes Rechteck"/>
            <p:cNvSpPr/>
            <p:nvPr/>
          </p:nvSpPr>
          <p:spPr>
            <a:xfrm>
              <a:off x="0" y="362418"/>
              <a:ext cx="1970427" cy="1379300"/>
            </a:xfrm>
            <a:prstGeom prst="roundRect">
              <a:avLst>
                <a:gd name="adj" fmla="val 16667"/>
              </a:avLst>
            </a:prstGeom>
            <a:solidFill>
              <a:srgbClr val="55A96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1" name="?"/>
            <p:cNvSpPr txBox="1"/>
            <p:nvPr/>
          </p:nvSpPr>
          <p:spPr>
            <a:xfrm>
              <a:off x="67330" y="-1"/>
              <a:ext cx="1835764" cy="2104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ctr">
              <a:spAutoFit/>
            </a:bodyPr>
            <a:lstStyle>
              <a:lvl1pPr defTabSz="1300480">
                <a:defRPr sz="1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193" name="Arrow: Right 5"/>
          <p:cNvSpPr/>
          <p:nvPr/>
        </p:nvSpPr>
        <p:spPr>
          <a:xfrm>
            <a:off x="3133301" y="5580057"/>
            <a:ext cx="768468" cy="627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F7E7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4" name="Arrow: Right 12"/>
          <p:cNvSpPr/>
          <p:nvPr/>
        </p:nvSpPr>
        <p:spPr>
          <a:xfrm>
            <a:off x="6051994" y="5580057"/>
            <a:ext cx="768468" cy="627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44E5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5" name="Arrow: Right 13"/>
          <p:cNvSpPr/>
          <p:nvPr/>
        </p:nvSpPr>
        <p:spPr>
          <a:xfrm>
            <a:off x="8969864" y="5580057"/>
            <a:ext cx="768468" cy="627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F7E7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Scientific rigour</a:t>
            </a:r>
          </a:p>
        </p:txBody>
      </p:sp>
      <p:sp>
        <p:nvSpPr>
          <p:cNvPr id="198" name="Content Placeholder 2 1 2 2 1 1 1 1 1 1 1"/>
          <p:cNvSpPr txBox="1"/>
          <p:nvPr/>
        </p:nvSpPr>
        <p:spPr>
          <a:xfrm>
            <a:off x="820843" y="2623130"/>
            <a:ext cx="6521451" cy="4231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>
            <a:lvl1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So being as open as possible with data is good because it promotes:</a:t>
            </a:r>
          </a:p>
        </p:txBody>
      </p:sp>
      <p:pic>
        <p:nvPicPr>
          <p:cNvPr id="1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1840" y="2479038"/>
            <a:ext cx="3591562" cy="2564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3563" y="5581224"/>
            <a:ext cx="4361474" cy="2438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Scientific rigour</a:t>
            </a:r>
          </a:p>
        </p:txBody>
      </p:sp>
      <p:sp>
        <p:nvSpPr>
          <p:cNvPr id="203" name="Content Placeholder 2 1 2 2 1 1 1 1 1 1 1"/>
          <p:cNvSpPr txBox="1"/>
          <p:nvPr/>
        </p:nvSpPr>
        <p:spPr>
          <a:xfrm>
            <a:off x="820843" y="2623130"/>
            <a:ext cx="6521451" cy="4231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/>
          <a:p>
            <a: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So being as open as possible with data is good because it promotes:</a:t>
            </a:r>
            <a:endParaRPr sz="3800"/>
          </a:p>
          <a:p>
            <a:pPr marL="1086137" indent="-370175" algn="l" defTabSz="1300414">
              <a:spcBef>
                <a:spcPts val="800"/>
              </a:spcBef>
              <a:buSzPct val="100000"/>
              <a:buFont typeface="Arial"/>
              <a:buChar char="•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Analytic reproducibility – whether the analysis ‘works’; checking for errors in the analysis pipeline</a:t>
            </a:r>
          </a:p>
        </p:txBody>
      </p:sp>
      <p:pic>
        <p:nvPicPr>
          <p:cNvPr id="2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1840" y="2479038"/>
            <a:ext cx="3591562" cy="2564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3563" y="5581224"/>
            <a:ext cx="4361474" cy="2438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Scientific rigour</a:t>
            </a:r>
          </a:p>
        </p:txBody>
      </p:sp>
      <p:sp>
        <p:nvSpPr>
          <p:cNvPr id="208" name="Content Placeholder 2 1 2 2 1 1 1 1 1 1 1"/>
          <p:cNvSpPr txBox="1"/>
          <p:nvPr/>
        </p:nvSpPr>
        <p:spPr>
          <a:xfrm>
            <a:off x="820843" y="2623130"/>
            <a:ext cx="6521451" cy="4231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/>
          <a:p>
            <a:pPr algn="l" defTabSz="1222388">
              <a:spcBef>
                <a:spcPts val="1300"/>
              </a:spcBef>
              <a:defRPr sz="2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So being as open as possible with data is good because it promotes:</a:t>
            </a:r>
            <a:endParaRPr sz="3500"/>
          </a:p>
          <a:p>
            <a:pPr marL="1020970" indent="-347965" algn="l" defTabSz="1222388">
              <a:spcBef>
                <a:spcPts val="800"/>
              </a:spcBef>
              <a:buSzPct val="100000"/>
              <a:buFont typeface="Arial"/>
              <a:buChar char="•"/>
              <a:defRPr sz="2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Analytic reproducibility – whether the analysis ‘works’; checking for errors in the analysis pipeline</a:t>
            </a:r>
            <a:endParaRPr sz="3500"/>
          </a:p>
          <a:p>
            <a:pPr marL="1020970" indent="-347965" algn="l" defTabSz="1222388">
              <a:spcBef>
                <a:spcPts val="800"/>
              </a:spcBef>
              <a:buSzPct val="100000"/>
              <a:buFont typeface="Arial"/>
              <a:buChar char="•"/>
              <a:defRPr sz="2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Analytic robustness – whether conclusions are still valid under alternative specifications</a:t>
            </a:r>
          </a:p>
        </p:txBody>
      </p:sp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1840" y="2479038"/>
            <a:ext cx="3591562" cy="2564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3563" y="5581224"/>
            <a:ext cx="4361474" cy="2438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Why else?</a:t>
            </a:r>
          </a:p>
        </p:txBody>
      </p:sp>
      <p:sp>
        <p:nvSpPr>
          <p:cNvPr id="213" name="Content Placeholder 2 1 2 2 1 1 1 1 1 1 1"/>
          <p:cNvSpPr txBox="1"/>
          <p:nvPr/>
        </p:nvSpPr>
        <p:spPr>
          <a:xfrm>
            <a:off x="820844" y="2623131"/>
            <a:ext cx="6778836" cy="5396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>
            <a:lvl1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More generally, greater transparency is good for the field:</a:t>
            </a:r>
          </a:p>
        </p:txBody>
      </p:sp>
      <p:pic>
        <p:nvPicPr>
          <p:cNvPr id="2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0656" y="3440853"/>
            <a:ext cx="4246426" cy="283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Why else?</a:t>
            </a:r>
          </a:p>
        </p:txBody>
      </p:sp>
      <p:sp>
        <p:nvSpPr>
          <p:cNvPr id="217" name="Content Placeholder 2 1 2 2 1 1 1 1 1 1 1"/>
          <p:cNvSpPr txBox="1"/>
          <p:nvPr/>
        </p:nvSpPr>
        <p:spPr>
          <a:xfrm>
            <a:off x="820844" y="2623131"/>
            <a:ext cx="6778836" cy="5396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/>
          <a:p>
            <a: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More generally, greater transparency is good for the field:</a:t>
            </a:r>
            <a:endParaRPr sz="3800"/>
          </a:p>
          <a:p>
            <a:pPr marL="1086137" indent="-370175" algn="l" defTabSz="1300414">
              <a:spcBef>
                <a:spcPts val="800"/>
              </a:spcBef>
              <a:buSzPct val="100000"/>
              <a:buFont typeface="Arial"/>
              <a:buChar char="•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Allows others to adapt and build on your work</a:t>
            </a:r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0656" y="3440853"/>
            <a:ext cx="4246426" cy="283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Why else?</a:t>
            </a:r>
          </a:p>
        </p:txBody>
      </p:sp>
      <p:sp>
        <p:nvSpPr>
          <p:cNvPr id="221" name="Content Placeholder 2 1 2 2 1 1 1 1 1 1 1"/>
          <p:cNvSpPr txBox="1"/>
          <p:nvPr/>
        </p:nvSpPr>
        <p:spPr>
          <a:xfrm>
            <a:off x="820844" y="2623131"/>
            <a:ext cx="6778836" cy="5396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/>
          <a:p>
            <a: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More generally, greater transparency is good for the field:</a:t>
            </a:r>
            <a:endParaRPr sz="3800"/>
          </a:p>
          <a:p>
            <a:pPr marL="1086137" indent="-370175" algn="l" defTabSz="1300414">
              <a:spcBef>
                <a:spcPts val="800"/>
              </a:spcBef>
              <a:buSzPct val="100000"/>
              <a:buFont typeface="Arial"/>
              <a:buChar char="•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Allows others to adapt and build on your work</a:t>
            </a:r>
            <a:endParaRPr sz="3800"/>
          </a:p>
          <a:p>
            <a:pPr marL="1086137" indent="-370175" algn="l" defTabSz="1300414">
              <a:spcBef>
                <a:spcPts val="800"/>
              </a:spcBef>
              <a:buSzPct val="100000"/>
              <a:buFont typeface="Arial"/>
              <a:buChar char="•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…and do it ‘properly’</a:t>
            </a:r>
          </a:p>
        </p:txBody>
      </p:sp>
      <p:pic>
        <p:nvPicPr>
          <p:cNvPr id="2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0656" y="3440853"/>
            <a:ext cx="4246426" cy="283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Why else?</a:t>
            </a:r>
          </a:p>
        </p:txBody>
      </p:sp>
      <p:sp>
        <p:nvSpPr>
          <p:cNvPr id="225" name="Content Placeholder 2 1 2 2 1 1 1 1 1 1 1"/>
          <p:cNvSpPr txBox="1"/>
          <p:nvPr/>
        </p:nvSpPr>
        <p:spPr>
          <a:xfrm>
            <a:off x="820844" y="2623131"/>
            <a:ext cx="6778836" cy="5396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/>
          <a:p>
            <a: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More generally, greater transparency is good for the field:</a:t>
            </a:r>
            <a:endParaRPr sz="3800"/>
          </a:p>
          <a:p>
            <a:pPr marL="1086137" indent="-370175" algn="l" defTabSz="1300414">
              <a:spcBef>
                <a:spcPts val="800"/>
              </a:spcBef>
              <a:buSzPct val="100000"/>
              <a:buFont typeface="Arial"/>
              <a:buChar char="•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Allows others to adapt and build on your work</a:t>
            </a:r>
            <a:endParaRPr sz="3800"/>
          </a:p>
          <a:p>
            <a:pPr marL="1086137" indent="-370175" algn="l" defTabSz="1300414">
              <a:spcBef>
                <a:spcPts val="800"/>
              </a:spcBef>
              <a:buSzPct val="100000"/>
              <a:buFont typeface="Arial"/>
              <a:buChar char="•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…and do it ‘properly’</a:t>
            </a:r>
            <a:endParaRPr sz="3800"/>
          </a:p>
          <a:p>
            <a:pPr marL="1086137" indent="-370175" algn="l" defTabSz="1300414">
              <a:spcBef>
                <a:spcPts val="800"/>
              </a:spcBef>
              <a:buSzPct val="100000"/>
              <a:buFont typeface="Arial"/>
              <a:buChar char="•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Makes scientific discovery more efficient</a:t>
            </a:r>
          </a:p>
        </p:txBody>
      </p:sp>
      <p:pic>
        <p:nvPicPr>
          <p:cNvPr id="2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0656" y="3440853"/>
            <a:ext cx="4246426" cy="283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Why else?</a:t>
            </a:r>
          </a:p>
        </p:txBody>
      </p:sp>
      <p:sp>
        <p:nvSpPr>
          <p:cNvPr id="229" name="Content Placeholder 2 1 2 2 1 1 1 1 1 1 1"/>
          <p:cNvSpPr txBox="1"/>
          <p:nvPr/>
        </p:nvSpPr>
        <p:spPr>
          <a:xfrm>
            <a:off x="820844" y="2623131"/>
            <a:ext cx="6778836" cy="5396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/>
          <a:p>
            <a:pPr algn="l" defTabSz="1261401">
              <a:spcBef>
                <a:spcPts val="1300"/>
              </a:spcBef>
              <a:defRPr sz="2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More generally, greater transparency is good for the field:</a:t>
            </a:r>
            <a:endParaRPr sz="3600"/>
          </a:p>
          <a:p>
            <a:pPr marL="1053554" indent="-359071" algn="l" defTabSz="1261401">
              <a:spcBef>
                <a:spcPts val="800"/>
              </a:spcBef>
              <a:buSzPct val="100000"/>
              <a:buFont typeface="Arial"/>
              <a:buChar char="•"/>
              <a:defRPr sz="2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Allows others to adapt and build on your work</a:t>
            </a:r>
            <a:endParaRPr sz="3600"/>
          </a:p>
          <a:p>
            <a:pPr marL="1053554" indent="-359071" algn="l" defTabSz="1261401">
              <a:spcBef>
                <a:spcPts val="800"/>
              </a:spcBef>
              <a:buSzPct val="100000"/>
              <a:buFont typeface="Arial"/>
              <a:buChar char="•"/>
              <a:defRPr sz="2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…and do it ‘properly’</a:t>
            </a:r>
            <a:endParaRPr sz="3600"/>
          </a:p>
          <a:p>
            <a:pPr marL="1053554" indent="-359071" algn="l" defTabSz="1261401">
              <a:spcBef>
                <a:spcPts val="800"/>
              </a:spcBef>
              <a:buSzPct val="100000"/>
              <a:buFont typeface="Arial"/>
              <a:buChar char="•"/>
              <a:defRPr sz="2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Makes scientific discovery more efficient</a:t>
            </a:r>
            <a:endParaRPr sz="3600"/>
          </a:p>
          <a:p>
            <a:pPr marL="1053554" indent="-359071" algn="l" defTabSz="1261401">
              <a:spcBef>
                <a:spcPts val="800"/>
              </a:spcBef>
              <a:buSzPct val="100000"/>
              <a:buFont typeface="Arial"/>
              <a:buChar char="•"/>
              <a:defRPr sz="2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Promotes (genuine) replication – particularly important in a field where data sharing is challenging</a:t>
            </a:r>
          </a:p>
        </p:txBody>
      </p:sp>
      <p:pic>
        <p:nvPicPr>
          <p:cNvPr id="2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0656" y="3440853"/>
            <a:ext cx="4246426" cy="283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Why else?</a:t>
            </a:r>
          </a:p>
        </p:txBody>
      </p:sp>
      <p:sp>
        <p:nvSpPr>
          <p:cNvPr id="233" name="Content Placeholder 2 1 2 2 1 1 1 1 1 1 1"/>
          <p:cNvSpPr txBox="1"/>
          <p:nvPr/>
        </p:nvSpPr>
        <p:spPr>
          <a:xfrm>
            <a:off x="820844" y="2623131"/>
            <a:ext cx="6778836" cy="5396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/>
          <a:p>
            <a:pPr algn="l" defTabSz="1144363">
              <a:spcBef>
                <a:spcPts val="1200"/>
              </a:spcBef>
              <a:defRPr sz="2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More generally, greater transparency is good for the field:</a:t>
            </a:r>
            <a:endParaRPr sz="3300"/>
          </a:p>
          <a:p>
            <a:pPr marL="955802" indent="-325755" algn="l" defTabSz="1144363">
              <a:spcBef>
                <a:spcPts val="700"/>
              </a:spcBef>
              <a:buSzPct val="100000"/>
              <a:buFont typeface="Arial"/>
              <a:buChar char="•"/>
              <a:defRPr sz="2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Allows others to adapt and build on your work</a:t>
            </a:r>
            <a:endParaRPr sz="3300"/>
          </a:p>
          <a:p>
            <a:pPr marL="955802" indent="-325755" algn="l" defTabSz="1144363">
              <a:spcBef>
                <a:spcPts val="700"/>
              </a:spcBef>
              <a:buSzPct val="100000"/>
              <a:buFont typeface="Arial"/>
              <a:buChar char="•"/>
              <a:defRPr sz="2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…and do it ‘properly’</a:t>
            </a:r>
            <a:endParaRPr sz="3300"/>
          </a:p>
          <a:p>
            <a:pPr marL="955802" indent="-325755" algn="l" defTabSz="1144363">
              <a:spcBef>
                <a:spcPts val="700"/>
              </a:spcBef>
              <a:buSzPct val="100000"/>
              <a:buFont typeface="Arial"/>
              <a:buChar char="•"/>
              <a:defRPr sz="2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Makes scientific discovery more efficient</a:t>
            </a:r>
            <a:endParaRPr sz="3300"/>
          </a:p>
          <a:p>
            <a:pPr marL="955802" indent="-325755" algn="l" defTabSz="1144363">
              <a:spcBef>
                <a:spcPts val="700"/>
              </a:spcBef>
              <a:buSzPct val="100000"/>
              <a:buFont typeface="Arial"/>
              <a:buChar char="•"/>
              <a:defRPr sz="2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Promotes (genuine) replication – particularly important in a field where data sharing is challenging</a:t>
            </a:r>
            <a:endParaRPr sz="3300"/>
          </a:p>
          <a:p>
            <a:pPr marL="955802" indent="-325755" algn="l" defTabSz="1144363">
              <a:spcBef>
                <a:spcPts val="700"/>
              </a:spcBef>
              <a:buSzPct val="100000"/>
              <a:buFont typeface="Arial"/>
              <a:buChar char="•"/>
              <a:defRPr sz="2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Ethically ‘right’ – someone paid for the work</a:t>
            </a:r>
          </a:p>
        </p:txBody>
      </p:sp>
      <p:pic>
        <p:nvPicPr>
          <p:cNvPr id="2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0656" y="3440853"/>
            <a:ext cx="4246426" cy="283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Why share?</a:t>
            </a:r>
          </a:p>
        </p:txBody>
      </p:sp>
      <p:pic>
        <p:nvPicPr>
          <p:cNvPr id="1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566" y="2794780"/>
            <a:ext cx="3728695" cy="2483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2593" y="2794780"/>
            <a:ext cx="3641990" cy="248349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Arrow: Right 12"/>
          <p:cNvSpPr/>
          <p:nvPr/>
        </p:nvSpPr>
        <p:spPr>
          <a:xfrm>
            <a:off x="5310292" y="3332479"/>
            <a:ext cx="2438401" cy="1464718"/>
          </a:xfrm>
          <a:prstGeom prst="leftRightArrow">
            <a:avLst>
              <a:gd name="adj1" fmla="val 42601"/>
              <a:gd name="adj2" fmla="val 50000"/>
            </a:avLst>
          </a:prstGeom>
          <a:solidFill>
            <a:srgbClr val="6F7E7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Kudos</a:t>
            </a:r>
          </a:p>
        </p:txBody>
      </p:sp>
      <p:sp>
        <p:nvSpPr>
          <p:cNvPr id="237" name="Content Placeholder 2 1 2 2 1 1 1 1 1 1 1"/>
          <p:cNvSpPr txBox="1"/>
          <p:nvPr/>
        </p:nvSpPr>
        <p:spPr>
          <a:xfrm>
            <a:off x="820843" y="2447024"/>
            <a:ext cx="11289879" cy="5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>
            <a:lvl1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People will think you are cool.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Kudos</a:t>
            </a:r>
          </a:p>
        </p:txBody>
      </p:sp>
      <p:sp>
        <p:nvSpPr>
          <p:cNvPr id="240" name="Content Placeholder 2 1 2 2 1 1 1 1 1 1 1"/>
          <p:cNvSpPr txBox="1"/>
          <p:nvPr/>
        </p:nvSpPr>
        <p:spPr>
          <a:xfrm>
            <a:off x="820843" y="2447024"/>
            <a:ext cx="11289879" cy="5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>
            <a:lvl1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People will think you are cool.</a:t>
            </a:r>
          </a:p>
        </p:txBody>
      </p:sp>
      <p:pic>
        <p:nvPicPr>
          <p:cNvPr id="2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962" y="3792318"/>
            <a:ext cx="10491638" cy="350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Kudos</a:t>
            </a:r>
          </a:p>
        </p:txBody>
      </p:sp>
      <p:sp>
        <p:nvSpPr>
          <p:cNvPr id="244" name="Content Placeholder 2 1 2 2 1 1 1 1 1 1 1"/>
          <p:cNvSpPr txBox="1"/>
          <p:nvPr/>
        </p:nvSpPr>
        <p:spPr>
          <a:xfrm>
            <a:off x="820843" y="2447024"/>
            <a:ext cx="11289879" cy="5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>
            <a:lvl1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People will think you are cool.</a:t>
            </a:r>
          </a:p>
        </p:txBody>
      </p:sp>
      <p:pic>
        <p:nvPicPr>
          <p:cNvPr id="2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962" y="3792318"/>
            <a:ext cx="10491638" cy="3509337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Rectangle 3"/>
          <p:cNvSpPr/>
          <p:nvPr/>
        </p:nvSpPr>
        <p:spPr>
          <a:xfrm>
            <a:off x="820844" y="3332479"/>
            <a:ext cx="11560810" cy="482261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4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5035" y="3745277"/>
            <a:ext cx="8832429" cy="3603416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Rectangle 8"/>
          <p:cNvSpPr/>
          <p:nvPr/>
        </p:nvSpPr>
        <p:spPr>
          <a:xfrm>
            <a:off x="13770187" y="4805640"/>
            <a:ext cx="2790616" cy="120045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Kudos</a:t>
            </a:r>
          </a:p>
        </p:txBody>
      </p:sp>
      <p:sp>
        <p:nvSpPr>
          <p:cNvPr id="251" name="Content Placeholder 2 1 2 2 1 1 1 1 1 1 1"/>
          <p:cNvSpPr txBox="1"/>
          <p:nvPr/>
        </p:nvSpPr>
        <p:spPr>
          <a:xfrm>
            <a:off x="820843" y="2447024"/>
            <a:ext cx="11289879" cy="5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>
            <a:lvl1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People will think you are cool.</a:t>
            </a:r>
          </a:p>
        </p:txBody>
      </p:sp>
      <p:pic>
        <p:nvPicPr>
          <p:cNvPr id="2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962" y="3792318"/>
            <a:ext cx="10491638" cy="3509337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ectangle 3"/>
          <p:cNvSpPr/>
          <p:nvPr/>
        </p:nvSpPr>
        <p:spPr>
          <a:xfrm>
            <a:off x="820844" y="3332479"/>
            <a:ext cx="11560810" cy="482261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5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5035" y="3745277"/>
            <a:ext cx="8832429" cy="3603416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6"/>
          <p:cNvSpPr/>
          <p:nvPr/>
        </p:nvSpPr>
        <p:spPr>
          <a:xfrm>
            <a:off x="2052319" y="3755852"/>
            <a:ext cx="5858936" cy="206921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6" name="Rectangle 7"/>
          <p:cNvSpPr/>
          <p:nvPr/>
        </p:nvSpPr>
        <p:spPr>
          <a:xfrm>
            <a:off x="7911254" y="4280746"/>
            <a:ext cx="2790615" cy="1200457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7" name="Rectangle 8"/>
          <p:cNvSpPr/>
          <p:nvPr/>
        </p:nvSpPr>
        <p:spPr>
          <a:xfrm>
            <a:off x="13770187" y="4805640"/>
            <a:ext cx="2790616" cy="120045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8" name="Rectangle 9"/>
          <p:cNvSpPr/>
          <p:nvPr/>
        </p:nvSpPr>
        <p:spPr>
          <a:xfrm>
            <a:off x="2191172" y="6527919"/>
            <a:ext cx="8646161" cy="120045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How to Share Data? - Platfor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r>
              <a:t>How to Share Data? - Platforms</a:t>
            </a:r>
          </a:p>
        </p:txBody>
      </p:sp>
      <p:sp>
        <p:nvSpPr>
          <p:cNvPr id="261" name="in public repositories: osf.io, FigShare, UCL Research Data Repository, Syracuse Qualitative Data Repository (provide link) — some do not accept non- and pseudo-anonymous data…"/>
          <p:cNvSpPr txBox="1"/>
          <p:nvPr/>
        </p:nvSpPr>
        <p:spPr>
          <a:xfrm>
            <a:off x="1428219" y="3040988"/>
            <a:ext cx="10925137" cy="448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4" indent="-333374" algn="l">
              <a:buSzPct val="145000"/>
              <a:buChar char="•"/>
              <a:defRPr sz="3200" b="1">
                <a:latin typeface="+mj-lt"/>
                <a:ea typeface="+mj-ea"/>
                <a:cs typeface="+mj-cs"/>
                <a:sym typeface="Helvetica Neue"/>
              </a:defRPr>
            </a:pPr>
            <a:r>
              <a:t>in public repositories: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osf.io</a:t>
            </a:r>
            <a:r>
              <a:rPr b="0"/>
              <a:t>, FigShare, UCL Research Data Repository, Syracuse Qualitative Data Repository (provide link) — some do not accept non- and pseudo-anonymous data</a:t>
            </a:r>
          </a:p>
          <a:p>
            <a:pPr marL="333374" indent="-333374" algn="l">
              <a:buSzPct val="145000"/>
              <a:buChar char="•"/>
              <a:defRPr sz="3200" b="1">
                <a:latin typeface="+mj-lt"/>
                <a:ea typeface="+mj-ea"/>
                <a:cs typeface="+mj-cs"/>
                <a:sym typeface="Helvetica Neue"/>
              </a:defRPr>
            </a:pPr>
            <a:endParaRPr b="0"/>
          </a:p>
          <a:p>
            <a:pPr marL="333374" indent="-333374" algn="l">
              <a:buSzPct val="145000"/>
              <a:buChar char="•"/>
              <a:defRPr sz="3200" b="1">
                <a:latin typeface="+mj-lt"/>
                <a:ea typeface="+mj-ea"/>
                <a:cs typeface="+mj-cs"/>
                <a:sym typeface="Helvetica Neue"/>
              </a:defRPr>
            </a:pPr>
            <a:endParaRPr b="0"/>
          </a:p>
          <a:p>
            <a:pPr marL="333374" indent="-333374" algn="l">
              <a:buSzPct val="145000"/>
              <a:buChar char="•"/>
              <a:defRPr sz="3200" b="1">
                <a:latin typeface="+mj-lt"/>
                <a:ea typeface="+mj-ea"/>
                <a:cs typeface="+mj-cs"/>
                <a:sym typeface="Helvetica Neue"/>
              </a:defRPr>
            </a:pPr>
            <a:r>
              <a:t>access-controlled: </a:t>
            </a:r>
            <a:r>
              <a:rPr b="0"/>
              <a:t>access agreements, manual assessment of requests, providing access to approved individuals (indicate that data is available by request)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How to Share Data? - Data plus Docu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r>
              <a:t>How to Share Data? - Data plus Documentation</a:t>
            </a:r>
          </a:p>
        </p:txBody>
      </p:sp>
      <p:sp>
        <p:nvSpPr>
          <p:cNvPr id="264" name="data must be useable…"/>
          <p:cNvSpPr txBox="1"/>
          <p:nvPr/>
        </p:nvSpPr>
        <p:spPr>
          <a:xfrm>
            <a:off x="1428219" y="3618839"/>
            <a:ext cx="10925137" cy="25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4" indent="-333374" algn="l">
              <a:buSzPct val="145000"/>
              <a:buChar char="•"/>
              <a:defRPr sz="3200" b="1">
                <a:latin typeface="+mj-lt"/>
                <a:ea typeface="+mj-ea"/>
                <a:cs typeface="+mj-cs"/>
                <a:sym typeface="Helvetica Neue"/>
              </a:defRPr>
            </a:pPr>
            <a:r>
              <a:t>data must be useable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develop code books, including full items, answer options, codes for missing data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document data transformations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provide instructions for data use, such as, weighting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How to Share Data? -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00"/>
            </a:pPr>
            <a:r>
              <a:t>How to Share Data? - </a:t>
            </a:r>
          </a:p>
          <a:p>
            <a:pPr defTabSz="484886">
              <a:defRPr sz="6600"/>
            </a:pPr>
            <a:r>
              <a:t>IRB process</a:t>
            </a:r>
          </a:p>
        </p:txBody>
      </p:sp>
      <p:sp>
        <p:nvSpPr>
          <p:cNvPr id="267" name="For human participant research:…"/>
          <p:cNvSpPr txBox="1"/>
          <p:nvPr/>
        </p:nvSpPr>
        <p:spPr>
          <a:xfrm>
            <a:off x="1428219" y="3136238"/>
            <a:ext cx="10925137" cy="3481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 b="1">
                <a:latin typeface="+mj-lt"/>
                <a:ea typeface="+mj-ea"/>
                <a:cs typeface="+mj-cs"/>
                <a:sym typeface="Helvetica Neue"/>
              </a:defRPr>
            </a:pPr>
            <a:r>
              <a:t>For human participant research: 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get explicit consent - not only, but especially, for personal/sensitive data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tell participants who will get access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tell participants for what purposes data will be used (tired options)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make data sharing part of IRB process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How to Share Data? -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00"/>
            </a:pPr>
            <a:r>
              <a:t>How to Share Data? - </a:t>
            </a:r>
          </a:p>
          <a:p>
            <a:pPr defTabSz="484886">
              <a:defRPr sz="6600"/>
            </a:pPr>
            <a:r>
              <a:t>Anonymisation</a:t>
            </a:r>
          </a:p>
        </p:txBody>
      </p:sp>
      <p:sp>
        <p:nvSpPr>
          <p:cNvPr id="270" name="For personal and sensitive human participant research quantitative:…"/>
          <p:cNvSpPr txBox="1"/>
          <p:nvPr/>
        </p:nvSpPr>
        <p:spPr>
          <a:xfrm>
            <a:off x="1428219" y="2399844"/>
            <a:ext cx="10925137" cy="49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 b="1">
                <a:latin typeface="+mj-lt"/>
                <a:ea typeface="+mj-ea"/>
                <a:cs typeface="+mj-cs"/>
                <a:sym typeface="Helvetica Neue"/>
              </a:defRPr>
            </a:pPr>
            <a:r>
              <a:t>For personal and sensitive human participant research quantitative: 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participants must not be identifiable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remove identifiable data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‘abstract’ identifiable data, e.g. age brackets instead of age</a:t>
            </a:r>
          </a:p>
          <a:p>
            <a:pPr marL="777875" lvl="1" indent="-333375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replace identifiable data such that data properties remain</a:t>
            </a:r>
          </a:p>
          <a:p>
            <a:pPr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  <a:endParaRPr/>
          </a:p>
          <a:p>
            <a:pPr algn="l">
              <a:defRPr sz="3200" b="1">
                <a:latin typeface="+mj-lt"/>
                <a:ea typeface="+mj-ea"/>
                <a:cs typeface="+mj-cs"/>
                <a:sym typeface="Helvetica Neue"/>
              </a:defRPr>
            </a:pPr>
            <a:r>
              <a:t>qualitative:</a:t>
            </a:r>
            <a:r>
              <a:rPr b="0"/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netanos.io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ill you share your data?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Will you share your data?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Reproducibility</a:t>
            </a:r>
          </a:p>
        </p:txBody>
      </p:sp>
      <p:sp>
        <p:nvSpPr>
          <p:cNvPr id="137" name="Content Placeholder 2 1 2 2 1 1 1 1 1 1 1"/>
          <p:cNvSpPr txBox="1"/>
          <p:nvPr/>
        </p:nvSpPr>
        <p:spPr>
          <a:xfrm>
            <a:off x="820844" y="2623130"/>
            <a:ext cx="5830569" cy="355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>
            <a:lvl1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We all already know…</a:t>
            </a:r>
          </a:p>
        </p:txBody>
      </p:sp>
      <p:pic>
        <p:nvPicPr>
          <p:cNvPr id="13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6463" y="2623130"/>
            <a:ext cx="3452603" cy="3554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Reproducibility</a:t>
            </a:r>
          </a:p>
        </p:txBody>
      </p:sp>
      <p:sp>
        <p:nvSpPr>
          <p:cNvPr id="141" name="Content Placeholder 2 1 2 2 1 1 1 1 1 1 1"/>
          <p:cNvSpPr txBox="1"/>
          <p:nvPr/>
        </p:nvSpPr>
        <p:spPr>
          <a:xfrm>
            <a:off x="820844" y="2623130"/>
            <a:ext cx="5830569" cy="355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/>
          <a:p>
            <a: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We all already know…</a:t>
            </a:r>
            <a:endParaRPr sz="3800"/>
          </a:p>
          <a:p>
            <a:pPr marL="1086137" indent="-370175" algn="l" defTabSz="1300414">
              <a:spcBef>
                <a:spcPts val="800"/>
              </a:spcBef>
              <a:buSzPct val="100000"/>
              <a:buFont typeface="Arial"/>
              <a:buChar char="•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Replication and reproduction is at the heart of the scientific method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6463" y="2623130"/>
            <a:ext cx="3452603" cy="3554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Reproducibility</a:t>
            </a:r>
          </a:p>
        </p:txBody>
      </p:sp>
      <p:sp>
        <p:nvSpPr>
          <p:cNvPr id="145" name="Content Placeholder 2 1 2 2 1 1 1 1 1 1 1"/>
          <p:cNvSpPr txBox="1"/>
          <p:nvPr/>
        </p:nvSpPr>
        <p:spPr>
          <a:xfrm>
            <a:off x="820844" y="2623130"/>
            <a:ext cx="5830569" cy="355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/>
          <a:p>
            <a:pPr algn="l" defTabSz="1300414">
              <a:spcBef>
                <a:spcPts val="1400"/>
              </a:spcBef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We all already know…</a:t>
            </a:r>
            <a:endParaRPr sz="3800"/>
          </a:p>
          <a:p>
            <a:pPr marL="1086137" indent="-370175" algn="l" defTabSz="1300414">
              <a:spcBef>
                <a:spcPts val="800"/>
              </a:spcBef>
              <a:buSzPct val="100000"/>
              <a:buFont typeface="Arial"/>
              <a:buChar char="•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Replication and reproduction is at the heart of the scientific method</a:t>
            </a:r>
            <a:endParaRPr sz="3800"/>
          </a:p>
          <a:p>
            <a:pPr marL="1086137" indent="-370175" algn="l" defTabSz="1300414">
              <a:spcBef>
                <a:spcPts val="800"/>
              </a:spcBef>
              <a:buSzPct val="100000"/>
              <a:buFont typeface="Arial"/>
              <a:buChar char="•"/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Findings are only credible if they reproduce – highest standard of evidence</a:t>
            </a:r>
          </a:p>
        </p:txBody>
      </p:sp>
      <p:pic>
        <p:nvPicPr>
          <p:cNvPr id="14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6463" y="2623130"/>
            <a:ext cx="3452603" cy="3554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Reproducibility</a:t>
            </a:r>
          </a:p>
        </p:txBody>
      </p:sp>
      <p:sp>
        <p:nvSpPr>
          <p:cNvPr id="149" name="Content Placeholder 2 1 2 2 1 1 1 1 1 1 1"/>
          <p:cNvSpPr txBox="1"/>
          <p:nvPr/>
        </p:nvSpPr>
        <p:spPr>
          <a:xfrm>
            <a:off x="820844" y="2623130"/>
            <a:ext cx="5830569" cy="355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/>
          <a:p>
            <a:pPr algn="l" defTabSz="1066338">
              <a:spcBef>
                <a:spcPts val="1100"/>
              </a:spcBef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We all already know…</a:t>
            </a:r>
            <a:endParaRPr sz="3100"/>
          </a:p>
          <a:p>
            <a:pPr marL="890633" indent="-303543" algn="l" defTabSz="1066338">
              <a:spcBef>
                <a:spcPts val="600"/>
              </a:spcBef>
              <a:buSzPct val="100000"/>
              <a:buFont typeface="Arial"/>
              <a:buChar char="•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Replication and reproduction is at the heart of the scientific method</a:t>
            </a:r>
            <a:endParaRPr sz="3100"/>
          </a:p>
          <a:p>
            <a:pPr marL="890633" indent="-303543" algn="l" defTabSz="1066338">
              <a:spcBef>
                <a:spcPts val="600"/>
              </a:spcBef>
              <a:buSzPct val="100000"/>
              <a:buFont typeface="Arial"/>
              <a:buChar char="•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Findings are only credible if they reproduce – highest standard of evidence</a:t>
            </a:r>
            <a:endParaRPr sz="3100"/>
          </a:p>
          <a:p>
            <a:pPr marL="890633" indent="-303543" algn="l" defTabSz="1066338">
              <a:spcBef>
                <a:spcPts val="600"/>
              </a:spcBef>
              <a:buSzPct val="100000"/>
              <a:buFont typeface="Arial"/>
              <a:buChar char="•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Re-use of methods allows extension of knowledge</a:t>
            </a:r>
          </a:p>
        </p:txBody>
      </p:sp>
      <p:pic>
        <p:nvPicPr>
          <p:cNvPr id="1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6463" y="2623130"/>
            <a:ext cx="3452603" cy="3554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Reproducibility Crisis</a:t>
            </a: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t="11177"/>
          <a:stretch>
            <a:fillRect/>
          </a:stretch>
        </p:blipFill>
        <p:spPr>
          <a:xfrm>
            <a:off x="2133486" y="2451455"/>
            <a:ext cx="8664593" cy="5778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Reproducibility Crisis</a:t>
            </a:r>
          </a:p>
        </p:txBody>
      </p:sp>
      <p:sp>
        <p:nvSpPr>
          <p:cNvPr id="156" name="Content Placeholder 2 1 2 2 1 1 1 1 1 1 1"/>
          <p:cNvSpPr txBox="1"/>
          <p:nvPr/>
        </p:nvSpPr>
        <p:spPr>
          <a:xfrm>
            <a:off x="1074207" y="3200717"/>
            <a:ext cx="4679105" cy="94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>
            <a:lvl1pPr algn="l" defTabSz="1209384">
              <a:spcBef>
                <a:spcPts val="1300"/>
              </a:spcBef>
              <a:defRPr sz="27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We’ve discussed the (probable) reasons for this: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xfrm>
            <a:off x="820843" y="1496133"/>
            <a:ext cx="11289879" cy="810975"/>
          </a:xfrm>
          <a:prstGeom prst="rect">
            <a:avLst/>
          </a:prstGeom>
        </p:spPr>
        <p:txBody>
          <a:bodyPr/>
          <a:lstStyle>
            <a:lvl1pPr defTabSz="1183376">
              <a:defRPr sz="5000"/>
            </a:lvl1pPr>
          </a:lstStyle>
          <a:p>
            <a:r>
              <a:t>Reproducibility Crisis</a:t>
            </a:r>
          </a:p>
        </p:txBody>
      </p:sp>
      <p:sp>
        <p:nvSpPr>
          <p:cNvPr id="159" name="Content Placeholder 2 1 2 2 1 1 1 1 1 1 1"/>
          <p:cNvSpPr txBox="1"/>
          <p:nvPr/>
        </p:nvSpPr>
        <p:spPr>
          <a:xfrm>
            <a:off x="1074207" y="3200717"/>
            <a:ext cx="4679105" cy="94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>
            <a:normAutofit/>
          </a:bodyPr>
          <a:lstStyle>
            <a:lvl1pPr algn="l" defTabSz="1209384">
              <a:spcBef>
                <a:spcPts val="1300"/>
              </a:spcBef>
              <a:defRPr sz="27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We’ve discussed the (probable) reasons for this:</a:t>
            </a:r>
          </a:p>
        </p:txBody>
      </p:sp>
      <p:grpSp>
        <p:nvGrpSpPr>
          <p:cNvPr id="162" name="Rectangle 2"/>
          <p:cNvGrpSpPr/>
          <p:nvPr/>
        </p:nvGrpSpPr>
        <p:grpSpPr>
          <a:xfrm>
            <a:off x="5689598" y="3020905"/>
            <a:ext cx="2140377" cy="1232750"/>
            <a:chOff x="0" y="0"/>
            <a:chExt cx="2140375" cy="1232748"/>
          </a:xfrm>
        </p:grpSpPr>
        <p:sp>
          <p:nvSpPr>
            <p:cNvPr id="160" name="Rechteck"/>
            <p:cNvSpPr/>
            <p:nvPr/>
          </p:nvSpPr>
          <p:spPr>
            <a:xfrm>
              <a:off x="0" y="0"/>
              <a:ext cx="2140376" cy="12327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1" name="Genuine Mistakes"/>
            <p:cNvSpPr txBox="1"/>
            <p:nvPr/>
          </p:nvSpPr>
          <p:spPr>
            <a:xfrm>
              <a:off x="0" y="212005"/>
              <a:ext cx="2140376" cy="80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ctr">
              <a:spAutoFit/>
            </a:bodyPr>
            <a:lstStyle>
              <a:lvl1pPr defTabSz="1300480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Genuine Mistakes</a:t>
              </a:r>
            </a:p>
          </p:txBody>
        </p:sp>
      </p:grpSp>
      <p:grpSp>
        <p:nvGrpSpPr>
          <p:cNvPr id="165" name="Rectangle 5"/>
          <p:cNvGrpSpPr/>
          <p:nvPr/>
        </p:nvGrpSpPr>
        <p:grpSpPr>
          <a:xfrm>
            <a:off x="7829973" y="3020905"/>
            <a:ext cx="2140376" cy="1232750"/>
            <a:chOff x="0" y="0"/>
            <a:chExt cx="2140374" cy="1232748"/>
          </a:xfrm>
        </p:grpSpPr>
        <p:sp>
          <p:nvSpPr>
            <p:cNvPr id="163" name="Rechteck"/>
            <p:cNvSpPr/>
            <p:nvPr/>
          </p:nvSpPr>
          <p:spPr>
            <a:xfrm>
              <a:off x="0" y="0"/>
              <a:ext cx="2140376" cy="1232750"/>
            </a:xfrm>
            <a:prstGeom prst="rect">
              <a:avLst/>
            </a:prstGeom>
            <a:solidFill>
              <a:srgbClr val="D9D9D9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4" name="Questionable Research Practices"/>
            <p:cNvSpPr txBox="1"/>
            <p:nvPr/>
          </p:nvSpPr>
          <p:spPr>
            <a:xfrm>
              <a:off x="0" y="34205"/>
              <a:ext cx="2140376" cy="1164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ctr">
              <a:spAutoFit/>
            </a:bodyPr>
            <a:lstStyle>
              <a:lvl1pPr defTabSz="1300480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Questionable Research Practices</a:t>
              </a:r>
            </a:p>
          </p:txBody>
        </p:sp>
      </p:grpSp>
      <p:grpSp>
        <p:nvGrpSpPr>
          <p:cNvPr id="168" name="Rectangle 7"/>
          <p:cNvGrpSpPr/>
          <p:nvPr/>
        </p:nvGrpSpPr>
        <p:grpSpPr>
          <a:xfrm>
            <a:off x="9970345" y="3020905"/>
            <a:ext cx="2140377" cy="1232750"/>
            <a:chOff x="0" y="0"/>
            <a:chExt cx="2140375" cy="1232748"/>
          </a:xfrm>
        </p:grpSpPr>
        <p:sp>
          <p:nvSpPr>
            <p:cNvPr id="166" name="Rechteck"/>
            <p:cNvSpPr/>
            <p:nvPr/>
          </p:nvSpPr>
          <p:spPr>
            <a:xfrm>
              <a:off x="0" y="0"/>
              <a:ext cx="2140376" cy="12327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7" name="Wilful Misconduct"/>
            <p:cNvSpPr txBox="1"/>
            <p:nvPr/>
          </p:nvSpPr>
          <p:spPr>
            <a:xfrm>
              <a:off x="0" y="212005"/>
              <a:ext cx="2140376" cy="80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ctr">
              <a:spAutoFit/>
            </a:bodyPr>
            <a:lstStyle>
              <a:lvl1pPr defTabSz="1300480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Wilful Misconduct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Macintosh PowerPoint</Application>
  <PresentationFormat>Custom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Data Sharing</vt:lpstr>
      <vt:lpstr>Why share?</vt:lpstr>
      <vt:lpstr>Reproducibility</vt:lpstr>
      <vt:lpstr>Reproducibility</vt:lpstr>
      <vt:lpstr>Reproducibility</vt:lpstr>
      <vt:lpstr>Reproducibility</vt:lpstr>
      <vt:lpstr>Reproducibility Crisis</vt:lpstr>
      <vt:lpstr>Reproducibility Crisis</vt:lpstr>
      <vt:lpstr>Reproducibility Crisis</vt:lpstr>
      <vt:lpstr>Reproducibility Crisis</vt:lpstr>
      <vt:lpstr>Scientific rigour</vt:lpstr>
      <vt:lpstr>Scientific rigour</vt:lpstr>
      <vt:lpstr>Scientific rigour</vt:lpstr>
      <vt:lpstr>Why else?</vt:lpstr>
      <vt:lpstr>Why else?</vt:lpstr>
      <vt:lpstr>Why else?</vt:lpstr>
      <vt:lpstr>Why else?</vt:lpstr>
      <vt:lpstr>Why else?</vt:lpstr>
      <vt:lpstr>Why else?</vt:lpstr>
      <vt:lpstr>Kudos</vt:lpstr>
      <vt:lpstr>Kudos</vt:lpstr>
      <vt:lpstr>Kudos</vt:lpstr>
      <vt:lpstr>Kudos</vt:lpstr>
      <vt:lpstr>How to Share Data? - Platforms</vt:lpstr>
      <vt:lpstr>How to Share Data? - Data plus Documentation</vt:lpstr>
      <vt:lpstr>How to Share Data? -  IRB process</vt:lpstr>
      <vt:lpstr>How to Share Data? -  Anonymisation</vt:lpstr>
      <vt:lpstr>Will you share your data?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</dc:title>
  <cp:lastModifiedBy>Isabelle vdv</cp:lastModifiedBy>
  <cp:revision>1</cp:revision>
  <dcterms:modified xsi:type="dcterms:W3CDTF">2019-05-20T16:17:16Z</dcterms:modified>
</cp:coreProperties>
</file>