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i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el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" name="Textebene 1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„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„</a:t>
            </a:r>
          </a:p>
        </p:txBody>
      </p:sp>
      <p:sp>
        <p:nvSpPr>
          <p:cNvPr id="102" name="Zitat hier eingeben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Zitat hier eingeben.</a:t>
            </a:r>
          </a:p>
        </p:txBody>
      </p:sp>
      <p:sp>
        <p:nvSpPr>
          <p:cNvPr id="103" name="-Christian Bauer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-Christian Bauer</a:t>
            </a:r>
          </a:p>
        </p:txBody>
      </p:sp>
      <p:sp>
        <p:nvSpPr>
          <p:cNvPr id="10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hteck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i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el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5" name="Textebene 1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Foliennumm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34" name="Foliennumm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i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el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44" name="Textebene 1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i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i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3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ild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i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el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4" name="Textebene 1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ufzählungs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ild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Bild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Bild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extebene 1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sf.io" TargetMode="External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i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Open Science tal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Science talks</a:t>
            </a:r>
          </a:p>
        </p:txBody>
      </p:sp>
      <p:sp>
        <p:nvSpPr>
          <p:cNvPr id="130" name="Welcome!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 i="0"/>
            </a:pPr>
            <a:r>
              <a:t>Welcome!</a:t>
            </a:r>
          </a:p>
        </p:txBody>
      </p:sp>
      <p:pic>
        <p:nvPicPr>
          <p:cNvPr id="131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UCL DEPARTMENT OF SECURITY AND CRIME SCIENCE"/>
          <p:cNvSpPr txBox="1"/>
          <p:nvPr/>
        </p:nvSpPr>
        <p:spPr>
          <a:xfrm>
            <a:off x="86919" y="147225"/>
            <a:ext cx="895599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spcBef>
                <a:spcPts val="0"/>
              </a:spcBef>
              <a:defRPr b="1" i="0" spc="0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UCL DEPARTMENT OF SECURITY AND CRIME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ie"/>
          <p:cNvSpPr/>
          <p:nvPr>
            <p:ph type="body" idx="13"/>
          </p:nvPr>
        </p:nvSpPr>
        <p:spPr>
          <a:xfrm>
            <a:off x="571500" y="3517900"/>
            <a:ext cx="11861800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7" name="first step"/>
          <p:cNvSpPr txBox="1"/>
          <p:nvPr>
            <p:ph type="title"/>
          </p:nvPr>
        </p:nvSpPr>
        <p:spPr>
          <a:xfrm>
            <a:off x="571500" y="2590800"/>
            <a:ext cx="11861800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first step</a:t>
            </a:r>
          </a:p>
        </p:txBody>
      </p:sp>
      <p:sp>
        <p:nvSpPr>
          <p:cNvPr id="188" name="Set up an Open Science Framework account (osf.io) to access all material and start doing open science.…"/>
          <p:cNvSpPr txBox="1"/>
          <p:nvPr>
            <p:ph type="body" idx="1"/>
          </p:nvPr>
        </p:nvSpPr>
        <p:spPr>
          <a:xfrm>
            <a:off x="571500" y="3822700"/>
            <a:ext cx="11861800" cy="72263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Set up an Open Science Framework account (</a:t>
            </a:r>
            <a:r>
              <a:rPr u="sng">
                <a:hlinkClick r:id="rId2" invalidUrl="" action="" tgtFrame="" tooltip="" history="1" highlightClick="0" endSnd="0"/>
              </a:rPr>
              <a:t>osf.io</a:t>
            </a:r>
            <a:r>
              <a:t>) to access all material and start doing open science.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Come here on 19.06., 1pm for the first Open Science Talk.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</a:p>
        </p:txBody>
      </p:sp>
      <p:pic>
        <p:nvPicPr>
          <p:cNvPr id="189" name="DarkRed90" descr="DarkRed9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UCL DEPARTMENT OF SECURITY AND CRIME SCIENCE"/>
          <p:cNvSpPr txBox="1"/>
          <p:nvPr/>
        </p:nvSpPr>
        <p:spPr>
          <a:xfrm>
            <a:off x="86919" y="147225"/>
            <a:ext cx="895599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spcBef>
                <a:spcPts val="0"/>
              </a:spcBef>
              <a:defRPr b="1" i="0" spc="0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UCL DEPARTMENT OF SECURITY AND CRIME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ie"/>
          <p:cNvSpPr/>
          <p:nvPr>
            <p:ph type="body" idx="13"/>
          </p:nvPr>
        </p:nvSpPr>
        <p:spPr>
          <a:xfrm>
            <a:off x="406400" y="3911408"/>
            <a:ext cx="11861800" cy="1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" name="Goal"/>
          <p:cNvSpPr txBox="1"/>
          <p:nvPr>
            <p:ph type="title"/>
          </p:nvPr>
        </p:nvSpPr>
        <p:spPr>
          <a:xfrm>
            <a:off x="406400" y="3000239"/>
            <a:ext cx="11861800" cy="72390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Goal</a:t>
            </a:r>
          </a:p>
        </p:txBody>
      </p:sp>
      <p:sp>
        <p:nvSpPr>
          <p:cNvPr id="136" name="To provide a space where people can learn about open science and discuss concrete actions to implement open science practices in their research."/>
          <p:cNvSpPr txBox="1"/>
          <p:nvPr>
            <p:ph type="body" sz="half" idx="1"/>
          </p:nvPr>
        </p:nvSpPr>
        <p:spPr>
          <a:xfrm>
            <a:off x="571500" y="4098676"/>
            <a:ext cx="11861800" cy="2648448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lvl1pPr>
          </a:lstStyle>
          <a:p>
            <a:pPr/>
            <a:r>
              <a:t>To provide a space where people can learn about open science and discuss concrete actions to implement open science practices in their research.</a:t>
            </a:r>
          </a:p>
        </p:txBody>
      </p:sp>
      <p:pic>
        <p:nvPicPr>
          <p:cNvPr id="137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UCL DEPARTMENT OF SECURITY AND CRIME SCIENCE"/>
          <p:cNvSpPr txBox="1"/>
          <p:nvPr/>
        </p:nvSpPr>
        <p:spPr>
          <a:xfrm>
            <a:off x="86919" y="147225"/>
            <a:ext cx="895599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spcBef>
                <a:spcPts val="0"/>
              </a:spcBef>
              <a:defRPr b="1" i="0" spc="0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UCL DEPARTMENT OF SECURITY AND CRIME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ie"/>
          <p:cNvSpPr/>
          <p:nvPr>
            <p:ph type="body" idx="14"/>
          </p:nvPr>
        </p:nvSpPr>
        <p:spPr>
          <a:xfrm>
            <a:off x="685800" y="2244725"/>
            <a:ext cx="11439346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1" name="motivation"/>
          <p:cNvSpPr txBox="1"/>
          <p:nvPr>
            <p:ph type="title"/>
          </p:nvPr>
        </p:nvSpPr>
        <p:spPr>
          <a:xfrm>
            <a:off x="673100" y="1403350"/>
            <a:ext cx="5397500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motivation</a:t>
            </a:r>
          </a:p>
        </p:txBody>
      </p:sp>
      <p:sp>
        <p:nvSpPr>
          <p:cNvPr id="142" name="Social psychology: a discipline in crisis…"/>
          <p:cNvSpPr txBox="1"/>
          <p:nvPr>
            <p:ph type="body" sz="half" idx="1"/>
          </p:nvPr>
        </p:nvSpPr>
        <p:spPr>
          <a:xfrm>
            <a:off x="6050309" y="2362200"/>
            <a:ext cx="6202761" cy="72263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3000">
                <a:solidFill>
                  <a:srgbClr val="000000"/>
                </a:solidFill>
              </a:defRPr>
            </a:pPr>
            <a:r>
              <a:t>Social psychology: a discipline in crisis</a:t>
            </a:r>
          </a:p>
          <a:p>
            <a:pPr marL="0" indent="0">
              <a:buSzTx/>
              <a:buFontTx/>
              <a:buNone/>
              <a:defRPr sz="3000">
                <a:solidFill>
                  <a:srgbClr val="000000"/>
                </a:solidFill>
              </a:defRPr>
            </a:pPr>
            <a:r>
              <a:t>Do social psychologists not know how to run studies? Are these just a few individuals making ‘bad’ choices? </a:t>
            </a:r>
          </a:p>
          <a:p>
            <a:pPr marL="0" indent="0">
              <a:buSzTx/>
              <a:buFontTx/>
              <a:buNone/>
              <a:defRPr sz="3000">
                <a:solidFill>
                  <a:srgbClr val="000000"/>
                </a:solidFill>
              </a:defRPr>
            </a:pPr>
            <a:r>
              <a:t>Rather, research has become a ‘closed’ enterprise…</a:t>
            </a:r>
          </a:p>
          <a:p>
            <a:pPr marL="0" indent="0">
              <a:buSzTx/>
              <a:buFontTx/>
              <a:buNone/>
              <a:defRPr sz="3000">
                <a:solidFill>
                  <a:srgbClr val="000000"/>
                </a:solidFill>
              </a:defRPr>
            </a:pPr>
            <a:r>
              <a:t>…when it should be cumulative, self-corrective, and collaborative.</a:t>
            </a:r>
          </a:p>
        </p:txBody>
      </p:sp>
      <p:pic>
        <p:nvPicPr>
          <p:cNvPr id="143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UCL DEPARTMENT OF SECURITY AND CRIME SCIENCE"/>
          <p:cNvSpPr txBox="1"/>
          <p:nvPr/>
        </p:nvSpPr>
        <p:spPr>
          <a:xfrm>
            <a:off x="86919" y="147225"/>
            <a:ext cx="895599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spcBef>
                <a:spcPts val="0"/>
              </a:spcBef>
              <a:defRPr b="1" i="0" spc="0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UCL DEPARTMENT OF SECURITY AND CRIME SCIENCE</a:t>
            </a:r>
          </a:p>
        </p:txBody>
      </p:sp>
      <p:pic>
        <p:nvPicPr>
          <p:cNvPr id="145" name="Bildschirmfoto 2018-01-12 um 11.32.13.png" descr="Bildschirmfoto 2018-01-12 um 11.32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2362200"/>
            <a:ext cx="5130800" cy="704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ie"/>
          <p:cNvSpPr/>
          <p:nvPr>
            <p:ph type="body" idx="14"/>
          </p:nvPr>
        </p:nvSpPr>
        <p:spPr>
          <a:xfrm>
            <a:off x="685800" y="2244725"/>
            <a:ext cx="11051497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" name="motivation"/>
          <p:cNvSpPr txBox="1"/>
          <p:nvPr>
            <p:ph type="title"/>
          </p:nvPr>
        </p:nvSpPr>
        <p:spPr>
          <a:xfrm>
            <a:off x="673100" y="1403350"/>
            <a:ext cx="5397500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motivation</a:t>
            </a:r>
          </a:p>
        </p:txBody>
      </p:sp>
      <p:sp>
        <p:nvSpPr>
          <p:cNvPr id="149" name="The Open Science movements seeks to address these concerns.…"/>
          <p:cNvSpPr txBox="1"/>
          <p:nvPr>
            <p:ph type="body" idx="1"/>
          </p:nvPr>
        </p:nvSpPr>
        <p:spPr>
          <a:xfrm>
            <a:off x="666501" y="2692400"/>
            <a:ext cx="11341895" cy="72263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3000">
                <a:solidFill>
                  <a:srgbClr val="000000"/>
                </a:solidFill>
              </a:defRPr>
            </a:pPr>
            <a:r>
              <a:t>The Open Science movements seeks to address these concerns.</a:t>
            </a:r>
          </a:p>
          <a:p>
            <a:pPr marL="0" indent="0">
              <a:buSzTx/>
              <a:buFontTx/>
              <a:buNone/>
              <a:defRPr sz="3000">
                <a:solidFill>
                  <a:srgbClr val="000000"/>
                </a:solidFill>
              </a:defRPr>
            </a:pPr>
            <a:r>
              <a:t>And it’s not a niche movement… </a:t>
            </a:r>
          </a:p>
        </p:txBody>
      </p:sp>
      <p:pic>
        <p:nvPicPr>
          <p:cNvPr id="150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UCL DEPARTMENT OF SECURITY AND CRIME SCIENCE"/>
          <p:cNvSpPr txBox="1"/>
          <p:nvPr/>
        </p:nvSpPr>
        <p:spPr>
          <a:xfrm>
            <a:off x="86919" y="147225"/>
            <a:ext cx="895599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spcBef>
                <a:spcPts val="0"/>
              </a:spcBef>
              <a:defRPr b="1" i="0" spc="0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UCL DEPARTMENT OF SECURITY AND CRIME SCIENCE</a:t>
            </a:r>
          </a:p>
        </p:txBody>
      </p:sp>
      <p:pic>
        <p:nvPicPr>
          <p:cNvPr id="152" name="Bildschirmfoto 2018-06-05 um 09.33.56.png" descr="Bildschirmfoto 2018-06-05 um 09.33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950" y="4260850"/>
            <a:ext cx="9118600" cy="288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Bildschirmfoto 2018-06-05 um 09.32.19.png" descr="Bildschirmfoto 2018-06-05 um 09.32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86605" y="4291167"/>
            <a:ext cx="7781695" cy="3506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Bildschirmfoto 2018-06-05 um 09.30.25.png" descr="Bildschirmfoto 2018-06-05 um 09.30.2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92422" y="5253147"/>
            <a:ext cx="7542128" cy="4547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1"/>
      <p:bldP build="whole" bldLvl="1" animBg="1" rev="0" advAuto="0" spid="153" grpId="2"/>
      <p:bldP build="whole" bldLvl="1" animBg="1" rev="0" advAuto="0" spid="154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ie"/>
          <p:cNvSpPr/>
          <p:nvPr>
            <p:ph type="body" idx="13"/>
          </p:nvPr>
        </p:nvSpPr>
        <p:spPr>
          <a:xfrm>
            <a:off x="571500" y="2197100"/>
            <a:ext cx="11861800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" name="But its not all that easy…"/>
          <p:cNvSpPr txBox="1"/>
          <p:nvPr>
            <p:ph type="title"/>
          </p:nvPr>
        </p:nvSpPr>
        <p:spPr>
          <a:xfrm>
            <a:off x="571500" y="1212850"/>
            <a:ext cx="11861800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But its not all that easy…</a:t>
            </a:r>
          </a:p>
        </p:txBody>
      </p:sp>
      <p:sp>
        <p:nvSpPr>
          <p:cNvPr id="158" name="* There is a lot of information online.…"/>
          <p:cNvSpPr txBox="1"/>
          <p:nvPr>
            <p:ph type="body" idx="1"/>
          </p:nvPr>
        </p:nvSpPr>
        <p:spPr>
          <a:xfrm>
            <a:off x="571500" y="2565306"/>
            <a:ext cx="11861800" cy="72263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There is a lot of information online. 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</a:p>
          <a:p>
            <a:pPr marL="114300" indent="-114300" defTabSz="457200">
              <a:spcBef>
                <a:spcPts val="0"/>
              </a:spcBef>
              <a:buSzPct val="100000"/>
              <a:buFontTx/>
              <a:buChar char="*"/>
              <a:defRPr sz="3800">
                <a:solidFill>
                  <a:srgbClr val="000000"/>
                </a:solidFill>
              </a:defRPr>
            </a:pPr>
            <a:r>
              <a:t> We need to adapt general principles to the kind of data/material/analyses used in fields/disciplines like crime science/policing/forensic sciences.</a:t>
            </a:r>
          </a:p>
        </p:txBody>
      </p:sp>
      <p:pic>
        <p:nvPicPr>
          <p:cNvPr id="159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UCL DEPARTMENT OF SECURITY AND CRIME SCIENCE"/>
          <p:cNvSpPr txBox="1"/>
          <p:nvPr/>
        </p:nvSpPr>
        <p:spPr>
          <a:xfrm>
            <a:off x="86919" y="147225"/>
            <a:ext cx="895599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spcBef>
                <a:spcPts val="0"/>
              </a:spcBef>
              <a:defRPr b="1" i="0" spc="0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UCL DEPARTMENT OF SECURITY AND CRIME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ie"/>
          <p:cNvSpPr/>
          <p:nvPr>
            <p:ph type="body" idx="13"/>
          </p:nvPr>
        </p:nvSpPr>
        <p:spPr>
          <a:xfrm>
            <a:off x="571500" y="2247900"/>
            <a:ext cx="11861800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" name="concept"/>
          <p:cNvSpPr txBox="1"/>
          <p:nvPr>
            <p:ph type="title"/>
          </p:nvPr>
        </p:nvSpPr>
        <p:spPr>
          <a:xfrm>
            <a:off x="571500" y="1286462"/>
            <a:ext cx="11861800" cy="72390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concept</a:t>
            </a:r>
          </a:p>
        </p:txBody>
      </p:sp>
      <p:sp>
        <p:nvSpPr>
          <p:cNvPr id="164" name="* Journal club / peer mentoring…"/>
          <p:cNvSpPr txBox="1"/>
          <p:nvPr>
            <p:ph type="body" idx="1"/>
          </p:nvPr>
        </p:nvSpPr>
        <p:spPr>
          <a:xfrm>
            <a:off x="571500" y="2565306"/>
            <a:ext cx="11861800" cy="72263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Journal club / peer mentoring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Each week we set a reading that focuses on a specific topic.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We present the main ideas/tools/techniques and discuss how these could be implemented.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Important: The goal is to leave with a ‘take home activity’.</a:t>
            </a:r>
          </a:p>
          <a:p>
            <a:pPr marL="114300" indent="-114300" defTabSz="457200">
              <a:spcBef>
                <a:spcPts val="0"/>
              </a:spcBef>
              <a:buSzPct val="100000"/>
              <a:buFontTx/>
              <a:buChar char="*"/>
              <a:defRPr sz="3800">
                <a:solidFill>
                  <a:srgbClr val="000000"/>
                </a:solidFill>
              </a:defRPr>
            </a:pPr>
            <a:r>
              <a:t> Ideally, we also develop broader suggestions.</a:t>
            </a:r>
          </a:p>
        </p:txBody>
      </p:sp>
      <p:pic>
        <p:nvPicPr>
          <p:cNvPr id="165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UCL DEPARTMENT OF SECURITY AND CRIME SCIENCE"/>
          <p:cNvSpPr txBox="1"/>
          <p:nvPr/>
        </p:nvSpPr>
        <p:spPr>
          <a:xfrm>
            <a:off x="86919" y="147225"/>
            <a:ext cx="895599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spcBef>
                <a:spcPts val="0"/>
              </a:spcBef>
              <a:defRPr b="1" i="0" spc="0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UCL DEPARTMENT OF SECURITY AND CRIME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ie"/>
          <p:cNvSpPr/>
          <p:nvPr>
            <p:ph type="body" idx="13"/>
          </p:nvPr>
        </p:nvSpPr>
        <p:spPr>
          <a:xfrm>
            <a:off x="571500" y="2298700"/>
            <a:ext cx="11861800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" name="Topics"/>
          <p:cNvSpPr txBox="1"/>
          <p:nvPr>
            <p:ph type="title"/>
          </p:nvPr>
        </p:nvSpPr>
        <p:spPr>
          <a:xfrm>
            <a:off x="571500" y="1343660"/>
            <a:ext cx="11861800" cy="72390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Topics</a:t>
            </a:r>
          </a:p>
        </p:txBody>
      </p:sp>
      <p:sp>
        <p:nvSpPr>
          <p:cNvPr id="170" name="* What is ‘open science’?…"/>
          <p:cNvSpPr txBox="1"/>
          <p:nvPr>
            <p:ph type="body" idx="1"/>
          </p:nvPr>
        </p:nvSpPr>
        <p:spPr>
          <a:xfrm>
            <a:off x="571500" y="2679700"/>
            <a:ext cx="11861800" cy="72263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What is ‘open science’?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Platforms/Networks/MOOCs/Resources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Pre-Registration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Data plans/management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Open access publishing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Open peer review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Data sharing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Pre-prints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…</a:t>
            </a:r>
          </a:p>
        </p:txBody>
      </p:sp>
      <p:pic>
        <p:nvPicPr>
          <p:cNvPr id="171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UCL DEPARTMENT OF SECURITY AND CRIME SCIENCE"/>
          <p:cNvSpPr txBox="1"/>
          <p:nvPr/>
        </p:nvSpPr>
        <p:spPr>
          <a:xfrm>
            <a:off x="86919" y="147225"/>
            <a:ext cx="895599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spcBef>
                <a:spcPts val="0"/>
              </a:spcBef>
              <a:defRPr b="1" i="0" spc="0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UCL DEPARTMENT OF SECURITY AND CRIME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ie"/>
          <p:cNvSpPr/>
          <p:nvPr>
            <p:ph type="body" idx="13"/>
          </p:nvPr>
        </p:nvSpPr>
        <p:spPr>
          <a:xfrm>
            <a:off x="571500" y="2362200"/>
            <a:ext cx="11861800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practicalities"/>
          <p:cNvSpPr txBox="1"/>
          <p:nvPr>
            <p:ph type="title"/>
          </p:nvPr>
        </p:nvSpPr>
        <p:spPr>
          <a:xfrm>
            <a:off x="571500" y="1460500"/>
            <a:ext cx="11861800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practicalities</a:t>
            </a:r>
          </a:p>
        </p:txBody>
      </p:sp>
      <p:sp>
        <p:nvSpPr>
          <p:cNvPr id="176" name="* Every 2 weeks in term time…"/>
          <p:cNvSpPr txBox="1"/>
          <p:nvPr>
            <p:ph type="body" idx="1"/>
          </p:nvPr>
        </p:nvSpPr>
        <p:spPr>
          <a:xfrm>
            <a:off x="571500" y="2730500"/>
            <a:ext cx="11861800" cy="72263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Every 2 weeks in term time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1h, lunch time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For staff, PhD students, and perhaps also MSc students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A core team plans/moderates sessions</a:t>
            </a:r>
          </a:p>
        </p:txBody>
      </p:sp>
      <p:pic>
        <p:nvPicPr>
          <p:cNvPr id="177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UCL DEPARTMENT OF SECURITY AND CRIME SCIENCE"/>
          <p:cNvSpPr txBox="1"/>
          <p:nvPr/>
        </p:nvSpPr>
        <p:spPr>
          <a:xfrm>
            <a:off x="86919" y="147225"/>
            <a:ext cx="895599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spcBef>
                <a:spcPts val="0"/>
              </a:spcBef>
              <a:defRPr b="1" i="0" spc="0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UCL DEPARTMENT OF SECURITY AND CRIME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inie"/>
          <p:cNvSpPr/>
          <p:nvPr>
            <p:ph type="body" idx="13"/>
          </p:nvPr>
        </p:nvSpPr>
        <p:spPr>
          <a:xfrm>
            <a:off x="571500" y="2286000"/>
            <a:ext cx="11861800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" name="questions"/>
          <p:cNvSpPr txBox="1"/>
          <p:nvPr>
            <p:ph type="title"/>
          </p:nvPr>
        </p:nvSpPr>
        <p:spPr>
          <a:xfrm>
            <a:off x="571500" y="1270046"/>
            <a:ext cx="11861800" cy="72390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questions</a:t>
            </a:r>
          </a:p>
        </p:txBody>
      </p:sp>
      <p:sp>
        <p:nvSpPr>
          <p:cNvPr id="182" name="* What should we do to make this a success?…"/>
          <p:cNvSpPr txBox="1"/>
          <p:nvPr>
            <p:ph type="body" idx="1"/>
          </p:nvPr>
        </p:nvSpPr>
        <p:spPr>
          <a:xfrm>
            <a:off x="571500" y="2679700"/>
            <a:ext cx="11861800" cy="72263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What should we do to make this a success?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What questions/topics should be covered?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Who should we connect with?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  <a:r>
              <a:t>* Who wants to be involved? :-)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3800">
                <a:solidFill>
                  <a:srgbClr val="000000"/>
                </a:solidFill>
              </a:defRPr>
            </a:pPr>
          </a:p>
        </p:txBody>
      </p:sp>
      <p:pic>
        <p:nvPicPr>
          <p:cNvPr id="183" name="DarkRed90" descr="DarkRed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73152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UCL DEPARTMENT OF SECURITY AND CRIME SCIENCE"/>
          <p:cNvSpPr txBox="1"/>
          <p:nvPr/>
        </p:nvSpPr>
        <p:spPr>
          <a:xfrm>
            <a:off x="86919" y="147225"/>
            <a:ext cx="895599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spcBef>
                <a:spcPts val="0"/>
              </a:spcBef>
              <a:defRPr b="1" i="0" spc="0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UCL DEPARTMENT OF SECURITY AND CRIME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