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p:spTree>
      <p:nvGrpSpPr>
        <p:cNvPr id="1" name=""/>
        <p:cNvGrpSpPr/>
        <p:nvPr/>
      </p:nvGrpSpPr>
      <p:grpSpPr>
        <a:xfrm>
          <a:off x="0" y="0"/>
          <a:ext cx="0" cy="0"/>
          <a:chOff x="0" y="0"/>
          <a:chExt cx="0" cy="0"/>
        </a:xfrm>
      </p:grpSpPr>
      <p:sp>
        <p:nvSpPr>
          <p:cNvPr id="11" name="Autor und Datum"/>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und Datum</a:t>
            </a:r>
          </a:p>
        </p:txBody>
      </p:sp>
      <p:sp>
        <p:nvSpPr>
          <p:cNvPr id="12" name="Titel der Präsentation"/>
          <p:cNvSpPr txBox="1"/>
          <p:nvPr>
            <p:ph type="title" hasCustomPrompt="1"/>
          </p:nvPr>
        </p:nvSpPr>
        <p:spPr>
          <a:xfrm>
            <a:off x="1206496" y="2574991"/>
            <a:ext cx="21971004" cy="4648201"/>
          </a:xfrm>
          <a:prstGeom prst="rect">
            <a:avLst/>
          </a:prstGeom>
        </p:spPr>
        <p:txBody>
          <a:bodyPr anchor="b"/>
          <a:lstStyle>
            <a:lvl1pPr>
              <a:defRPr spc="-232" sz="11600"/>
            </a:lvl1pPr>
          </a:lstStyle>
          <a:p>
            <a:pPr/>
            <a:r>
              <a:t>Titel der Präsentation</a:t>
            </a:r>
          </a:p>
        </p:txBody>
      </p:sp>
      <p:sp>
        <p:nvSpPr>
          <p:cNvPr id="13" name="Textebene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Präsentationsuntertitel</a:t>
            </a:r>
          </a:p>
          <a:p>
            <a:pPr lvl="1"/>
            <a:r>
              <a:t/>
            </a:r>
          </a:p>
          <a:p>
            <a:pPr lvl="2"/>
            <a:r>
              <a:t/>
            </a:r>
          </a:p>
          <a:p>
            <a:pPr lvl="3"/>
            <a:r>
              <a:t/>
            </a:r>
          </a:p>
          <a:p>
            <a:pPr lvl="4"/>
            <a:r>
              <a:t/>
            </a:r>
          </a:p>
        </p:txBody>
      </p:sp>
      <p:sp>
        <p:nvSpPr>
          <p:cNvPr id="1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fstellung">
    <p:spTree>
      <p:nvGrpSpPr>
        <p:cNvPr id="1" name=""/>
        <p:cNvGrpSpPr/>
        <p:nvPr/>
      </p:nvGrpSpPr>
      <p:grpSpPr>
        <a:xfrm>
          <a:off x="0" y="0"/>
          <a:ext cx="0" cy="0"/>
          <a:chOff x="0" y="0"/>
          <a:chExt cx="0" cy="0"/>
        </a:xfrm>
      </p:grpSpPr>
      <p:sp>
        <p:nvSpPr>
          <p:cNvPr id="98" name="Textebene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Aufstellung</a:t>
            </a:r>
          </a:p>
          <a:p>
            <a:pPr lvl="1"/>
            <a:r>
              <a:t/>
            </a:r>
          </a:p>
          <a:p>
            <a:pPr lvl="2"/>
            <a:r>
              <a:t/>
            </a:r>
          </a:p>
          <a:p>
            <a:pPr lvl="3"/>
            <a:r>
              <a:t/>
            </a:r>
          </a:p>
          <a:p>
            <a:pPr lvl="4"/>
            <a:r>
              <a:t/>
            </a:r>
          </a:p>
        </p:txBody>
      </p:sp>
      <p:sp>
        <p:nvSpPr>
          <p:cNvPr id="9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kt (groß)">
    <p:spTree>
      <p:nvGrpSpPr>
        <p:cNvPr id="1" name=""/>
        <p:cNvGrpSpPr/>
        <p:nvPr/>
      </p:nvGrpSpPr>
      <p:grpSpPr>
        <a:xfrm>
          <a:off x="0" y="0"/>
          <a:ext cx="0" cy="0"/>
          <a:chOff x="0" y="0"/>
          <a:chExt cx="0" cy="0"/>
        </a:xfrm>
      </p:grpSpPr>
      <p:sp>
        <p:nvSpPr>
          <p:cNvPr id="106" name="Textebene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7" name="Fakte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Fakten</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itat">
    <p:spTree>
      <p:nvGrpSpPr>
        <p:cNvPr id="1" name=""/>
        <p:cNvGrpSpPr/>
        <p:nvPr/>
      </p:nvGrpSpPr>
      <p:grpSpPr>
        <a:xfrm>
          <a:off x="0" y="0"/>
          <a:ext cx="0" cy="0"/>
          <a:chOff x="0" y="0"/>
          <a:chExt cx="0" cy="0"/>
        </a:xfrm>
      </p:grpSpPr>
      <p:sp>
        <p:nvSpPr>
          <p:cNvPr id="115" name="Quellenangabe"/>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Quellenangabe</a:t>
            </a:r>
          </a:p>
        </p:txBody>
      </p:sp>
      <p:sp>
        <p:nvSpPr>
          <p:cNvPr id="116" name="Textebene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„Bemerkenswert“</a:t>
            </a:r>
          </a:p>
          <a:p>
            <a:pPr lvl="1"/>
            <a:r>
              <a:t/>
            </a:r>
          </a:p>
          <a:p>
            <a:pPr lvl="2"/>
            <a:r>
              <a:t/>
            </a:r>
          </a:p>
          <a:p>
            <a:pPr lvl="3"/>
            <a:r>
              <a:t/>
            </a:r>
          </a:p>
          <a:p>
            <a:pPr lvl="4"/>
            <a:r>
              <a:t/>
            </a:r>
          </a:p>
        </p:txBody>
      </p:sp>
      <p:sp>
        <p:nvSpPr>
          <p:cNvPr id="11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Stück">
    <p:spTree>
      <p:nvGrpSpPr>
        <p:cNvPr id="1" name=""/>
        <p:cNvGrpSpPr/>
        <p:nvPr/>
      </p:nvGrpSpPr>
      <p:grpSpPr>
        <a:xfrm>
          <a:off x="0" y="0"/>
          <a:ext cx="0" cy="0"/>
          <a:chOff x="0" y="0"/>
          <a:chExt cx="0" cy="0"/>
        </a:xfrm>
      </p:grpSpPr>
      <p:sp>
        <p:nvSpPr>
          <p:cNvPr id="124" name="Bild"/>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ild"/>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ild"/>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Bild"/>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Foliennumm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4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itel der Präsentation"/>
          <p:cNvSpPr txBox="1"/>
          <p:nvPr>
            <p:ph type="title" hasCustomPrompt="1"/>
          </p:nvPr>
        </p:nvSpPr>
        <p:spPr>
          <a:xfrm>
            <a:off x="1206500" y="7124700"/>
            <a:ext cx="21971000" cy="4648200"/>
          </a:xfrm>
          <a:prstGeom prst="rect">
            <a:avLst/>
          </a:prstGeom>
        </p:spPr>
        <p:txBody>
          <a:bodyPr anchor="b"/>
          <a:lstStyle>
            <a:lvl1pPr>
              <a:defRPr spc="-232" sz="11600"/>
            </a:lvl1pPr>
          </a:lstStyle>
          <a:p>
            <a:pPr/>
            <a:r>
              <a:t>Titel der Präsentation</a:t>
            </a:r>
          </a:p>
        </p:txBody>
      </p:sp>
      <p:sp>
        <p:nvSpPr>
          <p:cNvPr id="23" name="Autor und Datum"/>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und Datum</a:t>
            </a:r>
          </a:p>
        </p:txBody>
      </p:sp>
      <p:sp>
        <p:nvSpPr>
          <p:cNvPr id="24" name="Textebene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Präsentationsuntertitel</a:t>
            </a:r>
          </a:p>
          <a:p>
            <a:pPr lvl="1"/>
            <a:r>
              <a:t/>
            </a:r>
          </a:p>
          <a:p>
            <a:pPr lvl="2"/>
            <a:r>
              <a:t/>
            </a:r>
          </a:p>
          <a:p>
            <a:pPr lvl="3"/>
            <a:r>
              <a:t/>
            </a:r>
          </a:p>
          <a:p>
            <a:pPr lvl="4"/>
            <a:r>
              <a:t/>
            </a:r>
          </a:p>
        </p:txBody>
      </p:sp>
      <p:sp>
        <p:nvSpPr>
          <p:cNvPr id="2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2">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Folientitel"/>
          <p:cNvSpPr txBox="1"/>
          <p:nvPr>
            <p:ph type="title" hasCustomPrompt="1"/>
          </p:nvPr>
        </p:nvSpPr>
        <p:spPr>
          <a:xfrm>
            <a:off x="1206500" y="1270000"/>
            <a:ext cx="9779000" cy="5882273"/>
          </a:xfrm>
          <a:prstGeom prst="rect">
            <a:avLst/>
          </a:prstGeom>
        </p:spPr>
        <p:txBody>
          <a:bodyPr anchor="b"/>
          <a:lstStyle/>
          <a:p>
            <a:pPr/>
            <a:r>
              <a:t>Folientitel</a:t>
            </a:r>
          </a:p>
        </p:txBody>
      </p:sp>
      <p:sp>
        <p:nvSpPr>
          <p:cNvPr id="34" name="Textebene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Folien-Untertitel</a:t>
            </a:r>
          </a:p>
          <a:p>
            <a:pPr lvl="1"/>
            <a:r>
              <a:t/>
            </a:r>
          </a:p>
          <a:p>
            <a:pPr lvl="2"/>
            <a:r>
              <a:t/>
            </a:r>
          </a:p>
          <a:p>
            <a:pPr lvl="3"/>
            <a:r>
              <a:t/>
            </a:r>
          </a:p>
          <a:p>
            <a:pPr lvl="4"/>
            <a:r>
              <a:t/>
            </a:r>
          </a:p>
        </p:txBody>
      </p:sp>
      <p:sp>
        <p:nvSpPr>
          <p:cNvPr id="35" name="Foliennumm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Punkte">
    <p:spTree>
      <p:nvGrpSpPr>
        <p:cNvPr id="1" name=""/>
        <p:cNvGrpSpPr/>
        <p:nvPr/>
      </p:nvGrpSpPr>
      <p:grpSpPr>
        <a:xfrm>
          <a:off x="0" y="0"/>
          <a:ext cx="0" cy="0"/>
          <a:chOff x="0" y="0"/>
          <a:chExt cx="0" cy="0"/>
        </a:xfrm>
      </p:grpSpPr>
      <p:sp>
        <p:nvSpPr>
          <p:cNvPr id="42" name="Folientitel"/>
          <p:cNvSpPr txBox="1"/>
          <p:nvPr>
            <p:ph type="title" hasCustomPrompt="1"/>
          </p:nvPr>
        </p:nvSpPr>
        <p:spPr>
          <a:prstGeom prst="rect">
            <a:avLst/>
          </a:prstGeom>
        </p:spPr>
        <p:txBody>
          <a:bodyPr/>
          <a:lstStyle/>
          <a:p>
            <a:pPr/>
            <a:r>
              <a:t>Folientitel</a:t>
            </a:r>
          </a:p>
        </p:txBody>
      </p:sp>
      <p:sp>
        <p:nvSpPr>
          <p:cNvPr id="43" name="Folien-Untertitel"/>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44" name="Textebene 1…"/>
          <p:cNvSpPr txBox="1"/>
          <p:nvPr>
            <p:ph type="body" idx="1" hasCustomPrompt="1"/>
          </p:nvPr>
        </p:nvSpPr>
        <p:spPr>
          <a:prstGeom prst="rect">
            <a:avLst/>
          </a:prstGeom>
        </p:spPr>
        <p:txBody>
          <a:bodyPr/>
          <a:lstStyle/>
          <a:p>
            <a:pPr/>
            <a:r>
              <a:t>Text für Folienpunkt</a:t>
            </a:r>
          </a:p>
          <a:p>
            <a:pPr lvl="1"/>
            <a:r>
              <a:t/>
            </a:r>
          </a:p>
          <a:p>
            <a:pPr lvl="2"/>
            <a:r>
              <a:t/>
            </a:r>
          </a:p>
          <a:p>
            <a:pPr lvl="3"/>
            <a:r>
              <a:t/>
            </a:r>
          </a:p>
          <a:p>
            <a:pPr lvl="4"/>
            <a:r>
              <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e">
    <p:spTree>
      <p:nvGrpSpPr>
        <p:cNvPr id="1" name=""/>
        <p:cNvGrpSpPr/>
        <p:nvPr/>
      </p:nvGrpSpPr>
      <p:grpSpPr>
        <a:xfrm>
          <a:off x="0" y="0"/>
          <a:ext cx="0" cy="0"/>
          <a:chOff x="0" y="0"/>
          <a:chExt cx="0" cy="0"/>
        </a:xfrm>
      </p:grpSpPr>
      <p:sp>
        <p:nvSpPr>
          <p:cNvPr id="52" name="Textebene 1…"/>
          <p:cNvSpPr txBox="1"/>
          <p:nvPr>
            <p:ph type="body" idx="1" hasCustomPrompt="1"/>
          </p:nvPr>
        </p:nvSpPr>
        <p:spPr>
          <a:prstGeom prst="rect">
            <a:avLst/>
          </a:prstGeom>
        </p:spPr>
        <p:txBody>
          <a:bodyPr numCol="2" spcCol="1098550"/>
          <a:lstStyle/>
          <a:p>
            <a:pPr/>
            <a:r>
              <a:t>Text für Folienpunkt</a:t>
            </a:r>
          </a:p>
          <a:p>
            <a:pPr lvl="1"/>
            <a:r>
              <a:t/>
            </a:r>
          </a:p>
          <a:p>
            <a:pPr lvl="2"/>
            <a:r>
              <a:t/>
            </a:r>
          </a:p>
          <a:p>
            <a:pPr lvl="3"/>
            <a:r>
              <a:t/>
            </a:r>
          </a:p>
          <a:p>
            <a:pPr lvl="4"/>
            <a:r>
              <a:t/>
            </a:r>
          </a:p>
        </p:txBody>
      </p:sp>
      <p:sp>
        <p:nvSpPr>
          <p:cNvPr id="5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Foto">
    <p:spTree>
      <p:nvGrpSpPr>
        <p:cNvPr id="1" name=""/>
        <p:cNvGrpSpPr/>
        <p:nvPr/>
      </p:nvGrpSpPr>
      <p:grpSpPr>
        <a:xfrm>
          <a:off x="0" y="0"/>
          <a:ext cx="0" cy="0"/>
          <a:chOff x="0" y="0"/>
          <a:chExt cx="0" cy="0"/>
        </a:xfrm>
      </p:grpSpPr>
      <p:sp>
        <p:nvSpPr>
          <p:cNvPr id="60" name="Folien-Untertitel"/>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61" name="Textebene 1…"/>
          <p:cNvSpPr txBox="1"/>
          <p:nvPr>
            <p:ph type="body" sz="half" idx="1" hasCustomPrompt="1"/>
          </p:nvPr>
        </p:nvSpPr>
        <p:spPr>
          <a:xfrm>
            <a:off x="1206500" y="4248504"/>
            <a:ext cx="9779000" cy="8256630"/>
          </a:xfrm>
          <a:prstGeom prst="rect">
            <a:avLst/>
          </a:prstGeom>
        </p:spPr>
        <p:txBody>
          <a:bodyPr/>
          <a:lstStyle/>
          <a:p>
            <a:pPr/>
            <a:r>
              <a:t>Text für Folienpunkt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Folientitel"/>
          <p:cNvSpPr txBox="1"/>
          <p:nvPr>
            <p:ph type="title" hasCustomPrompt="1"/>
          </p:nvPr>
        </p:nvSpPr>
        <p:spPr>
          <a:xfrm>
            <a:off x="1206500" y="1079500"/>
            <a:ext cx="9779000" cy="1435100"/>
          </a:xfrm>
          <a:prstGeom prst="rect">
            <a:avLst/>
          </a:prstGeom>
        </p:spPr>
        <p:txBody>
          <a:bodyPr/>
          <a:lstStyle/>
          <a:p>
            <a:pPr/>
            <a:r>
              <a:t>Folientitel</a:t>
            </a:r>
          </a:p>
        </p:txBody>
      </p:sp>
      <p:sp>
        <p:nvSpPr>
          <p:cNvPr id="6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
    <p:spTree>
      <p:nvGrpSpPr>
        <p:cNvPr id="1" name=""/>
        <p:cNvGrpSpPr/>
        <p:nvPr/>
      </p:nvGrpSpPr>
      <p:grpSpPr>
        <a:xfrm>
          <a:off x="0" y="0"/>
          <a:ext cx="0" cy="0"/>
          <a:chOff x="0" y="0"/>
          <a:chExt cx="0" cy="0"/>
        </a:xfrm>
      </p:grpSpPr>
      <p:sp>
        <p:nvSpPr>
          <p:cNvPr id="71" name="Titel des Abschnitts"/>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Titel des Abschnitts</a:t>
            </a:r>
          </a:p>
        </p:txBody>
      </p:sp>
      <p:sp>
        <p:nvSpPr>
          <p:cNvPr id="72" name="Foliennumm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79" name="Folientitel"/>
          <p:cNvSpPr txBox="1"/>
          <p:nvPr>
            <p:ph type="title" hasCustomPrompt="1"/>
          </p:nvPr>
        </p:nvSpPr>
        <p:spPr>
          <a:xfrm>
            <a:off x="1206500" y="1079500"/>
            <a:ext cx="21971000" cy="1434949"/>
          </a:xfrm>
          <a:prstGeom prst="rect">
            <a:avLst/>
          </a:prstGeom>
        </p:spPr>
        <p:txBody>
          <a:bodyPr/>
          <a:lstStyle/>
          <a:p>
            <a:pPr/>
            <a:r>
              <a:t>Folientitel</a:t>
            </a:r>
          </a:p>
        </p:txBody>
      </p:sp>
      <p:sp>
        <p:nvSpPr>
          <p:cNvPr id="80" name="Folien-Untertitel"/>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Titel"/>
          <p:cNvSpPr txBox="1"/>
          <p:nvPr>
            <p:ph type="title" hasCustomPrompt="1"/>
          </p:nvPr>
        </p:nvSpPr>
        <p:spPr>
          <a:xfrm>
            <a:off x="1206500" y="1079500"/>
            <a:ext cx="21971000" cy="1435100"/>
          </a:xfrm>
          <a:prstGeom prst="rect">
            <a:avLst/>
          </a:prstGeom>
        </p:spPr>
        <p:txBody>
          <a:bodyPr/>
          <a:lstStyle/>
          <a:p>
            <a:pPr/>
            <a:r>
              <a:t>Agenda-Titel</a:t>
            </a:r>
          </a:p>
        </p:txBody>
      </p:sp>
      <p:sp>
        <p:nvSpPr>
          <p:cNvPr id="89" name="Agenda-Untertitel"/>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Agenda-Untertitel</a:t>
            </a:r>
          </a:p>
        </p:txBody>
      </p:sp>
      <p:sp>
        <p:nvSpPr>
          <p:cNvPr id="90" name="Textebene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Agendathemen</a:t>
            </a:r>
          </a:p>
          <a:p>
            <a:pPr lvl="1"/>
            <a:r>
              <a:t/>
            </a:r>
          </a:p>
          <a:p>
            <a:pPr lvl="2"/>
            <a:r>
              <a:t/>
            </a:r>
          </a:p>
          <a:p>
            <a:pPr lvl="3"/>
            <a:r>
              <a:t/>
            </a:r>
          </a:p>
          <a:p>
            <a:pPr lvl="4"/>
            <a:r>
              <a:t/>
            </a:r>
          </a:p>
        </p:txBody>
      </p:sp>
      <p:sp>
        <p:nvSpPr>
          <p:cNvPr id="9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titel"/>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Folientitel</a:t>
            </a:r>
          </a:p>
        </p:txBody>
      </p:sp>
      <p:sp>
        <p:nvSpPr>
          <p:cNvPr id="3" name="Textebene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 für Folienpunkt</a:t>
            </a:r>
          </a:p>
          <a:p>
            <a:pPr lvl="1"/>
            <a:r>
              <a:t/>
            </a:r>
          </a:p>
          <a:p>
            <a:pPr lvl="2"/>
            <a:r>
              <a:t/>
            </a:r>
          </a:p>
          <a:p>
            <a:pPr lvl="3"/>
            <a:r>
              <a:t/>
            </a:r>
          </a:p>
          <a:p>
            <a:pPr lvl="4"/>
            <a:r>
              <a:t/>
            </a:r>
          </a:p>
        </p:txBody>
      </p:sp>
      <p:sp>
        <p:nvSpPr>
          <p:cNvPr id="4" name="Foliennumm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voiding Questionable Research Practices"/>
          <p:cNvSpPr txBox="1"/>
          <p:nvPr>
            <p:ph type="ctrTitle"/>
          </p:nvPr>
        </p:nvSpPr>
        <p:spPr>
          <a:prstGeom prst="rect">
            <a:avLst/>
          </a:prstGeom>
        </p:spPr>
        <p:txBody>
          <a:bodyPr anchor="ctr"/>
          <a:lstStyle>
            <a:lvl1pPr algn="ctr" defTabSz="457200">
              <a:lnSpc>
                <a:spcPct val="100000"/>
              </a:lnSpc>
              <a:defRPr spc="0" sz="8300"/>
            </a:lvl1pPr>
          </a:lstStyle>
          <a:p>
            <a:pPr/>
            <a:r>
              <a:t>Avoiding Questionable Research Practices</a:t>
            </a:r>
          </a:p>
        </p:txBody>
      </p:sp>
      <p:pic>
        <p:nvPicPr>
          <p:cNvPr id="152" name="logo_text.png" descr="logo_text.png"/>
          <p:cNvPicPr>
            <a:picLocks noChangeAspect="1"/>
          </p:cNvPicPr>
          <p:nvPr/>
        </p:nvPicPr>
        <p:blipFill>
          <a:blip r:embed="rId2">
            <a:extLst/>
          </a:blip>
          <a:stretch>
            <a:fillRect/>
          </a:stretch>
        </p:blipFill>
        <p:spPr>
          <a:xfrm>
            <a:off x="6077492" y="6840137"/>
            <a:ext cx="12229016" cy="330614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What are Questionable Research Practices?"/>
          <p:cNvSpPr txBox="1"/>
          <p:nvPr>
            <p:ph type="title"/>
          </p:nvPr>
        </p:nvSpPr>
        <p:spPr>
          <a:prstGeom prst="rect">
            <a:avLst/>
          </a:prstGeom>
        </p:spPr>
        <p:txBody>
          <a:bodyPr/>
          <a:lstStyle/>
          <a:p>
            <a:pPr/>
            <a:r>
              <a:t>What are Questionable Research Practices?</a:t>
            </a:r>
          </a:p>
        </p:txBody>
      </p:sp>
      <p:sp>
        <p:nvSpPr>
          <p:cNvPr id="155" name="Folien-Untertitel"/>
          <p:cNvSpPr txBox="1"/>
          <p:nvPr>
            <p:ph type="body" idx="21"/>
          </p:nvPr>
        </p:nvSpPr>
        <p:spPr>
          <a:prstGeom prst="rect">
            <a:avLst/>
          </a:prstGeom>
        </p:spPr>
        <p:txBody>
          <a:bodyPr/>
          <a:lstStyle/>
          <a:p>
            <a:pPr/>
          </a:p>
        </p:txBody>
      </p:sp>
      <p:sp>
        <p:nvSpPr>
          <p:cNvPr id="156" name="“torture tools for making data confess false positives“ (Chin et al., 2020)…"/>
          <p:cNvSpPr txBox="1"/>
          <p:nvPr>
            <p:ph type="body" idx="1"/>
          </p:nvPr>
        </p:nvSpPr>
        <p:spPr>
          <a:prstGeom prst="rect">
            <a:avLst/>
          </a:prstGeom>
        </p:spPr>
        <p:txBody>
          <a:bodyPr/>
          <a:lstStyle/>
          <a:p>
            <a:pPr/>
            <a:r>
              <a:t>“torture tools for making data confess false positives“ (Chin et al., 2020)</a:t>
            </a:r>
          </a:p>
          <a:p>
            <a:pPr/>
            <a:r>
              <a:t>not obvious fraud, misconduct (moral grey zone)</a:t>
            </a:r>
          </a:p>
          <a:p>
            <a:pPr/>
            <a:r>
              <a:t>often even encouraged to improve the ‘flow’ and readability of papers</a:t>
            </a:r>
          </a:p>
          <a:p>
            <a:pPr/>
            <a:r>
              <a:t>Examples….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What are Questionable Research Practices?"/>
          <p:cNvSpPr txBox="1"/>
          <p:nvPr>
            <p:ph type="title"/>
          </p:nvPr>
        </p:nvSpPr>
        <p:spPr>
          <a:prstGeom prst="rect">
            <a:avLst/>
          </a:prstGeom>
        </p:spPr>
        <p:txBody>
          <a:bodyPr/>
          <a:lstStyle/>
          <a:p>
            <a:pPr/>
            <a:r>
              <a:t>What are Questionable Research Practices?</a:t>
            </a:r>
          </a:p>
        </p:txBody>
      </p:sp>
      <p:sp>
        <p:nvSpPr>
          <p:cNvPr id="159" name="Folien-Untertitel"/>
          <p:cNvSpPr txBox="1"/>
          <p:nvPr>
            <p:ph type="body" idx="21"/>
          </p:nvPr>
        </p:nvSpPr>
        <p:spPr>
          <a:prstGeom prst="rect">
            <a:avLst/>
          </a:prstGeom>
        </p:spPr>
        <p:txBody>
          <a:bodyPr/>
          <a:lstStyle/>
          <a:p>
            <a:pPr/>
          </a:p>
        </p:txBody>
      </p:sp>
      <p:sp>
        <p:nvSpPr>
          <p:cNvPr id="160" name="Do (X) without mentioning it to achieve significant results.…"/>
          <p:cNvSpPr txBox="1"/>
          <p:nvPr>
            <p:ph type="body" idx="1"/>
          </p:nvPr>
        </p:nvSpPr>
        <p:spPr>
          <a:prstGeom prst="rect">
            <a:avLst/>
          </a:prstGeom>
        </p:spPr>
        <p:txBody>
          <a:bodyPr/>
          <a:lstStyle/>
          <a:p>
            <a:pPr marL="0" indent="0">
              <a:buSzTx/>
              <a:buNone/>
              <a:defRPr b="1"/>
            </a:pPr>
            <a:r>
              <a:t>Do (X) without mentioning it to achieve significant results.</a:t>
            </a:r>
          </a:p>
          <a:p>
            <a:pPr>
              <a:spcBef>
                <a:spcPts val="900"/>
              </a:spcBef>
            </a:pPr>
            <a:r>
              <a:t>stop collecting data early, or continue collecting data</a:t>
            </a:r>
          </a:p>
          <a:p>
            <a:pPr>
              <a:spcBef>
                <a:spcPts val="900"/>
              </a:spcBef>
            </a:pPr>
            <a:r>
              <a:t>switch analytical method; sub-group analysis; drop/add covariates selectively</a:t>
            </a:r>
          </a:p>
          <a:p>
            <a:pPr>
              <a:spcBef>
                <a:spcPts val="900"/>
              </a:spcBef>
            </a:pPr>
            <a:r>
              <a:t>include certain variables in a model; measure several dvs and pick one</a:t>
            </a:r>
          </a:p>
          <a:p>
            <a:pPr>
              <a:spcBef>
                <a:spcPts val="900"/>
              </a:spcBef>
            </a:pPr>
            <a:r>
              <a:t>re-code variables</a:t>
            </a:r>
          </a:p>
          <a:p>
            <a:pPr>
              <a:spcBef>
                <a:spcPts val="900"/>
              </a:spcBef>
            </a:pPr>
            <a:r>
              <a:t>exclude outliers; impute simulated data</a:t>
            </a:r>
          </a:p>
          <a:p>
            <a:pPr>
              <a:spcBef>
                <a:spcPts val="900"/>
              </a:spcBef>
            </a:pPr>
            <a:r>
              <a:t>fail to report a study, non-significant results, report all analyses</a:t>
            </a:r>
          </a:p>
          <a:p>
            <a:pPr>
              <a:spcBef>
                <a:spcPts val="900"/>
              </a:spcBef>
            </a:pPr>
            <a:r>
              <a:t>selectively round p-values</a:t>
            </a:r>
          </a:p>
          <a:p>
            <a:pPr>
              <a:spcBef>
                <a:spcPts val="900"/>
              </a:spcBef>
            </a:pPr>
            <a:r>
              <a:t>adapt hypotheses after exploratory results are known (HARKing)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6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6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6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6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6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60"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What is the Impact of Questionable Research Practices?"/>
          <p:cNvSpPr txBox="1"/>
          <p:nvPr>
            <p:ph type="title"/>
          </p:nvPr>
        </p:nvSpPr>
        <p:spPr>
          <a:prstGeom prst="rect">
            <a:avLst/>
          </a:prstGeom>
        </p:spPr>
        <p:txBody>
          <a:bodyPr/>
          <a:lstStyle>
            <a:lvl1pPr defTabSz="1901904">
              <a:defRPr spc="-132" sz="6629"/>
            </a:lvl1pPr>
          </a:lstStyle>
          <a:p>
            <a:pPr/>
            <a:r>
              <a:t>What is the Impact of Questionable Research Practices?</a:t>
            </a:r>
          </a:p>
        </p:txBody>
      </p:sp>
      <p:sp>
        <p:nvSpPr>
          <p:cNvPr id="163" name="Folien-Untertitel"/>
          <p:cNvSpPr txBox="1"/>
          <p:nvPr>
            <p:ph type="body" idx="21"/>
          </p:nvPr>
        </p:nvSpPr>
        <p:spPr>
          <a:prstGeom prst="rect">
            <a:avLst/>
          </a:prstGeom>
        </p:spPr>
        <p:txBody>
          <a:bodyPr/>
          <a:lstStyle/>
          <a:p>
            <a:pPr/>
          </a:p>
        </p:txBody>
      </p:sp>
      <p:sp>
        <p:nvSpPr>
          <p:cNvPr id="164" name="“published experiments in criminology often differ from the plan described at the proposal stage, and the more they differ the larger the published effect size, suggesting criminologists deviate selectively from research protocols in a way that exaggerat"/>
          <p:cNvSpPr txBox="1"/>
          <p:nvPr>
            <p:ph type="body" idx="1"/>
          </p:nvPr>
        </p:nvSpPr>
        <p:spPr>
          <a:prstGeom prst="rect">
            <a:avLst/>
          </a:prstGeom>
        </p:spPr>
        <p:txBody>
          <a:bodyPr/>
          <a:lstStyle/>
          <a:p>
            <a:pPr/>
            <a:r>
              <a:t>“published experiments in criminology often differ from the plan described at the proposal stage, and </a:t>
            </a:r>
            <a:r>
              <a:rPr b="1"/>
              <a:t>the more they differ the larger the published effect size</a:t>
            </a:r>
            <a:r>
              <a:t>, suggesting criminologists deviate selectively from research protocols in a way that exaggerates results (Wooditch et al., 2020)” (Chin et al., 2020)</a:t>
            </a:r>
          </a:p>
          <a:p>
            <a:pPr/>
            <a:r>
              <a:t>distort the accuracy of research in a way that exaggerates effect sizes or produces statistically significant results — but these are NOT true positives</a:t>
            </a:r>
          </a:p>
          <a:p>
            <a:pPr/>
            <a:r>
              <a:t>low chance of replication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hat is the Impact of Questionable Research Practices?"/>
          <p:cNvSpPr txBox="1"/>
          <p:nvPr>
            <p:ph type="title"/>
          </p:nvPr>
        </p:nvSpPr>
        <p:spPr>
          <a:prstGeom prst="rect">
            <a:avLst/>
          </a:prstGeom>
        </p:spPr>
        <p:txBody>
          <a:bodyPr/>
          <a:lstStyle>
            <a:lvl1pPr defTabSz="1901904">
              <a:defRPr spc="-132" sz="6629"/>
            </a:lvl1pPr>
          </a:lstStyle>
          <a:p>
            <a:pPr/>
            <a:r>
              <a:t>What is the Impact of Questionable Research Practices?</a:t>
            </a:r>
          </a:p>
        </p:txBody>
      </p:sp>
      <p:sp>
        <p:nvSpPr>
          <p:cNvPr id="167" name="Folien-Untertitel"/>
          <p:cNvSpPr txBox="1"/>
          <p:nvPr>
            <p:ph type="body" idx="21"/>
          </p:nvPr>
        </p:nvSpPr>
        <p:spPr>
          <a:prstGeom prst="rect">
            <a:avLst/>
          </a:prstGeom>
        </p:spPr>
        <p:txBody>
          <a:bodyPr/>
          <a:lstStyle/>
          <a:p>
            <a:pPr/>
          </a:p>
        </p:txBody>
      </p:sp>
      <p:sp>
        <p:nvSpPr>
          <p:cNvPr id="168" name="Simmons and colleagues (2011): estimate the effect of using four QRPs (selective reporting of two DVs, deciding whether or not to add 10 extra observations based on the statistical significance of the result, selectively adding or removing covariates, se"/>
          <p:cNvSpPr txBox="1"/>
          <p:nvPr>
            <p:ph type="body" idx="1"/>
          </p:nvPr>
        </p:nvSpPr>
        <p:spPr>
          <a:prstGeom prst="rect">
            <a:avLst/>
          </a:prstGeom>
        </p:spPr>
        <p:txBody>
          <a:bodyPr/>
          <a:lstStyle/>
          <a:p>
            <a:pPr/>
            <a:r>
              <a:t>Simmons and colleagues (2011): estimate the effect of using four QRPs (selective reporting of two DVs, deciding whether or not to add 10 extra observations based on the statistical significance of the result, selectively adding or removing covariates, selectively including or dropping a condition) on the rate of false positive findings.</a:t>
            </a:r>
          </a:p>
          <a:p>
            <a:pPr>
              <a:defRPr b="1"/>
            </a:pPr>
            <a:r>
              <a:t>inflated the false positive rate from the nominal 5% (alpha) to over 60%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Is it Common? Yes."/>
          <p:cNvSpPr txBox="1"/>
          <p:nvPr>
            <p:ph type="title"/>
          </p:nvPr>
        </p:nvSpPr>
        <p:spPr>
          <a:prstGeom prst="rect">
            <a:avLst/>
          </a:prstGeom>
        </p:spPr>
        <p:txBody>
          <a:bodyPr/>
          <a:lstStyle/>
          <a:p>
            <a:pPr/>
            <a:r>
              <a:t>Is it Common? Yes.</a:t>
            </a:r>
          </a:p>
        </p:txBody>
      </p:sp>
      <p:sp>
        <p:nvSpPr>
          <p:cNvPr id="171" name="Chin et al., 202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Chin et al., 2020</a:t>
            </a:r>
          </a:p>
        </p:txBody>
      </p:sp>
      <p:sp>
        <p:nvSpPr>
          <p:cNvPr id="172" name="7%: do not always disclose when they impute (fill in) missing values…"/>
          <p:cNvSpPr txBox="1"/>
          <p:nvPr>
            <p:ph type="body" idx="1"/>
          </p:nvPr>
        </p:nvSpPr>
        <p:spPr>
          <a:prstGeom prst="rect">
            <a:avLst/>
          </a:prstGeom>
        </p:spPr>
        <p:txBody>
          <a:bodyPr/>
          <a:lstStyle/>
          <a:p>
            <a:pPr/>
            <a:r>
              <a:t>7%: do not always disclose when they impute (fill in) missing values</a:t>
            </a:r>
          </a:p>
          <a:p>
            <a:pPr/>
            <a:r>
              <a:t>10%: not disclosing known problems with the method, data, or analysis that potentially impact conclusions (hide data problems). </a:t>
            </a:r>
          </a:p>
          <a:p>
            <a:pPr/>
            <a:r>
              <a:t>43%: omit non-significant studies or variables</a:t>
            </a:r>
          </a:p>
          <a:p>
            <a:pPr/>
            <a:r>
              <a:t>39%: changing the analysis after an earlier one failed to yield significant findings </a:t>
            </a:r>
          </a:p>
          <a:p>
            <a:pPr/>
            <a:r>
              <a:t>32%: using </a:t>
            </a:r>
            <a:r>
              <a:rPr i="1"/>
              <a:t>p</a:t>
            </a:r>
            <a:r>
              <a:t>-values to select covariates </a:t>
            </a:r>
          </a:p>
          <a:p>
            <a:pPr/>
            <a:r>
              <a:t>29%: hypothesizing after the results are known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Why Do Researchers Use QRPs?"/>
          <p:cNvSpPr txBox="1"/>
          <p:nvPr>
            <p:ph type="title"/>
          </p:nvPr>
        </p:nvSpPr>
        <p:spPr>
          <a:prstGeom prst="rect">
            <a:avLst/>
          </a:prstGeom>
        </p:spPr>
        <p:txBody>
          <a:bodyPr/>
          <a:lstStyle/>
          <a:p>
            <a:pPr/>
            <a:r>
              <a:t>Why Do Researchers Use QRPs?</a:t>
            </a:r>
          </a:p>
        </p:txBody>
      </p:sp>
      <p:sp>
        <p:nvSpPr>
          <p:cNvPr id="175" name="Folien-Untertitel"/>
          <p:cNvSpPr txBox="1"/>
          <p:nvPr>
            <p:ph type="body" idx="21"/>
          </p:nvPr>
        </p:nvSpPr>
        <p:spPr>
          <a:prstGeom prst="rect">
            <a:avLst/>
          </a:prstGeom>
        </p:spPr>
        <p:txBody>
          <a:bodyPr/>
          <a:lstStyle/>
          <a:p>
            <a:pPr/>
          </a:p>
        </p:txBody>
      </p:sp>
      <p:sp>
        <p:nvSpPr>
          <p:cNvPr id="176" name="degrees of researcher’s flexibility during study design and especially data analysis and reporting…"/>
          <p:cNvSpPr txBox="1"/>
          <p:nvPr>
            <p:ph type="body" idx="1"/>
          </p:nvPr>
        </p:nvSpPr>
        <p:spPr>
          <a:prstGeom prst="rect">
            <a:avLst/>
          </a:prstGeom>
        </p:spPr>
        <p:txBody>
          <a:bodyPr/>
          <a:lstStyle/>
          <a:p>
            <a:pPr/>
            <a:r>
              <a:t>degrees of researcher’s flexibility during study design and especially data analysis and reporting</a:t>
            </a:r>
          </a:p>
          <a:p>
            <a:pPr/>
            <a:r>
              <a:t>undisclosed decision, ambitious situations</a:t>
            </a:r>
          </a:p>
          <a:p>
            <a:pPr/>
            <a:r>
              <a:t>We are taught to do so.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he Solution: Open Science…. and theory."/>
          <p:cNvSpPr txBox="1"/>
          <p:nvPr>
            <p:ph type="title"/>
          </p:nvPr>
        </p:nvSpPr>
        <p:spPr>
          <a:prstGeom prst="rect">
            <a:avLst/>
          </a:prstGeom>
        </p:spPr>
        <p:txBody>
          <a:bodyPr/>
          <a:lstStyle/>
          <a:p>
            <a:pPr/>
            <a:r>
              <a:t>The Solution: Open Science…. and theory.</a:t>
            </a:r>
          </a:p>
        </p:txBody>
      </p:sp>
      <p:sp>
        <p:nvSpPr>
          <p:cNvPr id="179" name="Folien-Untertitel"/>
          <p:cNvSpPr txBox="1"/>
          <p:nvPr>
            <p:ph type="body" idx="21"/>
          </p:nvPr>
        </p:nvSpPr>
        <p:spPr>
          <a:prstGeom prst="rect">
            <a:avLst/>
          </a:prstGeom>
        </p:spPr>
        <p:txBody>
          <a:bodyPr/>
          <a:lstStyle/>
          <a:p>
            <a:pPr/>
          </a:p>
        </p:txBody>
      </p:sp>
      <p:sp>
        <p:nvSpPr>
          <p:cNvPr id="180" name="pre-registration…"/>
          <p:cNvSpPr txBox="1"/>
          <p:nvPr>
            <p:ph type="body" idx="1"/>
          </p:nvPr>
        </p:nvSpPr>
        <p:spPr>
          <a:prstGeom prst="rect">
            <a:avLst/>
          </a:prstGeom>
        </p:spPr>
        <p:txBody>
          <a:bodyPr/>
          <a:lstStyle/>
          <a:p>
            <a:pPr/>
            <a:r>
              <a:t>pre-registration</a:t>
            </a:r>
          </a:p>
          <a:p>
            <a:pPr/>
            <a:r>
              <a:t>registered reports</a:t>
            </a:r>
          </a:p>
          <a:p>
            <a:pPr/>
            <a:r>
              <a:t>share code and analytical scripts</a:t>
            </a:r>
          </a:p>
          <a:p>
            <a:pPr/>
            <a:r>
              <a:t>replications</a:t>
            </a:r>
          </a:p>
          <a:p>
            <a:pPr/>
            <a:r>
              <a:t>Theory-driven hypotheses (or transparent exploration)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