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spTree>
      <p:nvGrpSpPr>
        <p:cNvPr id="1" name=""/>
        <p:cNvGrpSpPr/>
        <p:nvPr/>
      </p:nvGrpSpPr>
      <p:grpSpPr>
        <a:xfrm>
          <a:off x="0" y="0"/>
          <a:ext cx="0" cy="0"/>
          <a:chOff x="0" y="0"/>
          <a:chExt cx="0" cy="0"/>
        </a:xfrm>
      </p:grpSpPr>
      <p:sp>
        <p:nvSpPr>
          <p:cNvPr id="11" name="Textebene 1…"/>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Autor und Datum</a:t>
            </a:r>
          </a:p>
          <a:p>
            <a:pPr lvl="1"/>
            <a:r>
              <a:t/>
            </a:r>
          </a:p>
          <a:p>
            <a:pPr lvl="2"/>
            <a:r>
              <a:t/>
            </a:r>
          </a:p>
          <a:p>
            <a:pPr lvl="3"/>
            <a:r>
              <a:t/>
            </a:r>
          </a:p>
          <a:p>
            <a:pPr lvl="4"/>
            <a:r>
              <a:t/>
            </a:r>
          </a:p>
        </p:txBody>
      </p:sp>
      <p:sp>
        <p:nvSpPr>
          <p:cNvPr id="12" name="Titel der Präsentation"/>
          <p:cNvSpPr txBox="1"/>
          <p:nvPr>
            <p:ph type="title" hasCustomPrompt="1"/>
          </p:nvPr>
        </p:nvSpPr>
        <p:spPr>
          <a:xfrm>
            <a:off x="1206496" y="2574991"/>
            <a:ext cx="21971005" cy="4648202"/>
          </a:xfrm>
          <a:prstGeom prst="rect">
            <a:avLst/>
          </a:prstGeom>
        </p:spPr>
        <p:txBody>
          <a:bodyPr anchor="b"/>
          <a:lstStyle>
            <a:lvl1pPr>
              <a:defRPr spc="-232" sz="11600"/>
            </a:lvl1pPr>
          </a:lstStyle>
          <a:p>
            <a:pPr/>
            <a:r>
              <a:t>Titel der Präsentation</a:t>
            </a:r>
          </a:p>
        </p:txBody>
      </p:sp>
      <p:sp>
        <p:nvSpPr>
          <p:cNvPr id="13" name="Textebene 1…"/>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vl1pPr>
          </a:lstStyle>
          <a:p>
            <a:pPr/>
            <a:r>
              <a:t>Präsentationsuntertitel</a:t>
            </a:r>
          </a:p>
        </p:txBody>
      </p:sp>
      <p:sp>
        <p:nvSpPr>
          <p:cNvPr id="1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fstellung">
    <p:spTree>
      <p:nvGrpSpPr>
        <p:cNvPr id="1" name=""/>
        <p:cNvGrpSpPr/>
        <p:nvPr/>
      </p:nvGrpSpPr>
      <p:grpSpPr>
        <a:xfrm>
          <a:off x="0" y="0"/>
          <a:ext cx="0" cy="0"/>
          <a:chOff x="0" y="0"/>
          <a:chExt cx="0" cy="0"/>
        </a:xfrm>
      </p:grpSpPr>
      <p:sp>
        <p:nvSpPr>
          <p:cNvPr id="98" name="Textebene 1…"/>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Aufstellung</a:t>
            </a:r>
          </a:p>
          <a:p>
            <a:pPr lvl="1"/>
            <a:r>
              <a:t/>
            </a:r>
          </a:p>
          <a:p>
            <a:pPr lvl="2"/>
            <a:r>
              <a:t/>
            </a:r>
          </a:p>
          <a:p>
            <a:pPr lvl="3"/>
            <a:r>
              <a:t/>
            </a:r>
          </a:p>
          <a:p>
            <a:pPr lvl="4"/>
            <a:r>
              <a:t/>
            </a:r>
          </a:p>
        </p:txBody>
      </p:sp>
      <p:sp>
        <p:nvSpPr>
          <p:cNvPr id="9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kt (groß)">
    <p:spTree>
      <p:nvGrpSpPr>
        <p:cNvPr id="1" name=""/>
        <p:cNvGrpSpPr/>
        <p:nvPr/>
      </p:nvGrpSpPr>
      <p:grpSpPr>
        <a:xfrm>
          <a:off x="0" y="0"/>
          <a:ext cx="0" cy="0"/>
          <a:chOff x="0" y="0"/>
          <a:chExt cx="0" cy="0"/>
        </a:xfrm>
      </p:grpSpPr>
      <p:sp>
        <p:nvSpPr>
          <p:cNvPr id="106" name="Textebene 1…"/>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Fakte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Fakten</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itat">
    <p:spTree>
      <p:nvGrpSpPr>
        <p:cNvPr id="1" name=""/>
        <p:cNvGrpSpPr/>
        <p:nvPr/>
      </p:nvGrpSpPr>
      <p:grpSpPr>
        <a:xfrm>
          <a:off x="0" y="0"/>
          <a:ext cx="0" cy="0"/>
          <a:chOff x="0" y="0"/>
          <a:chExt cx="0" cy="0"/>
        </a:xfrm>
      </p:grpSpPr>
      <p:sp>
        <p:nvSpPr>
          <p:cNvPr id="115" name="Textebene 1…"/>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Quellenangabe</a:t>
            </a:r>
          </a:p>
          <a:p>
            <a:pPr lvl="1"/>
            <a:r>
              <a:t/>
            </a:r>
          </a:p>
          <a:p>
            <a:pPr lvl="2"/>
            <a:r>
              <a:t/>
            </a:r>
          </a:p>
          <a:p>
            <a:pPr lvl="3"/>
            <a:r>
              <a:t/>
            </a:r>
          </a:p>
          <a:p>
            <a:pPr lvl="4"/>
            <a:r>
              <a:t/>
            </a:r>
          </a:p>
        </p:txBody>
      </p:sp>
      <p:sp>
        <p:nvSpPr>
          <p:cNvPr id="116" name="Textebene 1…"/>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atin typeface="Helvetica Neue Medium"/>
                <a:ea typeface="Helvetica Neue Medium"/>
                <a:cs typeface="Helvetica Neue Medium"/>
                <a:sym typeface="Helvetica Neue Medium"/>
              </a:defRPr>
            </a:lvl1pPr>
          </a:lstStyle>
          <a:p>
            <a:pPr/>
            <a:r>
              <a:t>„Bemerkenswert“</a:t>
            </a:r>
          </a:p>
        </p:txBody>
      </p:sp>
      <p:sp>
        <p:nvSpPr>
          <p:cNvPr id="11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Stück">
    <p:spTree>
      <p:nvGrpSpPr>
        <p:cNvPr id="1" name=""/>
        <p:cNvGrpSpPr/>
        <p:nvPr/>
      </p:nvGrpSpPr>
      <p:grpSpPr>
        <a:xfrm>
          <a:off x="0" y="0"/>
          <a:ext cx="0" cy="0"/>
          <a:chOff x="0" y="0"/>
          <a:chExt cx="0" cy="0"/>
        </a:xfrm>
      </p:grpSpPr>
      <p:sp>
        <p:nvSpPr>
          <p:cNvPr id="124" name="Bild"/>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Bild"/>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Bild"/>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Bild"/>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Foliennumm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4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Titel der Präsentation"/>
          <p:cNvSpPr txBox="1"/>
          <p:nvPr>
            <p:ph type="title" hasCustomPrompt="1"/>
          </p:nvPr>
        </p:nvSpPr>
        <p:spPr>
          <a:xfrm>
            <a:off x="1206500" y="7124700"/>
            <a:ext cx="21971000" cy="4648200"/>
          </a:xfrm>
          <a:prstGeom prst="rect">
            <a:avLst/>
          </a:prstGeom>
        </p:spPr>
        <p:txBody>
          <a:bodyPr anchor="b"/>
          <a:lstStyle>
            <a:lvl1pPr>
              <a:defRPr spc="-232" sz="11600"/>
            </a:lvl1pPr>
          </a:lstStyle>
          <a:p>
            <a:pPr/>
            <a:r>
              <a:t>Titel der Präsentation</a:t>
            </a:r>
          </a:p>
        </p:txBody>
      </p:sp>
      <p:sp>
        <p:nvSpPr>
          <p:cNvPr id="23" name="Textebene 1…"/>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Autor und Datum</a:t>
            </a:r>
          </a:p>
          <a:p>
            <a:pPr lvl="1"/>
            <a:r>
              <a:t/>
            </a:r>
          </a:p>
          <a:p>
            <a:pPr lvl="2"/>
            <a:r>
              <a:t/>
            </a:r>
          </a:p>
          <a:p>
            <a:pPr lvl="3"/>
            <a:r>
              <a:t/>
            </a:r>
          </a:p>
          <a:p>
            <a:pPr lvl="4"/>
            <a:r>
              <a:t/>
            </a:r>
          </a:p>
        </p:txBody>
      </p:sp>
      <p:sp>
        <p:nvSpPr>
          <p:cNvPr id="24" name="Textebene 1…"/>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vl1pPr>
          </a:lstStyle>
          <a:p>
            <a:pPr/>
            <a:r>
              <a:t>Präsentationsuntertitel</a:t>
            </a:r>
          </a:p>
        </p:txBody>
      </p:sp>
      <p:sp>
        <p:nvSpPr>
          <p:cNvPr id="2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2">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Folientitel"/>
          <p:cNvSpPr txBox="1"/>
          <p:nvPr>
            <p:ph type="title" hasCustomPrompt="1"/>
          </p:nvPr>
        </p:nvSpPr>
        <p:spPr>
          <a:xfrm>
            <a:off x="1206500" y="1270000"/>
            <a:ext cx="9779000" cy="5882274"/>
          </a:xfrm>
          <a:prstGeom prst="rect">
            <a:avLst/>
          </a:prstGeom>
        </p:spPr>
        <p:txBody>
          <a:bodyPr anchor="b"/>
          <a:lstStyle/>
          <a:p>
            <a:pPr/>
            <a:r>
              <a:t>Folientitel</a:t>
            </a:r>
          </a:p>
        </p:txBody>
      </p:sp>
      <p:sp>
        <p:nvSpPr>
          <p:cNvPr id="34" name="Textebene 1…"/>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Folien-Untertitel</a:t>
            </a:r>
          </a:p>
          <a:p>
            <a:pPr lvl="1"/>
            <a:r>
              <a:t/>
            </a:r>
          </a:p>
          <a:p>
            <a:pPr lvl="2"/>
            <a:r>
              <a:t/>
            </a:r>
          </a:p>
          <a:p>
            <a:pPr lvl="3"/>
            <a:r>
              <a:t/>
            </a:r>
          </a:p>
          <a:p>
            <a:pPr lvl="4"/>
            <a:r>
              <a:t/>
            </a:r>
          </a:p>
        </p:txBody>
      </p:sp>
      <p:sp>
        <p:nvSpPr>
          <p:cNvPr id="35" name="Foliennumm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Punkte">
    <p:spTree>
      <p:nvGrpSpPr>
        <p:cNvPr id="1" name=""/>
        <p:cNvGrpSpPr/>
        <p:nvPr/>
      </p:nvGrpSpPr>
      <p:grpSpPr>
        <a:xfrm>
          <a:off x="0" y="0"/>
          <a:ext cx="0" cy="0"/>
          <a:chOff x="0" y="0"/>
          <a:chExt cx="0" cy="0"/>
        </a:xfrm>
      </p:grpSpPr>
      <p:sp>
        <p:nvSpPr>
          <p:cNvPr id="42" name="Folientitel"/>
          <p:cNvSpPr txBox="1"/>
          <p:nvPr>
            <p:ph type="title" hasCustomPrompt="1"/>
          </p:nvPr>
        </p:nvSpPr>
        <p:spPr>
          <a:xfrm>
            <a:off x="1206500" y="1079500"/>
            <a:ext cx="21971000" cy="1433164"/>
          </a:xfrm>
          <a:prstGeom prst="rect">
            <a:avLst/>
          </a:prstGeom>
        </p:spPr>
        <p:txBody>
          <a:bodyPr/>
          <a:lstStyle/>
          <a:p>
            <a:pPr/>
            <a:r>
              <a:t>Folientitel</a:t>
            </a:r>
          </a:p>
        </p:txBody>
      </p:sp>
      <p:sp>
        <p:nvSpPr>
          <p:cNvPr id="43" name="Textebene 1…"/>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Folien-Untertitel</a:t>
            </a:r>
          </a:p>
          <a:p>
            <a:pPr lvl="1"/>
            <a:r>
              <a:t/>
            </a:r>
          </a:p>
          <a:p>
            <a:pPr lvl="2"/>
            <a:r>
              <a:t/>
            </a:r>
          </a:p>
          <a:p>
            <a:pPr lvl="3"/>
            <a:r>
              <a:t/>
            </a:r>
          </a:p>
          <a:p>
            <a:pPr lvl="4"/>
            <a:r>
              <a:t/>
            </a:r>
          </a:p>
        </p:txBody>
      </p:sp>
      <p:sp>
        <p:nvSpPr>
          <p:cNvPr id="44" name="Textebene 1…"/>
          <p:cNvSpPr txBox="1"/>
          <p:nvPr>
            <p:ph type="body" idx="21" hasCustomPrompt="1"/>
          </p:nvPr>
        </p:nvSpPr>
        <p:spPr>
          <a:xfrm>
            <a:off x="1206500" y="4248503"/>
            <a:ext cx="21971000" cy="8256014"/>
          </a:xfrm>
          <a:prstGeom prst="rect">
            <a:avLst/>
          </a:prstGeom>
        </p:spPr>
        <p:txBody>
          <a:bodyPr numCol="1" spcCol="38100"/>
          <a:lstStyle/>
          <a:p>
            <a:pPr/>
            <a:r>
              <a:t>Text für Folienpunkt</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
    <p:spTree>
      <p:nvGrpSpPr>
        <p:cNvPr id="1" name=""/>
        <p:cNvGrpSpPr/>
        <p:nvPr/>
      </p:nvGrpSpPr>
      <p:grpSpPr>
        <a:xfrm>
          <a:off x="0" y="0"/>
          <a:ext cx="0" cy="0"/>
          <a:chOff x="0" y="0"/>
          <a:chExt cx="0" cy="0"/>
        </a:xfrm>
      </p:grpSpPr>
      <p:sp>
        <p:nvSpPr>
          <p:cNvPr id="52" name="Textebene 1…"/>
          <p:cNvSpPr txBox="1"/>
          <p:nvPr>
            <p:ph type="body" idx="1" hasCustomPrompt="1"/>
          </p:nvPr>
        </p:nvSpPr>
        <p:spPr>
          <a:prstGeom prst="rect">
            <a:avLst/>
          </a:prstGeom>
        </p:spPr>
        <p:txBody>
          <a:bodyPr/>
          <a:lstStyle/>
          <a:p>
            <a:pPr/>
            <a:r>
              <a:t>Text für Folienpunkt</a:t>
            </a:r>
          </a:p>
          <a:p>
            <a:pPr lvl="1"/>
            <a:r>
              <a:t/>
            </a:r>
          </a:p>
          <a:p>
            <a:pPr lvl="2"/>
            <a:r>
              <a:t/>
            </a:r>
          </a:p>
          <a:p>
            <a:pPr lvl="3"/>
            <a:r>
              <a:t/>
            </a:r>
          </a:p>
          <a:p>
            <a:pPr lvl="4"/>
            <a:r>
              <a:t/>
            </a:r>
          </a:p>
        </p:txBody>
      </p:sp>
      <p:sp>
        <p:nvSpPr>
          <p:cNvPr id="5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Foto">
    <p:spTree>
      <p:nvGrpSpPr>
        <p:cNvPr id="1" name=""/>
        <p:cNvGrpSpPr/>
        <p:nvPr/>
      </p:nvGrpSpPr>
      <p:grpSpPr>
        <a:xfrm>
          <a:off x="0" y="0"/>
          <a:ext cx="0" cy="0"/>
          <a:chOff x="0" y="0"/>
          <a:chExt cx="0" cy="0"/>
        </a:xfrm>
      </p:grpSpPr>
      <p:sp>
        <p:nvSpPr>
          <p:cNvPr id="60" name="Textebene 1…"/>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Folien-Untertitel</a:t>
            </a:r>
          </a:p>
          <a:p>
            <a:pPr lvl="1"/>
            <a:r>
              <a:t/>
            </a:r>
          </a:p>
          <a:p>
            <a:pPr lvl="2"/>
            <a:r>
              <a:t/>
            </a:r>
          </a:p>
          <a:p>
            <a:pPr lvl="3"/>
            <a:r>
              <a:t/>
            </a:r>
          </a:p>
          <a:p>
            <a:pPr lvl="4"/>
            <a:r>
              <a:t/>
            </a:r>
          </a:p>
        </p:txBody>
      </p:sp>
      <p:sp>
        <p:nvSpPr>
          <p:cNvPr id="61" name="Textebene 1…"/>
          <p:cNvSpPr txBox="1"/>
          <p:nvPr>
            <p:ph type="body" sz="half" idx="21" hasCustomPrompt="1"/>
          </p:nvPr>
        </p:nvSpPr>
        <p:spPr>
          <a:xfrm>
            <a:off x="1206500" y="4248503"/>
            <a:ext cx="9779000" cy="8256631"/>
          </a:xfrm>
          <a:prstGeom prst="rect">
            <a:avLst/>
          </a:prstGeom>
        </p:spPr>
        <p:txBody>
          <a:bodyPr numCol="1" spcCol="38100"/>
          <a:lstStyle/>
          <a:p>
            <a:pPr/>
            <a:r>
              <a:t>Text für Folienpunkt</a:t>
            </a:r>
          </a:p>
        </p:txBody>
      </p:sp>
      <p:sp>
        <p:nvSpPr>
          <p:cNvPr id="62" name="660384004_1290x1720.jpg"/>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Folientitel"/>
          <p:cNvSpPr txBox="1"/>
          <p:nvPr>
            <p:ph type="title" hasCustomPrompt="1"/>
          </p:nvPr>
        </p:nvSpPr>
        <p:spPr>
          <a:xfrm>
            <a:off x="1206500" y="1079500"/>
            <a:ext cx="9779000" cy="1435100"/>
          </a:xfrm>
          <a:prstGeom prst="rect">
            <a:avLst/>
          </a:prstGeom>
        </p:spPr>
        <p:txBody>
          <a:bodyPr/>
          <a:lstStyle/>
          <a:p>
            <a:pPr/>
            <a:r>
              <a:t>Folientitel</a:t>
            </a:r>
          </a:p>
        </p:txBody>
      </p:sp>
      <p:sp>
        <p:nvSpPr>
          <p:cNvPr id="6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
    <p:spTree>
      <p:nvGrpSpPr>
        <p:cNvPr id="1" name=""/>
        <p:cNvGrpSpPr/>
        <p:nvPr/>
      </p:nvGrpSpPr>
      <p:grpSpPr>
        <a:xfrm>
          <a:off x="0" y="0"/>
          <a:ext cx="0" cy="0"/>
          <a:chOff x="0" y="0"/>
          <a:chExt cx="0" cy="0"/>
        </a:xfrm>
      </p:grpSpPr>
      <p:sp>
        <p:nvSpPr>
          <p:cNvPr id="71" name="Titel des Abschnitts"/>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Titel des Abschnitts</a:t>
            </a:r>
          </a:p>
        </p:txBody>
      </p:sp>
      <p:sp>
        <p:nvSpPr>
          <p:cNvPr id="72" name="Foliennumm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79" name="Folientitel"/>
          <p:cNvSpPr txBox="1"/>
          <p:nvPr>
            <p:ph type="title" hasCustomPrompt="1"/>
          </p:nvPr>
        </p:nvSpPr>
        <p:spPr>
          <a:xfrm>
            <a:off x="1206500" y="1079500"/>
            <a:ext cx="21971000" cy="1434950"/>
          </a:xfrm>
          <a:prstGeom prst="rect">
            <a:avLst/>
          </a:prstGeom>
        </p:spPr>
        <p:txBody>
          <a:bodyPr/>
          <a:lstStyle/>
          <a:p>
            <a:pPr/>
            <a:r>
              <a:t>Folientitel</a:t>
            </a:r>
          </a:p>
        </p:txBody>
      </p:sp>
      <p:sp>
        <p:nvSpPr>
          <p:cNvPr id="80" name="Textebene 1…"/>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Folien-Untertitel</a:t>
            </a:r>
          </a:p>
          <a:p>
            <a:pPr lvl="1"/>
            <a:r>
              <a:t/>
            </a:r>
          </a:p>
          <a:p>
            <a:pPr lvl="2"/>
            <a:r>
              <a:t/>
            </a:r>
          </a:p>
          <a:p>
            <a:pPr lvl="3"/>
            <a:r>
              <a:t/>
            </a:r>
          </a:p>
          <a:p>
            <a:pPr lvl="4"/>
            <a:r>
              <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Titel"/>
          <p:cNvSpPr txBox="1"/>
          <p:nvPr>
            <p:ph type="title" hasCustomPrompt="1"/>
          </p:nvPr>
        </p:nvSpPr>
        <p:spPr>
          <a:xfrm>
            <a:off x="1206500" y="1079500"/>
            <a:ext cx="21971000" cy="1435100"/>
          </a:xfrm>
          <a:prstGeom prst="rect">
            <a:avLst/>
          </a:prstGeom>
        </p:spPr>
        <p:txBody>
          <a:bodyPr/>
          <a:lstStyle/>
          <a:p>
            <a:pPr/>
            <a:r>
              <a:t>Agenda-Titel</a:t>
            </a:r>
          </a:p>
        </p:txBody>
      </p:sp>
      <p:sp>
        <p:nvSpPr>
          <p:cNvPr id="89" name="Textebene 1…"/>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Agenda-Untertitel</a:t>
            </a:r>
          </a:p>
          <a:p>
            <a:pPr lvl="1"/>
            <a:r>
              <a:t/>
            </a:r>
          </a:p>
          <a:p>
            <a:pPr lvl="2"/>
            <a:r>
              <a:t/>
            </a:r>
          </a:p>
          <a:p>
            <a:pPr lvl="3"/>
            <a:r>
              <a:t/>
            </a:r>
          </a:p>
          <a:p>
            <a:pPr lvl="4"/>
            <a:r>
              <a:t/>
            </a:r>
          </a:p>
        </p:txBody>
      </p:sp>
      <p:sp>
        <p:nvSpPr>
          <p:cNvPr id="90" name="Textebene 1…"/>
          <p:cNvSpPr txBox="1"/>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pc="-99" sz="5500"/>
            </a:lvl1pPr>
          </a:lstStyle>
          <a:p>
            <a:pPr/>
            <a:r>
              <a:t>Agendathemen</a:t>
            </a:r>
          </a:p>
        </p:txBody>
      </p:sp>
      <p:sp>
        <p:nvSpPr>
          <p:cNvPr id="9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bene 1…"/>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Text für Folienpunkt</a:t>
            </a:r>
          </a:p>
          <a:p>
            <a:pPr lvl="1"/>
            <a:r>
              <a:t/>
            </a:r>
          </a:p>
          <a:p>
            <a:pPr lvl="2"/>
            <a:r>
              <a:t/>
            </a:r>
          </a:p>
          <a:p>
            <a:pPr lvl="3"/>
            <a:r>
              <a:t/>
            </a:r>
          </a:p>
          <a:p>
            <a:pPr lvl="4"/>
            <a:r>
              <a:t/>
            </a:r>
          </a:p>
        </p:txBody>
      </p:sp>
      <p:sp>
        <p:nvSpPr>
          <p:cNvPr id="3" name="Titel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Titeltext</a:t>
            </a:r>
          </a:p>
        </p:txBody>
      </p:sp>
      <p:sp>
        <p:nvSpPr>
          <p:cNvPr id="4" name="Foliennumm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UCL Statement on Research Integrity"/>
          <p:cNvSpPr txBox="1"/>
          <p:nvPr>
            <p:ph type="title"/>
          </p:nvPr>
        </p:nvSpPr>
        <p:spPr>
          <a:xfrm>
            <a:off x="1206495" y="2574990"/>
            <a:ext cx="21971006" cy="4648203"/>
          </a:xfrm>
          <a:prstGeom prst="rect">
            <a:avLst/>
          </a:prstGeom>
        </p:spPr>
        <p:txBody>
          <a:bodyPr anchor="ctr"/>
          <a:lstStyle>
            <a:lvl1pPr algn="ctr" defTabSz="457200">
              <a:lnSpc>
                <a:spcPct val="100000"/>
              </a:lnSpc>
              <a:defRPr spc="0" sz="8300"/>
            </a:lvl1pPr>
          </a:lstStyle>
          <a:p>
            <a:pPr/>
            <a:r>
              <a:t>UCL Statement on Research Integrity</a:t>
            </a:r>
          </a:p>
        </p:txBody>
      </p:sp>
      <p:pic>
        <p:nvPicPr>
          <p:cNvPr id="152" name="logo_text.png" descr="logo_text.png"/>
          <p:cNvPicPr>
            <a:picLocks noChangeAspect="1"/>
          </p:cNvPicPr>
          <p:nvPr/>
        </p:nvPicPr>
        <p:blipFill>
          <a:blip r:embed="rId2">
            <a:extLst/>
          </a:blip>
          <a:stretch>
            <a:fillRect/>
          </a:stretch>
        </p:blipFill>
        <p:spPr>
          <a:xfrm>
            <a:off x="6077491" y="6840136"/>
            <a:ext cx="12229018" cy="330614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ransparency Statement"/>
          <p:cNvSpPr txBox="1"/>
          <p:nvPr>
            <p:ph type="title"/>
          </p:nvPr>
        </p:nvSpPr>
        <p:spPr>
          <a:xfrm>
            <a:off x="1206500" y="1079499"/>
            <a:ext cx="21971000" cy="1433165"/>
          </a:xfrm>
          <a:prstGeom prst="rect">
            <a:avLst/>
          </a:prstGeom>
        </p:spPr>
        <p:txBody>
          <a:bodyPr/>
          <a:lstStyle>
            <a:lvl1pPr>
              <a:defRPr spc="-200"/>
            </a:lvl1pPr>
          </a:lstStyle>
          <a:p>
            <a:pPr/>
            <a:r>
              <a:t>Transparency Statement</a:t>
            </a:r>
          </a:p>
        </p:txBody>
      </p:sp>
      <p:sp>
        <p:nvSpPr>
          <p:cNvPr id="179" name="Reproducibility  The reproducibility of both research methods and research results (see Annex for definitions) is critical to research in certain contexts, particularly in the experimental sciences with a quantitative focus. Reproducibility forms part of"/>
          <p:cNvSpPr txBox="1"/>
          <p:nvPr>
            <p:ph type="body" idx="1"/>
          </p:nvPr>
        </p:nvSpPr>
        <p:spPr>
          <a:xfrm>
            <a:off x="1206500" y="3167367"/>
            <a:ext cx="21971000" cy="9337149"/>
          </a:xfrm>
          <a:prstGeom prst="rect">
            <a:avLst/>
          </a:prstGeom>
        </p:spPr>
        <p:txBody>
          <a:bodyPr lIns="50800" tIns="50800" rIns="50800" bIns="50800"/>
          <a:lstStyle/>
          <a:p>
            <a:pPr marL="275154" indent="-180075" defTabSz="311170">
              <a:lnSpc>
                <a:spcPts val="3900"/>
              </a:lnSpc>
              <a:spcBef>
                <a:spcPts val="700"/>
              </a:spcBef>
              <a:buClr>
                <a:srgbClr val="000000"/>
              </a:buClr>
              <a:buSzPct val="123000"/>
              <a:buFont typeface="Times Roman"/>
              <a:buChar char="•"/>
              <a:defRPr b="0" i="1" sz="2158">
                <a:solidFill>
                  <a:srgbClr val="2F5496"/>
                </a:solidFill>
                <a:latin typeface="Arial"/>
                <a:ea typeface="Arial"/>
                <a:cs typeface="Arial"/>
                <a:sym typeface="Arial"/>
              </a:defRPr>
            </a:pPr>
            <a:r>
              <a:t>	Reproducibility </a:t>
            </a:r>
            <a:br/>
            <a:r>
              <a:rPr i="0">
                <a:solidFill>
                  <a:srgbClr val="000000"/>
                </a:solidFill>
              </a:rPr>
              <a:t>The reproducibility of both research methods and research results (see </a:t>
            </a:r>
            <a:r>
              <a:rPr i="0">
                <a:solidFill>
                  <a:srgbClr val="0563C1"/>
                </a:solidFill>
              </a:rPr>
              <a:t>Annex </a:t>
            </a:r>
            <a:r>
              <a:rPr i="0">
                <a:solidFill>
                  <a:srgbClr val="000000"/>
                </a:solidFill>
              </a:rPr>
              <a:t>for definitions) is critical to research in certain contexts, particularly in the experimental sciences with a quantitative focus. </a:t>
            </a:r>
            <a:r>
              <a:rPr i="0">
                <a:solidFill>
                  <a:schemeClr val="accent5"/>
                </a:solidFill>
              </a:rPr>
              <a:t>Reproducibility forms part of UCL’s wider commitment to transparency and rigour in all of our research. </a:t>
            </a:r>
            <a:r>
              <a:rPr i="0">
                <a:solidFill>
                  <a:srgbClr val="000000"/>
                </a:solidFill>
              </a:rPr>
              <a:t>We recognise that behaviours in support of transparency and rigour vary considerably across disciplines and methodologies, and encourage our researchers to adopt actions most appropriate to their disciplines. </a:t>
            </a:r>
            <a:br>
              <a:rPr i="0">
                <a:solidFill>
                  <a:srgbClr val="000000"/>
                </a:solidFill>
              </a:rPr>
            </a:br>
            <a:r>
              <a:rPr i="0">
                <a:solidFill>
                  <a:srgbClr val="000000"/>
                </a:solidFill>
              </a:rPr>
              <a:t>In the arts, humanities and social sciences, it may be more useful to refer to transparency or academic rigour in the use of research methods and in the whole research process – from the collection of evidence or thoughts through analysis to final conclusions and the publication of findings. </a:t>
            </a:r>
            <a:br>
              <a:rPr i="0">
                <a:solidFill>
                  <a:srgbClr val="000000"/>
                </a:solidFill>
              </a:rPr>
            </a:br>
            <a:r>
              <a:rPr i="0">
                <a:solidFill>
                  <a:srgbClr val="000000"/>
                </a:solidFill>
              </a:rPr>
              <a:t>The reproducibility of research methods is required for research to be replicated (see </a:t>
            </a:r>
            <a:r>
              <a:rPr i="0">
                <a:solidFill>
                  <a:srgbClr val="0563C1"/>
                </a:solidFill>
              </a:rPr>
              <a:t>Annex</a:t>
            </a:r>
            <a:r>
              <a:rPr i="0">
                <a:solidFill>
                  <a:srgbClr val="000000"/>
                </a:solidFill>
              </a:rPr>
              <a:t>). This, in turn, is essential in research contexts where findings must be robust and reproducible in order to form a solid foundation on which to build further knowledge. In research contexts where reproducibility is possible and appropriate, we strongly encourage researchers to use measures that support it. These include (but are not limited to): </a:t>
            </a:r>
            <a:br>
              <a:rPr i="0">
                <a:solidFill>
                  <a:srgbClr val="000000"/>
                </a:solidFill>
              </a:rPr>
            </a:br>
          </a:p>
          <a:p>
            <a:pPr lvl="1" marL="622340" indent="-216090" defTabSz="311170">
              <a:lnSpc>
                <a:spcPts val="3500"/>
              </a:lnSpc>
              <a:spcBef>
                <a:spcPts val="700"/>
              </a:spcBef>
              <a:buClr>
                <a:srgbClr val="000000"/>
              </a:buClr>
              <a:buFont typeface="Times Roman"/>
              <a:defRPr b="0" sz="2158">
                <a:latin typeface="Arial"/>
                <a:ea typeface="Arial"/>
                <a:cs typeface="Arial"/>
                <a:sym typeface="Arial"/>
              </a:defRPr>
            </a:pPr>
            <a:r>
              <a:t>	</a:t>
            </a:r>
            <a:r>
              <a:rPr b="1"/>
              <a:t>pre-registration </a:t>
            </a:r>
            <a:r>
              <a:t>of study procedures and analysis plans, and use of </a:t>
            </a:r>
            <a:r>
              <a:rPr b="1"/>
              <a:t>registered reports</a:t>
            </a:r>
            <a:r>
              <a:rPr baseline="17933"/>
              <a:t>3 </a:t>
            </a:r>
            <a:r>
              <a:t>where appropriate </a:t>
            </a:r>
          </a:p>
          <a:p>
            <a:pPr lvl="1" marL="622340" indent="-216090" defTabSz="311170">
              <a:lnSpc>
                <a:spcPts val="3500"/>
              </a:lnSpc>
              <a:spcBef>
                <a:spcPts val="700"/>
              </a:spcBef>
              <a:buClr>
                <a:srgbClr val="000000"/>
              </a:buClr>
              <a:buFont typeface="Times Roman"/>
              <a:defRPr b="0" sz="2158">
                <a:latin typeface="Arial"/>
                <a:ea typeface="Arial"/>
                <a:cs typeface="Arial"/>
                <a:sym typeface="Arial"/>
              </a:defRPr>
            </a:pPr>
            <a:r>
              <a:t>	transparent </a:t>
            </a:r>
            <a:r>
              <a:rPr b="1"/>
              <a:t>reporting </a:t>
            </a:r>
            <a:r>
              <a:t>of research in line with recognised community guidelines</a:t>
            </a:r>
            <a:r>
              <a:rPr baseline="17933"/>
              <a:t>4 </a:t>
            </a:r>
          </a:p>
          <a:p>
            <a:pPr lvl="1" marL="622340" indent="-216090" defTabSz="311170">
              <a:lnSpc>
                <a:spcPts val="3500"/>
              </a:lnSpc>
              <a:spcBef>
                <a:spcPts val="700"/>
              </a:spcBef>
              <a:buClr>
                <a:srgbClr val="000000"/>
              </a:buClr>
              <a:buFont typeface="Times Roman"/>
              <a:defRPr b="0" sz="2158">
                <a:latin typeface="Arial"/>
                <a:ea typeface="Arial"/>
                <a:cs typeface="Arial"/>
                <a:sym typeface="Arial"/>
              </a:defRPr>
            </a:pPr>
            <a:r>
              <a:t>	disclosure of </a:t>
            </a:r>
            <a:r>
              <a:rPr b="1"/>
              <a:t>all tested conditions</a:t>
            </a:r>
            <a:r>
              <a:t>, analysed measures and results </a:t>
            </a:r>
          </a:p>
          <a:p>
            <a:pPr lvl="1" marL="622340" indent="-216090" defTabSz="311170">
              <a:lnSpc>
                <a:spcPts val="3500"/>
              </a:lnSpc>
              <a:spcBef>
                <a:spcPts val="700"/>
              </a:spcBef>
              <a:buClr>
                <a:srgbClr val="000000"/>
              </a:buClr>
              <a:buFont typeface="Times Roman"/>
              <a:defRPr b="0" sz="2158">
                <a:latin typeface="Arial"/>
                <a:ea typeface="Arial"/>
                <a:cs typeface="Arial"/>
                <a:sym typeface="Arial"/>
              </a:defRPr>
            </a:pPr>
            <a:r>
              <a:t>	transparency around </a:t>
            </a:r>
            <a:r>
              <a:rPr b="1"/>
              <a:t>statistical methods </a:t>
            </a:r>
            <a:r>
              <a:t>(including sample size planning and statistical assumptions and pitfalls) </a:t>
            </a:r>
          </a:p>
          <a:p>
            <a:pPr lvl="1" marL="622340" indent="-216090" defTabSz="311170">
              <a:lnSpc>
                <a:spcPts val="3500"/>
              </a:lnSpc>
              <a:spcBef>
                <a:spcPts val="700"/>
              </a:spcBef>
              <a:buClr>
                <a:srgbClr val="000000"/>
              </a:buClr>
              <a:buFont typeface="Times Roman"/>
              <a:defRPr b="0" sz="2158">
                <a:latin typeface="Arial"/>
                <a:ea typeface="Arial"/>
                <a:cs typeface="Arial"/>
                <a:sym typeface="Arial"/>
              </a:defRPr>
            </a:pPr>
            <a:r>
              <a:t>	use of </a:t>
            </a:r>
            <a:r>
              <a:rPr b="1"/>
              <a:t>preprints </a:t>
            </a:r>
          </a:p>
          <a:p>
            <a:pPr lvl="1" marL="622340" indent="-216090" defTabSz="311170">
              <a:lnSpc>
                <a:spcPts val="3500"/>
              </a:lnSpc>
              <a:spcBef>
                <a:spcPts val="700"/>
              </a:spcBef>
              <a:buClr>
                <a:srgbClr val="000000"/>
              </a:buClr>
              <a:buFont typeface="Times Roman"/>
              <a:defRPr b="0" sz="2158">
                <a:latin typeface="Arial"/>
                <a:ea typeface="Arial"/>
                <a:cs typeface="Arial"/>
                <a:sym typeface="Arial"/>
              </a:defRPr>
            </a:pPr>
            <a:r>
              <a:t>	carrying out </a:t>
            </a:r>
            <a:r>
              <a:rPr b="1"/>
              <a:t>replication studies </a:t>
            </a:r>
          </a:p>
          <a:p>
            <a:pPr lvl="1" marL="924866" indent="-518617" defTabSz="311170">
              <a:lnSpc>
                <a:spcPts val="3500"/>
              </a:lnSpc>
              <a:spcBef>
                <a:spcPts val="700"/>
              </a:spcBef>
              <a:buClr>
                <a:srgbClr val="000000"/>
              </a:buClr>
              <a:buFont typeface="Times Roman"/>
              <a:defRPr b="0" sz="2158">
                <a:latin typeface="Arial"/>
                <a:ea typeface="Arial"/>
                <a:cs typeface="Arial"/>
                <a:sym typeface="Arial"/>
              </a:defRPr>
            </a:pPr>
            <a:r>
              <a:t>	publication of </a:t>
            </a:r>
            <a:r>
              <a:rPr b="1"/>
              <a:t>“null” findings</a:t>
            </a:r>
            <a:r>
              <a:t>. </a:t>
            </a:r>
            <a:b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search Integrity Training Framework"/>
          <p:cNvSpPr txBox="1"/>
          <p:nvPr>
            <p:ph type="title"/>
          </p:nvPr>
        </p:nvSpPr>
        <p:spPr>
          <a:xfrm>
            <a:off x="1206500" y="1079499"/>
            <a:ext cx="21971000" cy="1433165"/>
          </a:xfrm>
          <a:prstGeom prst="rect">
            <a:avLst/>
          </a:prstGeom>
        </p:spPr>
        <p:txBody>
          <a:bodyPr/>
          <a:lstStyle>
            <a:lvl1pPr>
              <a:defRPr spc="-200"/>
            </a:lvl1pPr>
          </a:lstStyle>
          <a:p>
            <a:pPr/>
            <a:r>
              <a:t>Research Integrity Training Framework</a:t>
            </a:r>
          </a:p>
        </p:txBody>
      </p:sp>
      <p:sp>
        <p:nvSpPr>
          <p:cNvPr id="182" name="https://www.ucl.ac.uk/research/integrity/research-integrity-training-framework"/>
          <p:cNvSpPr txBox="1"/>
          <p:nvPr>
            <p:ph type="body" sz="quarter" idx="1"/>
          </p:nvPr>
        </p:nvSpPr>
        <p:spPr>
          <a:xfrm>
            <a:off x="1206500" y="2372961"/>
            <a:ext cx="21971000" cy="934780"/>
          </a:xfrm>
          <a:prstGeom prst="rect">
            <a:avLst/>
          </a:prstGeom>
        </p:spPr>
        <p:txBody>
          <a:bodyPr/>
          <a:lstStyle>
            <a:lvl1pPr defTabSz="685165">
              <a:defRPr sz="4500"/>
            </a:lvl1pPr>
          </a:lstStyle>
          <a:p>
            <a:pPr/>
            <a:r>
              <a:t>https://www.ucl.ac.uk/research/integrity/research-integrity-training-framework</a:t>
            </a:r>
          </a:p>
        </p:txBody>
      </p:sp>
      <p:sp>
        <p:nvSpPr>
          <p:cNvPr id="183" name="Text für Folienpunkt"/>
          <p:cNvSpPr txBox="1"/>
          <p:nvPr>
            <p:ph type="body" idx="21"/>
          </p:nvPr>
        </p:nvSpPr>
        <p:spPr>
          <a:prstGeom prst="rect">
            <a:avLst/>
          </a:prstGeom>
        </p:spPr>
        <p:txBody>
          <a:bodyPr/>
          <a:lstStyle/>
          <a:p>
            <a:pPr/>
          </a:p>
        </p:txBody>
      </p:sp>
      <p:pic>
        <p:nvPicPr>
          <p:cNvPr id="184" name="Bildschirmfoto 2021-02-15 um 13.15.46.png" descr="Bildschirmfoto 2021-02-15 um 13.15.46.png"/>
          <p:cNvPicPr>
            <a:picLocks noChangeAspect="1"/>
          </p:cNvPicPr>
          <p:nvPr/>
        </p:nvPicPr>
        <p:blipFill>
          <a:blip r:embed="rId2">
            <a:extLst/>
          </a:blip>
          <a:stretch>
            <a:fillRect/>
          </a:stretch>
        </p:blipFill>
        <p:spPr>
          <a:xfrm>
            <a:off x="6603672" y="4821999"/>
            <a:ext cx="12243015" cy="611374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ode of Conduct…"/>
          <p:cNvSpPr txBox="1"/>
          <p:nvPr>
            <p:ph type="title"/>
          </p:nvPr>
        </p:nvSpPr>
        <p:spPr>
          <a:xfrm>
            <a:off x="1206495" y="2574991"/>
            <a:ext cx="21971006" cy="6401685"/>
          </a:xfrm>
          <a:prstGeom prst="rect">
            <a:avLst/>
          </a:prstGeom>
        </p:spPr>
        <p:txBody>
          <a:bodyPr/>
          <a:lstStyle/>
          <a:p>
            <a:pPr>
              <a:defRPr spc="-300"/>
            </a:pPr>
            <a:r>
              <a:t>Code of Conduct</a:t>
            </a:r>
          </a:p>
          <a:p>
            <a:pPr>
              <a:defRPr spc="-300"/>
            </a:pPr>
            <a:r>
              <a:t>Research integrity statement</a:t>
            </a:r>
          </a:p>
          <a:p>
            <a:pPr>
              <a:defRPr spc="-300"/>
            </a:pPr>
            <a:r>
              <a:t>Transparency statement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Background"/>
          <p:cNvSpPr txBox="1"/>
          <p:nvPr>
            <p:ph type="title"/>
          </p:nvPr>
        </p:nvSpPr>
        <p:spPr>
          <a:xfrm>
            <a:off x="1206500" y="1079499"/>
            <a:ext cx="21971000" cy="1433165"/>
          </a:xfrm>
          <a:prstGeom prst="rect">
            <a:avLst/>
          </a:prstGeom>
        </p:spPr>
        <p:txBody>
          <a:bodyPr/>
          <a:lstStyle>
            <a:lvl1pPr>
              <a:defRPr spc="-200"/>
            </a:lvl1pPr>
          </a:lstStyle>
          <a:p>
            <a:pPr/>
            <a:r>
              <a:t>Background</a:t>
            </a:r>
          </a:p>
        </p:txBody>
      </p:sp>
      <p:sp>
        <p:nvSpPr>
          <p:cNvPr id="157" name="In 2012 Universities UK published the Concordat to Support Research Integrity.…"/>
          <p:cNvSpPr txBox="1"/>
          <p:nvPr>
            <p:ph type="body" idx="1"/>
          </p:nvPr>
        </p:nvSpPr>
        <p:spPr>
          <a:xfrm>
            <a:off x="1206500" y="3494359"/>
            <a:ext cx="21971000" cy="8256014"/>
          </a:xfrm>
          <a:prstGeom prst="rect">
            <a:avLst/>
          </a:prstGeom>
        </p:spPr>
        <p:txBody>
          <a:bodyPr lIns="50800" tIns="50800" rIns="50800" bIns="50800"/>
          <a:lstStyle/>
          <a:p>
            <a:pPr marL="203200" indent="-203200" defTabSz="457200">
              <a:buSzPct val="123000"/>
              <a:buChar char="•"/>
              <a:defRPr b="0" sz="3800"/>
            </a:pPr>
            <a:r>
              <a:t>In 2012 Universities UK published the </a:t>
            </a:r>
            <a:r>
              <a:rPr b="1"/>
              <a:t>Concordat to Support Research Integrity.</a:t>
            </a:r>
          </a:p>
          <a:p>
            <a:pPr marL="203200" indent="-203200" defTabSz="457200">
              <a:buSzPct val="123000"/>
              <a:buChar char="•"/>
              <a:defRPr b="0" sz="3800"/>
            </a:pPr>
          </a:p>
          <a:p>
            <a:pPr marL="203200" indent="-203200" defTabSz="457200">
              <a:buSzPct val="123000"/>
              <a:buChar char="•"/>
              <a:defRPr b="0" sz="3800"/>
            </a:pPr>
            <a:r>
              <a:t>The Concordat was later revised and the current version was published on 25 October 2019.</a:t>
            </a:r>
          </a:p>
        </p:txBody>
      </p:sp>
      <p:pic>
        <p:nvPicPr>
          <p:cNvPr id="158" name="Bildschirmfoto 2021-02-15 um 12.40.25.png" descr="Bildschirmfoto 2021-02-15 um 12.40.25.png"/>
          <p:cNvPicPr>
            <a:picLocks noChangeAspect="1"/>
          </p:cNvPicPr>
          <p:nvPr/>
        </p:nvPicPr>
        <p:blipFill>
          <a:blip r:embed="rId2">
            <a:extLst/>
          </a:blip>
          <a:stretch>
            <a:fillRect/>
          </a:stretch>
        </p:blipFill>
        <p:spPr>
          <a:xfrm>
            <a:off x="4240219" y="5746886"/>
            <a:ext cx="14390421" cy="752291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he Concordat"/>
          <p:cNvSpPr txBox="1"/>
          <p:nvPr>
            <p:ph type="title"/>
          </p:nvPr>
        </p:nvSpPr>
        <p:spPr>
          <a:xfrm>
            <a:off x="1206500" y="1079499"/>
            <a:ext cx="21971000" cy="1433165"/>
          </a:xfrm>
          <a:prstGeom prst="rect">
            <a:avLst/>
          </a:prstGeom>
        </p:spPr>
        <p:txBody>
          <a:bodyPr/>
          <a:lstStyle>
            <a:lvl1pPr>
              <a:defRPr spc="-200"/>
            </a:lvl1pPr>
          </a:lstStyle>
          <a:p>
            <a:pPr/>
            <a:r>
              <a:t>The Concordat</a:t>
            </a:r>
          </a:p>
        </p:txBody>
      </p:sp>
      <p:sp>
        <p:nvSpPr>
          <p:cNvPr id="161" name="COMMITMENT 1…"/>
          <p:cNvSpPr txBox="1"/>
          <p:nvPr>
            <p:ph type="body" idx="1"/>
          </p:nvPr>
        </p:nvSpPr>
        <p:spPr>
          <a:xfrm>
            <a:off x="1206500" y="2896444"/>
            <a:ext cx="21971000" cy="9608072"/>
          </a:xfrm>
          <a:prstGeom prst="rect">
            <a:avLst/>
          </a:prstGeom>
        </p:spPr>
        <p:txBody>
          <a:bodyPr lIns="50800" tIns="50800" rIns="50800" bIns="50800"/>
          <a:lstStyle/>
          <a:p>
            <a:pPr defTabSz="388620">
              <a:lnSpc>
                <a:spcPts val="4300"/>
              </a:lnSpc>
              <a:spcBef>
                <a:spcPts val="1000"/>
              </a:spcBef>
              <a:defRPr sz="2380">
                <a:solidFill>
                  <a:srgbClr val="004B93"/>
                </a:solidFill>
                <a:latin typeface="Times Roman"/>
                <a:ea typeface="Times Roman"/>
                <a:cs typeface="Times Roman"/>
                <a:sym typeface="Times Roman"/>
              </a:defRPr>
            </a:pPr>
            <a:r>
              <a:t>COMMITMENT 1 </a:t>
            </a:r>
          </a:p>
          <a:p>
            <a:pPr defTabSz="388620">
              <a:lnSpc>
                <a:spcPts val="4200"/>
              </a:lnSpc>
              <a:spcBef>
                <a:spcPts val="1000"/>
              </a:spcBef>
              <a:defRPr b="0" sz="2380">
                <a:latin typeface="Georgia"/>
                <a:ea typeface="Georgia"/>
                <a:cs typeface="Georgia"/>
                <a:sym typeface="Georgia"/>
              </a:defRPr>
            </a:pPr>
            <a:r>
              <a:t>The definition of research integrity used in this concordat draws on a number of existing definitions in a way that is applicable to all areas of research. The core elements are: </a:t>
            </a:r>
            <a:endParaRPr>
              <a:latin typeface="Times Roman"/>
              <a:ea typeface="Times Roman"/>
              <a:cs typeface="Times Roman"/>
              <a:sym typeface="Times Roman"/>
            </a:endParaRPr>
          </a:p>
          <a:p>
            <a:pPr marL="388620" indent="-269875" defTabSz="388620">
              <a:lnSpc>
                <a:spcPts val="4200"/>
              </a:lnSpc>
              <a:spcBef>
                <a:spcPts val="1100"/>
              </a:spcBef>
              <a:buClr>
                <a:srgbClr val="000000"/>
              </a:buClr>
              <a:buSzPct val="123000"/>
              <a:buFont typeface="Georgia"/>
              <a:buChar char="•"/>
              <a:defRPr sz="2380">
                <a:latin typeface="Georgia"/>
                <a:ea typeface="Georgia"/>
                <a:cs typeface="Georgia"/>
                <a:sym typeface="Georgia"/>
              </a:defRPr>
            </a:pPr>
            <a:r>
              <a:t>honesty </a:t>
            </a:r>
            <a:r>
              <a:rPr b="0"/>
              <a:t>in all aspects of research, </a:t>
            </a:r>
            <a:r>
              <a:rPr>
                <a:solidFill>
                  <a:schemeClr val="accent5"/>
                </a:solidFill>
              </a:rPr>
              <a:t>including in the presentation of research goals, intentions and findings; in reporting on research methods and procedures</a:t>
            </a:r>
            <a:r>
              <a:rPr b="0"/>
              <a:t>; in gathering data; in using and acknowledging the work of other researchers; and in </a:t>
            </a:r>
            <a:r>
              <a:rPr>
                <a:solidFill>
                  <a:schemeClr val="accent5"/>
                </a:solidFill>
              </a:rPr>
              <a:t>conveying valid interpretations and making justifiable claims based on research findings </a:t>
            </a:r>
            <a:endParaRPr>
              <a:solidFill>
                <a:schemeClr val="accent5"/>
              </a:solidFill>
              <a:latin typeface="Times Roman"/>
              <a:ea typeface="Times Roman"/>
              <a:cs typeface="Times Roman"/>
              <a:sym typeface="Times Roman"/>
            </a:endParaRPr>
          </a:p>
          <a:p>
            <a:pPr marL="388620" indent="-269875" defTabSz="388620">
              <a:lnSpc>
                <a:spcPts val="4200"/>
              </a:lnSpc>
              <a:spcBef>
                <a:spcPts val="1100"/>
              </a:spcBef>
              <a:buClr>
                <a:srgbClr val="000000"/>
              </a:buClr>
              <a:buSzPct val="123000"/>
              <a:buFont typeface="Georgia"/>
              <a:buChar char="•"/>
              <a:defRPr sz="2380">
                <a:latin typeface="Georgia"/>
                <a:ea typeface="Georgia"/>
                <a:cs typeface="Georgia"/>
                <a:sym typeface="Georgia"/>
              </a:defRPr>
            </a:pPr>
            <a:r>
              <a:t>rigour</a:t>
            </a:r>
            <a:r>
              <a:rPr b="0"/>
              <a:t>, in line with prevailing disciplinary norms and standards, and in performing research and using appropriate methods; in adhering to an agreed protocol where appropriate; in drawing interpretations and conclusions from the research; and in communicating the results </a:t>
            </a:r>
            <a:endParaRPr b="0">
              <a:latin typeface="Times Roman"/>
              <a:ea typeface="Times Roman"/>
              <a:cs typeface="Times Roman"/>
              <a:sym typeface="Times Roman"/>
            </a:endParaRPr>
          </a:p>
          <a:p>
            <a:pPr marL="388620" indent="-269875" defTabSz="388620">
              <a:lnSpc>
                <a:spcPts val="4200"/>
              </a:lnSpc>
              <a:spcBef>
                <a:spcPts val="1100"/>
              </a:spcBef>
              <a:buClr>
                <a:srgbClr val="000000"/>
              </a:buClr>
              <a:buSzPct val="123000"/>
              <a:buFont typeface="Georgia"/>
              <a:buChar char="•"/>
              <a:defRPr sz="2380">
                <a:latin typeface="Georgia"/>
                <a:ea typeface="Georgia"/>
                <a:cs typeface="Georgia"/>
                <a:sym typeface="Georgia"/>
              </a:defRPr>
            </a:pPr>
            <a:r>
              <a:t>transparency and open communication </a:t>
            </a:r>
            <a:r>
              <a:rPr b="0"/>
              <a:t>in declaring potential competing interests; </a:t>
            </a:r>
            <a:r>
              <a:rPr>
                <a:solidFill>
                  <a:schemeClr val="accent5"/>
                </a:solidFill>
              </a:rPr>
              <a:t>in the reporting of research data collection methods; in the analysis and interpretation of data; in making research findings widely available, which includes publishing or otherwise sharing negative or null results to recognise their value as part of the research </a:t>
            </a:r>
            <a:r>
              <a:t>process; </a:t>
            </a:r>
            <a:r>
              <a:rPr b="0"/>
              <a:t>and in presenting the work to other researchers and to the public </a:t>
            </a:r>
            <a:endParaRPr b="0">
              <a:latin typeface="Times Roman"/>
              <a:ea typeface="Times Roman"/>
              <a:cs typeface="Times Roman"/>
              <a:sym typeface="Times Roman"/>
            </a:endParaRPr>
          </a:p>
          <a:p>
            <a:pPr marL="388620" indent="-269875" defTabSz="388620">
              <a:lnSpc>
                <a:spcPts val="4200"/>
              </a:lnSpc>
              <a:spcBef>
                <a:spcPts val="1100"/>
              </a:spcBef>
              <a:buClr>
                <a:srgbClr val="000000"/>
              </a:buClr>
              <a:buSzPct val="123000"/>
              <a:buFont typeface="Georgia"/>
              <a:buChar char="•"/>
              <a:defRPr sz="2380">
                <a:latin typeface="Georgia"/>
                <a:ea typeface="Georgia"/>
                <a:cs typeface="Georgia"/>
                <a:sym typeface="Georgia"/>
              </a:defRPr>
            </a:pPr>
            <a:r>
              <a:t>care and respect </a:t>
            </a:r>
            <a:r>
              <a:rPr b="0"/>
              <a:t>for all participants in research, and for the subjects, users and beneficiaries of research, including humans, animals, the environment and cultural objects. Those engaged with research must also show care and respect for the integrity of the research record </a:t>
            </a:r>
            <a:endParaRPr b="0">
              <a:latin typeface="Times Roman"/>
              <a:ea typeface="Times Roman"/>
              <a:cs typeface="Times Roman"/>
              <a:sym typeface="Times Roman"/>
            </a:endParaRPr>
          </a:p>
          <a:p>
            <a:pPr marL="388620" indent="-269875" defTabSz="388620">
              <a:lnSpc>
                <a:spcPts val="4200"/>
              </a:lnSpc>
              <a:spcBef>
                <a:spcPts val="1100"/>
              </a:spcBef>
              <a:buClr>
                <a:srgbClr val="000000"/>
              </a:buClr>
              <a:buSzPct val="123000"/>
              <a:buFont typeface="Georgia"/>
              <a:buChar char="•"/>
              <a:defRPr sz="2380">
                <a:latin typeface="Georgia"/>
                <a:ea typeface="Georgia"/>
                <a:cs typeface="Georgia"/>
                <a:sym typeface="Georgia"/>
              </a:defRPr>
            </a:pPr>
            <a:r>
              <a:t>accountability </a:t>
            </a:r>
            <a:r>
              <a:rPr b="0"/>
              <a:t>of funders, employers and researchers to collectively create a research environment in which individuals and organisations are empowered and enabled to own the research process. Those engaged with research must also ensure that individuals and organisations are held to account when behaviour falls short of the standards set by this concordat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t UCL"/>
          <p:cNvSpPr txBox="1"/>
          <p:nvPr>
            <p:ph type="title"/>
          </p:nvPr>
        </p:nvSpPr>
        <p:spPr>
          <a:xfrm>
            <a:off x="1206500" y="1079499"/>
            <a:ext cx="21971000" cy="1433165"/>
          </a:xfrm>
          <a:prstGeom prst="rect">
            <a:avLst/>
          </a:prstGeom>
        </p:spPr>
        <p:txBody>
          <a:bodyPr/>
          <a:lstStyle>
            <a:lvl1pPr>
              <a:defRPr spc="-200"/>
            </a:lvl1pPr>
          </a:lstStyle>
          <a:p>
            <a:pPr/>
            <a:r>
              <a:t>At UCL</a:t>
            </a:r>
          </a:p>
        </p:txBody>
      </p:sp>
      <p:sp>
        <p:nvSpPr>
          <p:cNvPr id="164" name="UCL’s Research Strategy emphasises a commitment to research integrity, including a commitment to open research.…"/>
          <p:cNvSpPr txBox="1"/>
          <p:nvPr>
            <p:ph type="body" idx="1"/>
          </p:nvPr>
        </p:nvSpPr>
        <p:spPr>
          <a:xfrm>
            <a:off x="1206500" y="4248503"/>
            <a:ext cx="21971000" cy="8256014"/>
          </a:xfrm>
          <a:prstGeom prst="rect">
            <a:avLst/>
          </a:prstGeom>
        </p:spPr>
        <p:txBody>
          <a:bodyPr lIns="50800" tIns="50800" rIns="50800" bIns="50800"/>
          <a:lstStyle/>
          <a:p>
            <a:pPr defTabSz="457200">
              <a:lnSpc>
                <a:spcPts val="6600"/>
              </a:lnSpc>
              <a:spcBef>
                <a:spcPts val="1200"/>
              </a:spcBef>
              <a:defRPr b="0" sz="4300">
                <a:latin typeface="Arial"/>
                <a:ea typeface="Arial"/>
                <a:cs typeface="Arial"/>
                <a:sym typeface="Arial"/>
              </a:defRPr>
            </a:pPr>
            <a:r>
              <a:t>UCL’s </a:t>
            </a:r>
            <a:r>
              <a:rPr>
                <a:solidFill>
                  <a:srgbClr val="0563C1"/>
                </a:solidFill>
              </a:rPr>
              <a:t>Research Strategy </a:t>
            </a:r>
            <a:r>
              <a:t>emphasises a commitment to research integrity, including a commitment to open research. </a:t>
            </a:r>
            <a:br/>
            <a:endParaRPr>
              <a:latin typeface="Times Roman"/>
              <a:ea typeface="Times Roman"/>
              <a:cs typeface="Times Roman"/>
              <a:sym typeface="Times Roman"/>
            </a:endParaRPr>
          </a:p>
          <a:p>
            <a:pPr defTabSz="457200">
              <a:lnSpc>
                <a:spcPts val="6600"/>
              </a:lnSpc>
              <a:spcBef>
                <a:spcPts val="1200"/>
              </a:spcBef>
              <a:defRPr b="0" sz="4300">
                <a:latin typeface="Arial"/>
                <a:ea typeface="Arial"/>
                <a:cs typeface="Arial"/>
                <a:sym typeface="Arial"/>
              </a:defRPr>
            </a:pPr>
            <a:r>
              <a:t>Standards expected by all those involved with research at or in collaboration with UCL: adherence to the </a:t>
            </a:r>
            <a:r>
              <a:rPr b="1"/>
              <a:t>Code of Conduct for Research</a:t>
            </a:r>
            <a:r>
              <a:t> and the principles of integrity set out in the </a:t>
            </a:r>
            <a:r>
              <a:rPr b="1"/>
              <a:t>UCL Statement on Research Integrity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ode of Conduct"/>
          <p:cNvSpPr txBox="1"/>
          <p:nvPr>
            <p:ph type="title"/>
          </p:nvPr>
        </p:nvSpPr>
        <p:spPr>
          <a:xfrm>
            <a:off x="1206500" y="1079499"/>
            <a:ext cx="21971000" cy="1433165"/>
          </a:xfrm>
          <a:prstGeom prst="rect">
            <a:avLst/>
          </a:prstGeom>
        </p:spPr>
        <p:txBody>
          <a:bodyPr/>
          <a:lstStyle>
            <a:lvl1pPr>
              <a:defRPr spc="-200"/>
            </a:lvl1pPr>
          </a:lstStyle>
          <a:p>
            <a:pPr/>
            <a:r>
              <a:t>Code of Conduct</a:t>
            </a:r>
          </a:p>
        </p:txBody>
      </p:sp>
      <p:sp>
        <p:nvSpPr>
          <p:cNvPr id="167" name="The UCL code of conduct in research covers five main areas:…"/>
          <p:cNvSpPr txBox="1"/>
          <p:nvPr>
            <p:ph type="body" idx="1"/>
          </p:nvPr>
        </p:nvSpPr>
        <p:spPr>
          <a:xfrm>
            <a:off x="1206500" y="4248503"/>
            <a:ext cx="21971000" cy="8256014"/>
          </a:xfrm>
          <a:prstGeom prst="rect">
            <a:avLst/>
          </a:prstGeom>
        </p:spPr>
        <p:txBody>
          <a:bodyPr lIns="50800" tIns="50800" rIns="50800" bIns="50800"/>
          <a:lstStyle/>
          <a:p>
            <a:pPr defTabSz="338327">
              <a:lnSpc>
                <a:spcPts val="4800"/>
              </a:lnSpc>
              <a:spcBef>
                <a:spcPts val="800"/>
              </a:spcBef>
              <a:defRPr b="0" sz="2960">
                <a:latin typeface="Arial"/>
                <a:ea typeface="Arial"/>
                <a:cs typeface="Arial"/>
                <a:sym typeface="Arial"/>
              </a:defRPr>
            </a:pPr>
            <a:r>
              <a:t>The UCL code of conduct in research covers five main areas</a:t>
            </a:r>
            <a:r>
              <a:rPr b="1"/>
              <a:t>: </a:t>
            </a:r>
          </a:p>
          <a:p>
            <a:pPr defTabSz="338327">
              <a:lnSpc>
                <a:spcPts val="4800"/>
              </a:lnSpc>
              <a:spcBef>
                <a:spcPts val="800"/>
              </a:spcBef>
              <a:defRPr b="0" sz="2960">
                <a:latin typeface="Arial"/>
                <a:ea typeface="Arial"/>
                <a:cs typeface="Arial"/>
                <a:sym typeface="Arial"/>
              </a:defRPr>
            </a:pPr>
          </a:p>
          <a:p>
            <a:pPr marL="338327" indent="-234950" defTabSz="338327">
              <a:lnSpc>
                <a:spcPts val="4800"/>
              </a:lnSpc>
              <a:spcBef>
                <a:spcPts val="1000"/>
              </a:spcBef>
              <a:buClr>
                <a:srgbClr val="000000"/>
              </a:buClr>
              <a:buSzPct val="123000"/>
              <a:buFont typeface="Arial"/>
              <a:buChar char="•"/>
              <a:defRPr b="0" sz="2960">
                <a:latin typeface="Arial"/>
                <a:ea typeface="Arial"/>
                <a:cs typeface="Arial"/>
                <a:sym typeface="Arial"/>
              </a:defRPr>
            </a:pPr>
            <a:r>
              <a:t>professional and personal integrity of researchers </a:t>
            </a:r>
            <a:br/>
          </a:p>
          <a:p>
            <a:pPr marL="338327" indent="-234950" defTabSz="338327">
              <a:lnSpc>
                <a:spcPts val="4800"/>
              </a:lnSpc>
              <a:spcBef>
                <a:spcPts val="1000"/>
              </a:spcBef>
              <a:buClr>
                <a:srgbClr val="000000"/>
              </a:buClr>
              <a:buSzPct val="123000"/>
              <a:buFont typeface="Arial"/>
              <a:buChar char="•"/>
              <a:defRPr b="0" sz="2960">
                <a:latin typeface="Arial"/>
                <a:ea typeface="Arial"/>
                <a:cs typeface="Arial"/>
                <a:sym typeface="Arial"/>
              </a:defRPr>
            </a:pPr>
            <a:r>
              <a:t>process of research design </a:t>
            </a:r>
            <a:br/>
          </a:p>
          <a:p>
            <a:pPr marL="338327" indent="-234950" defTabSz="338327">
              <a:lnSpc>
                <a:spcPts val="4800"/>
              </a:lnSpc>
              <a:spcBef>
                <a:spcPts val="1000"/>
              </a:spcBef>
              <a:buClr>
                <a:srgbClr val="000000"/>
              </a:buClr>
              <a:buSzPct val="123000"/>
              <a:buFont typeface="Arial"/>
              <a:buChar char="•"/>
              <a:defRPr b="0" sz="2960">
                <a:latin typeface="Arial"/>
                <a:ea typeface="Arial"/>
                <a:cs typeface="Arial"/>
                <a:sym typeface="Arial"/>
              </a:defRPr>
            </a:pPr>
            <a:r>
              <a:t>publication process </a:t>
            </a:r>
            <a:br/>
          </a:p>
          <a:p>
            <a:pPr marL="338327" indent="-234950" defTabSz="338327">
              <a:lnSpc>
                <a:spcPts val="4800"/>
              </a:lnSpc>
              <a:spcBef>
                <a:spcPts val="1000"/>
              </a:spcBef>
              <a:buClr>
                <a:srgbClr val="000000"/>
              </a:buClr>
              <a:buSzPct val="123000"/>
              <a:buFont typeface="Arial"/>
              <a:buChar char="•"/>
              <a:defRPr b="0" sz="2960">
                <a:latin typeface="Arial"/>
                <a:ea typeface="Arial"/>
                <a:cs typeface="Arial"/>
                <a:sym typeface="Arial"/>
              </a:defRPr>
            </a:pPr>
            <a:r>
              <a:t>leadership responsibilities </a:t>
            </a:r>
            <a:br/>
          </a:p>
          <a:p>
            <a:pPr marL="744150" indent="-640772" defTabSz="338327">
              <a:lnSpc>
                <a:spcPts val="4800"/>
              </a:lnSpc>
              <a:spcBef>
                <a:spcPts val="1000"/>
              </a:spcBef>
              <a:buClr>
                <a:srgbClr val="000000"/>
              </a:buClr>
              <a:buSzPct val="123000"/>
              <a:buFont typeface="Arial"/>
              <a:buChar char="•"/>
              <a:defRPr b="0" sz="2960">
                <a:latin typeface="Arial"/>
                <a:ea typeface="Arial"/>
                <a:cs typeface="Arial"/>
                <a:sym typeface="Arial"/>
              </a:defRPr>
            </a:pPr>
            <a:r>
              <a:t>institutional responsibilities </a:t>
            </a:r>
            <a:b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ode of Conduct"/>
          <p:cNvSpPr txBox="1"/>
          <p:nvPr>
            <p:ph type="title"/>
          </p:nvPr>
        </p:nvSpPr>
        <p:spPr>
          <a:xfrm>
            <a:off x="1206500" y="1079499"/>
            <a:ext cx="21971000" cy="1433165"/>
          </a:xfrm>
          <a:prstGeom prst="rect">
            <a:avLst/>
          </a:prstGeom>
        </p:spPr>
        <p:txBody>
          <a:bodyPr/>
          <a:lstStyle>
            <a:lvl1pPr>
              <a:defRPr spc="-200"/>
            </a:lvl1pPr>
          </a:lstStyle>
          <a:p>
            <a:pPr/>
            <a:r>
              <a:t>Code of Conduct</a:t>
            </a:r>
          </a:p>
        </p:txBody>
      </p:sp>
      <p:sp>
        <p:nvSpPr>
          <p:cNvPr id="170" name="Professional and personal integrity of researchers  Researchers should meet the standards expected by funding bodies, their profession and the institution. They should be:…"/>
          <p:cNvSpPr txBox="1"/>
          <p:nvPr>
            <p:ph type="body" idx="1"/>
          </p:nvPr>
        </p:nvSpPr>
        <p:spPr>
          <a:xfrm>
            <a:off x="1206500" y="3327622"/>
            <a:ext cx="21971000" cy="9176895"/>
          </a:xfrm>
          <a:prstGeom prst="rect">
            <a:avLst/>
          </a:prstGeom>
        </p:spPr>
        <p:txBody>
          <a:bodyPr lIns="50800" tIns="50800" rIns="50800" bIns="50800"/>
          <a:lstStyle/>
          <a:p>
            <a:pPr defTabSz="397763">
              <a:lnSpc>
                <a:spcPts val="4600"/>
              </a:lnSpc>
              <a:spcBef>
                <a:spcPts val="1000"/>
              </a:spcBef>
              <a:defRPr sz="2697">
                <a:latin typeface="Arial"/>
                <a:ea typeface="Arial"/>
                <a:cs typeface="Arial"/>
                <a:sym typeface="Arial"/>
              </a:defRPr>
            </a:pPr>
            <a:r>
              <a:t>Professional and personal integrity of researchers </a:t>
            </a:r>
            <a:br/>
            <a:r>
              <a:rPr b="0"/>
              <a:t>Researchers should meet the standards expected by funding bodies, their profession and the institution. They should be: </a:t>
            </a:r>
            <a:endParaRPr b="0"/>
          </a:p>
          <a:p>
            <a:pPr lvl="1" marL="795527" indent="-276225" defTabSz="397763">
              <a:lnSpc>
                <a:spcPts val="4600"/>
              </a:lnSpc>
              <a:spcBef>
                <a:spcPts val="1200"/>
              </a:spcBef>
              <a:buClr>
                <a:srgbClr val="000000"/>
              </a:buClr>
              <a:buFont typeface="Arial"/>
              <a:defRPr b="0" sz="2697">
                <a:latin typeface="Arial"/>
                <a:ea typeface="Arial"/>
                <a:cs typeface="Arial"/>
                <a:sym typeface="Arial"/>
              </a:defRPr>
            </a:pPr>
            <a:r>
              <a:t>honest at all stages of the research process, from applying for funding to publishing results and acknowledging the work of others; </a:t>
            </a:r>
          </a:p>
          <a:p>
            <a:pPr lvl="1" marL="795527" indent="-276225" defTabSz="397763">
              <a:lnSpc>
                <a:spcPts val="4600"/>
              </a:lnSpc>
              <a:spcBef>
                <a:spcPts val="1200"/>
              </a:spcBef>
              <a:buClr>
                <a:srgbClr val="000000"/>
              </a:buClr>
              <a:buFont typeface="Arial"/>
              <a:defRPr b="0" sz="2697">
                <a:solidFill>
                  <a:schemeClr val="accent5"/>
                </a:solidFill>
                <a:latin typeface="Arial"/>
                <a:ea typeface="Arial"/>
                <a:cs typeface="Arial"/>
                <a:sym typeface="Arial"/>
              </a:defRPr>
            </a:pPr>
            <a:r>
              <a:t>open and willing to discuss results and share data with colleagues</a:t>
            </a:r>
            <a:r>
              <a:rPr>
                <a:solidFill>
                  <a:srgbClr val="000000"/>
                </a:solidFill>
              </a:rPr>
              <a:t>; </a:t>
            </a:r>
          </a:p>
          <a:p>
            <a:pPr lvl="1" marL="795527" indent="-276225" defTabSz="397763">
              <a:lnSpc>
                <a:spcPts val="4600"/>
              </a:lnSpc>
              <a:spcBef>
                <a:spcPts val="1200"/>
              </a:spcBef>
              <a:buClr>
                <a:srgbClr val="000000"/>
              </a:buClr>
              <a:buFont typeface="Arial"/>
              <a:defRPr b="0" sz="2697">
                <a:latin typeface="Arial"/>
                <a:ea typeface="Arial"/>
                <a:cs typeface="Arial"/>
                <a:sym typeface="Arial"/>
              </a:defRPr>
            </a:pPr>
            <a:r>
              <a:t>aware of and adhere to legal and ethical requirements relevant to the area of research; </a:t>
            </a:r>
          </a:p>
          <a:p>
            <a:pPr lvl="1" marL="795527" indent="-276225" defTabSz="397763">
              <a:lnSpc>
                <a:spcPts val="4600"/>
              </a:lnSpc>
              <a:spcBef>
                <a:spcPts val="1200"/>
              </a:spcBef>
              <a:buClr>
                <a:srgbClr val="000000"/>
              </a:buClr>
              <a:buFont typeface="Arial"/>
              <a:defRPr b="0" sz="2697">
                <a:latin typeface="Arial"/>
                <a:ea typeface="Arial"/>
                <a:cs typeface="Arial"/>
                <a:sym typeface="Arial"/>
              </a:defRPr>
            </a:pPr>
            <a:r>
              <a:t>ready to participate in (i) training to improve their own skills and (ii) the mentoring of others; </a:t>
            </a:r>
          </a:p>
          <a:p>
            <a:pPr lvl="1" marL="795527" indent="-276225" defTabSz="397763">
              <a:lnSpc>
                <a:spcPts val="4600"/>
              </a:lnSpc>
              <a:spcBef>
                <a:spcPts val="1200"/>
              </a:spcBef>
              <a:buClr>
                <a:srgbClr val="000000"/>
              </a:buClr>
              <a:buFont typeface="Arial"/>
              <a:defRPr b="0" sz="2697">
                <a:latin typeface="Arial"/>
                <a:ea typeface="Arial"/>
                <a:cs typeface="Arial"/>
                <a:sym typeface="Arial"/>
              </a:defRPr>
            </a:pPr>
            <a:r>
              <a:t>alert to perceived or actual conflicts of interest and address these as appropriate – in accordance with the UCL declaration of interest policy; </a:t>
            </a:r>
          </a:p>
          <a:p>
            <a:pPr lvl="1" marL="795527" indent="-276225" defTabSz="397763">
              <a:lnSpc>
                <a:spcPts val="4600"/>
              </a:lnSpc>
              <a:spcBef>
                <a:spcPts val="1200"/>
              </a:spcBef>
              <a:buClr>
                <a:srgbClr val="000000"/>
              </a:buClr>
              <a:buFont typeface="Arial"/>
              <a:defRPr b="0" sz="2697">
                <a:solidFill>
                  <a:schemeClr val="accent5"/>
                </a:solidFill>
                <a:latin typeface="Arial"/>
                <a:ea typeface="Arial"/>
                <a:cs typeface="Arial"/>
                <a:sym typeface="Arial"/>
              </a:defRPr>
            </a:pPr>
            <a:r>
              <a:t>aware of the types of research misconduct outlined in the UCL policy and procedure for investigating and resolving allegations of misconduct in academic research</a:t>
            </a:r>
            <a:r>
              <a:rPr i="1"/>
              <a:t>.</a:t>
            </a:r>
            <a:r>
              <a:rPr i="1">
                <a:solidFill>
                  <a:srgbClr val="000000"/>
                </a:solidFill>
              </a:rPr>
              <a:t> </a:t>
            </a:r>
          </a:p>
          <a:p>
            <a:pPr defTabSz="397763">
              <a:lnSpc>
                <a:spcPts val="4600"/>
              </a:lnSpc>
              <a:spcBef>
                <a:spcPts val="1000"/>
              </a:spcBef>
              <a:defRPr sz="2697">
                <a:latin typeface="Arial"/>
                <a:ea typeface="Arial"/>
                <a:cs typeface="Arial"/>
                <a:sym typeface="Arial"/>
              </a:defRPr>
            </a:pPr>
            <a:r>
              <a:t>Research design and methodology </a:t>
            </a:r>
            <a:endParaRPr b="0"/>
          </a:p>
          <a:p>
            <a:pPr defTabSz="397763">
              <a:lnSpc>
                <a:spcPts val="4600"/>
              </a:lnSpc>
              <a:spcBef>
                <a:spcPts val="1000"/>
              </a:spcBef>
              <a:defRPr b="0" sz="2697">
                <a:latin typeface="Arial"/>
                <a:ea typeface="Arial"/>
                <a:cs typeface="Arial"/>
                <a:sym typeface="Arial"/>
              </a:defRPr>
            </a:pPr>
            <a:r>
              <a:t>The following requirements apply to research in all disciplines: </a:t>
            </a:r>
          </a:p>
          <a:p>
            <a:pPr marL="397763" indent="-276225" defTabSz="397763">
              <a:lnSpc>
                <a:spcPts val="4600"/>
              </a:lnSpc>
              <a:spcBef>
                <a:spcPts val="1200"/>
              </a:spcBef>
              <a:buClr>
                <a:srgbClr val="000000"/>
              </a:buClr>
              <a:buSzPct val="123000"/>
              <a:buFont typeface="Arial"/>
              <a:buChar char="•"/>
              <a:defRPr b="0" sz="2697">
                <a:solidFill>
                  <a:schemeClr val="accent5"/>
                </a:solidFill>
                <a:latin typeface="Arial"/>
                <a:ea typeface="Arial"/>
                <a:cs typeface="Arial"/>
                <a:sym typeface="Arial"/>
              </a:defRPr>
            </a:pPr>
            <a:r>
              <a:t>clear documentation for the rationale for the study and any subsequent modifications should be kept in files or notebooks;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tatement on Research Integrity"/>
          <p:cNvSpPr txBox="1"/>
          <p:nvPr>
            <p:ph type="title"/>
          </p:nvPr>
        </p:nvSpPr>
        <p:spPr>
          <a:xfrm>
            <a:off x="1206500" y="1079499"/>
            <a:ext cx="21971000" cy="1433165"/>
          </a:xfrm>
          <a:prstGeom prst="rect">
            <a:avLst/>
          </a:prstGeom>
        </p:spPr>
        <p:txBody>
          <a:bodyPr/>
          <a:lstStyle>
            <a:lvl1pPr>
              <a:defRPr spc="-200"/>
            </a:lvl1pPr>
          </a:lstStyle>
          <a:p>
            <a:pPr/>
            <a:r>
              <a:t>Statement on Research Integrity</a:t>
            </a:r>
          </a:p>
        </p:txBody>
      </p:sp>
      <p:sp>
        <p:nvSpPr>
          <p:cNvPr id="173" name="“UCL is committed to ensuring the highest standards of integrity in all aspects of its research activities and expects that all those involved with research at UCL maintain a similar commitment. These high standards are essential not only for ensuring th"/>
          <p:cNvSpPr txBox="1"/>
          <p:nvPr>
            <p:ph type="body" idx="1"/>
          </p:nvPr>
        </p:nvSpPr>
        <p:spPr>
          <a:xfrm>
            <a:off x="1206500" y="4248503"/>
            <a:ext cx="21971000" cy="8256014"/>
          </a:xfrm>
          <a:prstGeom prst="rect">
            <a:avLst/>
          </a:prstGeom>
        </p:spPr>
        <p:txBody>
          <a:bodyPr lIns="50800" tIns="50800" rIns="50800" bIns="50800"/>
          <a:lstStyle/>
          <a:p>
            <a:pPr marL="609600" indent="-609600" defTabSz="2438337">
              <a:lnSpc>
                <a:spcPct val="90000"/>
              </a:lnSpc>
              <a:spcBef>
                <a:spcPts val="4500"/>
              </a:spcBef>
              <a:buSzPct val="123000"/>
              <a:buChar char="•"/>
              <a:defRPr b="0" sz="4800"/>
            </a:pPr>
            <a:r>
              <a:t>“UCL is committed to ensuring the highest standards of integrity in all aspects of its research activities and expects that all those involved with research at UCL maintain a similar commitment. These high standards are essential not only for ensuring the highest quality of research, but through this, the continued trust and confidence of other researchers and the public in research, individual researchers, UCL as an institution and the research community as a whole.“</a:t>
            </a:r>
            <a:endParaRPr sz="1200">
              <a:latin typeface="Times Roman"/>
              <a:ea typeface="Times Roman"/>
              <a:cs typeface="Times Roman"/>
              <a:sym typeface="Times Roman"/>
            </a:endParaRPr>
          </a:p>
          <a:p>
            <a:pPr marL="609600" indent="-609600" defTabSz="2438337">
              <a:lnSpc>
                <a:spcPct val="90000"/>
              </a:lnSpc>
              <a:spcBef>
                <a:spcPts val="4500"/>
              </a:spcBef>
              <a:buSzPct val="123000"/>
              <a:buChar char="•"/>
              <a:defRPr b="0" sz="4400">
                <a:latin typeface="Arial"/>
                <a:ea typeface="Arial"/>
                <a:cs typeface="Arial"/>
                <a:sym typeface="Arial"/>
              </a:defRPr>
            </a:pPr>
            <a:r>
              <a:t>Includes principles of Commitment 1 of the Concordat and</a:t>
            </a:r>
          </a:p>
          <a:p>
            <a:pPr marL="609600" indent="-609600" defTabSz="2438337">
              <a:lnSpc>
                <a:spcPct val="90000"/>
              </a:lnSpc>
              <a:spcBef>
                <a:spcPts val="4500"/>
              </a:spcBef>
              <a:buSzPct val="123000"/>
              <a:buChar char="•"/>
              <a:defRPr b="0" sz="4400">
                <a:latin typeface="Arial"/>
                <a:ea typeface="Arial"/>
                <a:cs typeface="Arial"/>
                <a:sym typeface="Arial"/>
              </a:defRPr>
            </a:pPr>
            <a:r>
              <a:t>Reference to Transparency Statement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ransparency Statement"/>
          <p:cNvSpPr txBox="1"/>
          <p:nvPr>
            <p:ph type="title"/>
          </p:nvPr>
        </p:nvSpPr>
        <p:spPr>
          <a:xfrm>
            <a:off x="1206500" y="1079499"/>
            <a:ext cx="21971000" cy="1433165"/>
          </a:xfrm>
          <a:prstGeom prst="rect">
            <a:avLst/>
          </a:prstGeom>
        </p:spPr>
        <p:txBody>
          <a:bodyPr/>
          <a:lstStyle>
            <a:lvl1pPr>
              <a:defRPr spc="-200"/>
            </a:lvl1pPr>
          </a:lstStyle>
          <a:p>
            <a:pPr/>
            <a:r>
              <a:t>Transparency Statement</a:t>
            </a:r>
          </a:p>
        </p:txBody>
      </p:sp>
      <p:sp>
        <p:nvSpPr>
          <p:cNvPr id="176" name="Open Research  Making research open is a core part of research transparency, and open research practices are rewarded in promotion decisions. We recognise that there is significant variation across disciplines, influencing how appropriate open research p"/>
          <p:cNvSpPr txBox="1"/>
          <p:nvPr>
            <p:ph type="body" idx="1"/>
          </p:nvPr>
        </p:nvSpPr>
        <p:spPr>
          <a:xfrm>
            <a:off x="1206500" y="3253780"/>
            <a:ext cx="21971000" cy="9250737"/>
          </a:xfrm>
          <a:prstGeom prst="rect">
            <a:avLst/>
          </a:prstGeom>
        </p:spPr>
        <p:txBody>
          <a:bodyPr lIns="50800" tIns="50800" rIns="50800" bIns="50800"/>
          <a:lstStyle/>
          <a:p>
            <a:pPr marL="371940" indent="-243416" defTabSz="420623">
              <a:lnSpc>
                <a:spcPts val="5300"/>
              </a:lnSpc>
              <a:spcBef>
                <a:spcPts val="1100"/>
              </a:spcBef>
              <a:buClr>
                <a:srgbClr val="000000"/>
              </a:buClr>
              <a:buSzPct val="123000"/>
              <a:buFont typeface="Courier New"/>
              <a:buChar char="•"/>
              <a:defRPr b="0" i="1" sz="2576">
                <a:solidFill>
                  <a:srgbClr val="2F5496"/>
                </a:solidFill>
                <a:latin typeface="Arial"/>
                <a:ea typeface="Arial"/>
                <a:cs typeface="Arial"/>
                <a:sym typeface="Arial"/>
              </a:defRPr>
            </a:pPr>
            <a:r>
              <a:t>	</a:t>
            </a:r>
            <a:r>
              <a:rPr sz="2944"/>
              <a:t>Open Research </a:t>
            </a:r>
            <a:br>
              <a:rPr sz="2944"/>
            </a:br>
            <a:r>
              <a:rPr i="0" sz="2944">
                <a:solidFill>
                  <a:srgbClr val="000000"/>
                </a:solidFill>
              </a:rPr>
              <a:t>Making research open is a core part of research transparency, </a:t>
            </a:r>
            <a:r>
              <a:rPr i="0" sz="2944">
                <a:solidFill>
                  <a:schemeClr val="accent5"/>
                </a:solidFill>
              </a:rPr>
              <a:t>and open research practices are rewarded in promotion decisions</a:t>
            </a:r>
            <a:r>
              <a:rPr i="0" sz="2944">
                <a:solidFill>
                  <a:srgbClr val="000000"/>
                </a:solidFill>
              </a:rPr>
              <a:t>. We recognise that there is significant variation across disciplines, influencing how appropriate open research practices may be. With this in mind, as far as is possible and appropriate, we expect researchers to: </a:t>
            </a:r>
            <a:endParaRPr sz="2944"/>
          </a:p>
          <a:p>
            <a:pPr lvl="1" marL="841247" indent="-292100" defTabSz="420623">
              <a:lnSpc>
                <a:spcPts val="4800"/>
              </a:lnSpc>
              <a:spcBef>
                <a:spcPts val="1100"/>
              </a:spcBef>
              <a:buClr>
                <a:srgbClr val="000000"/>
              </a:buClr>
              <a:buFont typeface="Courier New"/>
              <a:defRPr b="0" sz="2944">
                <a:latin typeface="Arial"/>
                <a:ea typeface="Arial"/>
                <a:cs typeface="Arial"/>
                <a:sym typeface="Arial"/>
              </a:defRPr>
            </a:pPr>
            <a:r>
              <a:t>	make their </a:t>
            </a:r>
            <a:r>
              <a:rPr b="1"/>
              <a:t>research methods, software, outputs and data open</a:t>
            </a:r>
            <a:r>
              <a:t>, and available at the earliest possible point, according to statements such as the </a:t>
            </a:r>
            <a:r>
              <a:rPr>
                <a:solidFill>
                  <a:srgbClr val="0563C1"/>
                </a:solidFill>
              </a:rPr>
              <a:t>Berlin Declaration </a:t>
            </a:r>
          </a:p>
          <a:p>
            <a:pPr lvl="1" marL="841247" indent="-292100" defTabSz="420623">
              <a:lnSpc>
                <a:spcPts val="4800"/>
              </a:lnSpc>
              <a:spcBef>
                <a:spcPts val="1100"/>
              </a:spcBef>
              <a:buClr>
                <a:srgbClr val="000000"/>
              </a:buClr>
              <a:buFont typeface="Courier New"/>
              <a:defRPr b="0" sz="2944">
                <a:latin typeface="Arial"/>
                <a:ea typeface="Arial"/>
                <a:cs typeface="Arial"/>
                <a:sym typeface="Arial"/>
              </a:defRPr>
            </a:pPr>
            <a:r>
              <a:t>	describe their data according to </a:t>
            </a:r>
            <a:r>
              <a:rPr b="1">
                <a:solidFill>
                  <a:srgbClr val="0563C1"/>
                </a:solidFill>
              </a:rPr>
              <a:t>FAIR Data Principles</a:t>
            </a:r>
            <a:r>
              <a:t>, ensuring that it is Findable, Accessible, Interoperable and Reusable </a:t>
            </a:r>
          </a:p>
          <a:p>
            <a:pPr lvl="1" marL="841247" indent="-292100" defTabSz="420623">
              <a:lnSpc>
                <a:spcPts val="4800"/>
              </a:lnSpc>
              <a:spcBef>
                <a:spcPts val="1100"/>
              </a:spcBef>
              <a:buClr>
                <a:srgbClr val="000000"/>
              </a:buClr>
              <a:buFont typeface="Courier New"/>
              <a:defRPr b="0" sz="2944">
                <a:latin typeface="Arial"/>
                <a:ea typeface="Arial"/>
                <a:cs typeface="Arial"/>
                <a:sym typeface="Arial"/>
              </a:defRPr>
            </a:pPr>
            <a:r>
              <a:t>	deposit their outputs in </a:t>
            </a:r>
            <a:r>
              <a:rPr b="1"/>
              <a:t>open access repositories</a:t>
            </a:r>
            <a:r>
              <a:t>: </a:t>
            </a:r>
          </a:p>
          <a:p>
            <a:pPr lvl="2" marL="1213188" indent="-243416" defTabSz="420623">
              <a:lnSpc>
                <a:spcPts val="4800"/>
              </a:lnSpc>
              <a:spcBef>
                <a:spcPts val="1100"/>
              </a:spcBef>
              <a:buClr>
                <a:srgbClr val="000000"/>
              </a:buClr>
              <a:buFont typeface="Courier New"/>
              <a:defRPr b="0" sz="2944">
                <a:latin typeface="Arial"/>
                <a:ea typeface="Arial"/>
                <a:cs typeface="Arial"/>
                <a:sym typeface="Arial"/>
              </a:defRPr>
            </a:pPr>
            <a:r>
              <a:t>	publications in repositories such as preprint servers, and </a:t>
            </a:r>
            <a:r>
              <a:rPr>
                <a:solidFill>
                  <a:srgbClr val="0563C1"/>
                </a:solidFill>
              </a:rPr>
              <a:t>UCL Discovery </a:t>
            </a:r>
            <a:r>
              <a:t>via </a:t>
            </a:r>
            <a:r>
              <a:rPr>
                <a:solidFill>
                  <a:srgbClr val="0563C1"/>
                </a:solidFill>
              </a:rPr>
              <a:t>Research Publications Service </a:t>
            </a:r>
            <a:endParaRPr>
              <a:solidFill>
                <a:srgbClr val="0563C1"/>
              </a:solidFill>
            </a:endParaRPr>
          </a:p>
          <a:p>
            <a:pPr lvl="2" marL="1213188" indent="-243416" defTabSz="420623">
              <a:lnSpc>
                <a:spcPts val="4800"/>
              </a:lnSpc>
              <a:spcBef>
                <a:spcPts val="1100"/>
              </a:spcBef>
              <a:buClr>
                <a:srgbClr val="000000"/>
              </a:buClr>
              <a:buFont typeface="Courier New"/>
              <a:defRPr b="0" sz="2944">
                <a:latin typeface="Arial"/>
                <a:ea typeface="Arial"/>
                <a:cs typeface="Arial"/>
                <a:sym typeface="Arial"/>
              </a:defRPr>
            </a:pPr>
            <a:r>
              <a:t>research data in repositories such as the </a:t>
            </a:r>
            <a:r>
              <a:rPr>
                <a:solidFill>
                  <a:srgbClr val="0563C1"/>
                </a:solidFill>
              </a:rPr>
              <a:t>UCL Research Data Repository </a:t>
            </a:r>
            <a:r>
              <a:t>or the </a:t>
            </a:r>
            <a:r>
              <a:rPr>
                <a:solidFill>
                  <a:srgbClr val="0563C1"/>
                </a:solidFill>
              </a:rPr>
              <a:t>UK Data Archive</a:t>
            </a:r>
            <a:r>
              <a:t>. Where </a:t>
            </a:r>
            <a:r>
              <a:rPr>
                <a:solidFill>
                  <a:srgbClr val="0563C1"/>
                </a:solidFill>
              </a:rPr>
              <a:t>subject-specific repositories </a:t>
            </a:r>
            <a:r>
              <a:t>are used, we recommend using repositories that meet </a:t>
            </a:r>
            <a:r>
              <a:rPr i="1"/>
              <a:t>Nature Scientific Data</a:t>
            </a:r>
            <a:r>
              <a:t>’s </a:t>
            </a:r>
            <a:r>
              <a:rPr>
                <a:solidFill>
                  <a:srgbClr val="0563C1"/>
                </a:solidFill>
              </a:rPr>
              <a:t>trusted repository criteria</a:t>
            </a:r>
            <a:r>
              <a:t>, such as these </a:t>
            </a:r>
            <a:r>
              <a:rPr>
                <a:solidFill>
                  <a:srgbClr val="0563C1"/>
                </a:solidFill>
              </a:rPr>
              <a:t>recommended repositories </a:t>
            </a:r>
            <a:endParaRPr>
              <a:solidFill>
                <a:srgbClr val="0563C1"/>
              </a:solidFill>
            </a:endParaRPr>
          </a:p>
          <a:p>
            <a:pPr lvl="2" marL="1213188" indent="-243416" defTabSz="420623">
              <a:lnSpc>
                <a:spcPts val="4800"/>
              </a:lnSpc>
              <a:spcBef>
                <a:spcPts val="1100"/>
              </a:spcBef>
              <a:buClr>
                <a:srgbClr val="000000"/>
              </a:buClr>
              <a:buFont typeface="Courier New"/>
              <a:defRPr b="0" sz="2944">
                <a:latin typeface="Arial"/>
                <a:ea typeface="Arial"/>
                <a:cs typeface="Arial"/>
                <a:sym typeface="Arial"/>
              </a:defRPr>
            </a:pPr>
            <a:r>
              <a:t>software in suitable repositories, for example </a:t>
            </a:r>
            <a:r>
              <a:rPr>
                <a:solidFill>
                  <a:srgbClr val="0563C1"/>
                </a:solidFill>
              </a:rPr>
              <a:t>GitHub </a:t>
            </a:r>
            <a:r>
              <a:t>and </a:t>
            </a:r>
            <a:r>
              <a:rPr>
                <a:solidFill>
                  <a:srgbClr val="0563C1"/>
                </a:solidFill>
              </a:rPr>
              <a:t>Zenodo</a:t>
            </a: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