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24"/>
  </p:normalViewPr>
  <p:slideViewPr>
    <p:cSldViewPr snapToGrid="0">
      <p:cViewPr varScale="1">
        <p:scale>
          <a:sx n="142" d="100"/>
          <a:sy n="142" d="100"/>
        </p:scale>
        <p:origin x="224"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4ce85d67c7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4ce85d67c7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4ce85d67c7_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4ce85d67c7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4ce85d67c7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4ce85d67c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4ce85d67c7_2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4ce85d67c7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ce85d67c7_2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ce85d67c7_2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4ce85d67c7_2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4ce85d67c7_2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4ce85d67c7_2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4ce85d67c7_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507b0271b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507b0271b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4ce85d67c7_2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4ce85d67c7_2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4ce85d67c7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4ce85d67c7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fcfc80308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fcfc8030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4ce85d67c7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4ce85d67c7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4ce85d67c7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4ce85d67c7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07b0271b5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507b0271b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fcfc80308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fcfc8030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ce85d67c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ce85d67c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ce85d67c7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ce85d67c7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4ce85d67c7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4ce85d67c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4ce85d67c7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4ce85d67c7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4ce85d67c7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4ce85d67c7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07b0271b5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07b0271b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sfdora.org/"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www.leidenmanifesto.org/"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arxiv.org/abs/1809.02953"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hyperlink" Target="https://responsiblemetrics.org/the-metric-tide/"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humetricshss.org/about/"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7.jp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Responsible bibliometrics for open science</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400" dirty="0"/>
              <a:t>Andrew Gray</a:t>
            </a:r>
            <a:br>
              <a:rPr lang="en" sz="2400" dirty="0"/>
            </a:br>
            <a:r>
              <a:rPr lang="en" sz="2400" dirty="0"/>
              <a:t>UCL Libraries</a:t>
            </a:r>
            <a:br>
              <a:rPr lang="en" sz="2400" dirty="0"/>
            </a:br>
            <a:r>
              <a:rPr lang="en" sz="2400" dirty="0"/>
              <a:t>andrew.gray@ucl.ac.uk</a:t>
            </a: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why count citations at all?</a:t>
            </a:r>
            <a:endParaRPr/>
          </a:p>
        </p:txBody>
      </p:sp>
      <p:sp>
        <p:nvSpPr>
          <p:cNvPr id="112" name="Google Shape;112;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"Quality" is contested and shifting, but citations can tell us something</a:t>
            </a:r>
            <a:endParaRPr/>
          </a:p>
          <a:p>
            <a:pPr marL="457200" lvl="0" indent="457200" algn="l" rtl="0">
              <a:spcBef>
                <a:spcPts val="1000"/>
              </a:spcBef>
              <a:spcAft>
                <a:spcPts val="0"/>
              </a:spcAft>
              <a:buNone/>
            </a:pPr>
            <a:r>
              <a:rPr lang="en"/>
              <a:t>such as "interest" or "attention" of the scholarly community</a:t>
            </a:r>
            <a:endParaRPr/>
          </a:p>
          <a:p>
            <a:pPr marL="914400" lvl="0" indent="457200" algn="l" rtl="0">
              <a:spcBef>
                <a:spcPts val="1000"/>
              </a:spcBef>
              <a:spcAft>
                <a:spcPts val="0"/>
              </a:spcAft>
              <a:buNone/>
            </a:pPr>
            <a:r>
              <a:rPr lang="en"/>
              <a:t>- of course, that attention can be strongly negative!</a:t>
            </a:r>
            <a:endParaRPr/>
          </a:p>
          <a:p>
            <a:pPr marL="457200" lvl="0" indent="-342900" algn="l" rtl="0">
              <a:spcBef>
                <a:spcPts val="1000"/>
              </a:spcBef>
              <a:spcAft>
                <a:spcPts val="0"/>
              </a:spcAft>
              <a:buSzPts val="1800"/>
              <a:buChar char="●"/>
            </a:pPr>
            <a:r>
              <a:rPr lang="en"/>
              <a:t>General overall correlations between citations and other indicators</a:t>
            </a:r>
            <a:endParaRPr/>
          </a:p>
          <a:p>
            <a:pPr marL="457200" lvl="0" indent="457200" algn="l" rtl="0">
              <a:spcBef>
                <a:spcPts val="1000"/>
              </a:spcBef>
              <a:spcAft>
                <a:spcPts val="0"/>
              </a:spcAft>
              <a:buNone/>
            </a:pPr>
            <a:r>
              <a:rPr lang="en"/>
              <a:t>such as peer review, post-facto identification of significance, etc</a:t>
            </a:r>
            <a:endParaRPr/>
          </a:p>
          <a:p>
            <a:pPr marL="457200" lvl="0" indent="-342900" algn="l" rtl="0">
              <a:spcBef>
                <a:spcPts val="1000"/>
              </a:spcBef>
              <a:spcAft>
                <a:spcPts val="0"/>
              </a:spcAft>
              <a:buSzPts val="1800"/>
              <a:buChar char="●"/>
            </a:pPr>
            <a:r>
              <a:rPr lang="en"/>
              <a:t>More practical to deploy citation-counting at scale than anything else</a:t>
            </a:r>
            <a:endParaRPr/>
          </a:p>
          <a:p>
            <a:pPr marL="0" lvl="0" indent="0" algn="l" rtl="0">
              <a:spcBef>
                <a:spcPts val="10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Development of "responsible metrics"</a:t>
            </a:r>
            <a:endParaRPr/>
          </a:p>
        </p:txBody>
      </p:sp>
      <p:sp>
        <p:nvSpPr>
          <p:cNvPr id="118" name="Google Shape;118;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t>2013 - 	</a:t>
            </a:r>
            <a:r>
              <a:rPr lang="en" b="1" dirty="0"/>
              <a:t>San Francisco Declaration on Research Assessment</a:t>
            </a:r>
            <a:br>
              <a:rPr lang="en" b="1" dirty="0"/>
            </a:br>
            <a:r>
              <a:rPr lang="en" dirty="0"/>
              <a:t>	First major statement; challenged misuse of the Journal Impact Factor</a:t>
            </a:r>
            <a:endParaRPr dirty="0"/>
          </a:p>
          <a:p>
            <a:pPr marL="0" lvl="0" indent="0" algn="l" rtl="0">
              <a:lnSpc>
                <a:spcPct val="115000"/>
              </a:lnSpc>
              <a:spcBef>
                <a:spcPts val="1000"/>
              </a:spcBef>
              <a:spcAft>
                <a:spcPts val="0"/>
              </a:spcAft>
              <a:buNone/>
            </a:pPr>
            <a:r>
              <a:rPr lang="en" dirty="0"/>
              <a:t>2015.4 - 	</a:t>
            </a:r>
            <a:r>
              <a:rPr lang="en" b="1" dirty="0"/>
              <a:t>Leiden Manifesto for Research Metrics</a:t>
            </a:r>
            <a:br>
              <a:rPr lang="en" b="1" dirty="0"/>
            </a:br>
            <a:r>
              <a:rPr lang="en" dirty="0"/>
              <a:t>	Ten principles for research measurement &amp; evaluation, set out</a:t>
            </a:r>
            <a:br>
              <a:rPr lang="en" dirty="0"/>
            </a:br>
            <a:r>
              <a:rPr lang="en" dirty="0"/>
              <a:t>	by experts in the field</a:t>
            </a:r>
            <a:endParaRPr dirty="0"/>
          </a:p>
          <a:p>
            <a:pPr marL="0" lvl="0" indent="0" algn="l" rtl="0">
              <a:lnSpc>
                <a:spcPct val="115000"/>
              </a:lnSpc>
              <a:spcBef>
                <a:spcPts val="1000"/>
              </a:spcBef>
              <a:spcAft>
                <a:spcPts val="1000"/>
              </a:spcAft>
              <a:buNone/>
            </a:pPr>
            <a:r>
              <a:rPr lang="en" dirty="0"/>
              <a:t>2015.7 -	</a:t>
            </a:r>
            <a:r>
              <a:rPr lang="en" b="1" dirty="0"/>
              <a:t>The </a:t>
            </a:r>
            <a:r>
              <a:rPr lang="en" b="1" i="1" dirty="0"/>
              <a:t>Metric Tide</a:t>
            </a:r>
            <a:r>
              <a:rPr lang="en" b="1" dirty="0"/>
              <a:t> report </a:t>
            </a:r>
            <a:r>
              <a:rPr lang="en" dirty="0"/>
              <a:t>(HEFCE)</a:t>
            </a:r>
            <a:br>
              <a:rPr lang="en" dirty="0"/>
            </a:br>
            <a:r>
              <a:rPr lang="en" dirty="0"/>
              <a:t>	HEFCE-driven review of the role of metrics in research assessment;</a:t>
            </a:r>
            <a:br>
              <a:rPr lang="en" dirty="0"/>
            </a:br>
            <a:r>
              <a:rPr lang="en" dirty="0"/>
              <a:t>	coined (and called for) "responsible metrics"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Declaration on Research Assessment</a:t>
            </a:r>
            <a:endParaRPr/>
          </a:p>
        </p:txBody>
      </p:sp>
      <p:sp>
        <p:nvSpPr>
          <p:cNvPr id="124" name="Google Shape;124;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b="1" i="1"/>
              <a:t>1.	Do not use journal-based metrics, such as Journal Impact Factors,</a:t>
            </a:r>
            <a:br>
              <a:rPr lang="en" b="1" i="1"/>
            </a:br>
            <a:r>
              <a:rPr lang="en" b="1" i="1"/>
              <a:t>	as a surrogate measure of the quality of individual research articles,</a:t>
            </a:r>
            <a:br>
              <a:rPr lang="en" b="1" i="1"/>
            </a:br>
            <a:r>
              <a:rPr lang="en" b="1" i="1"/>
              <a:t>	to assess an individual scientist’s contributions, or in hiring,</a:t>
            </a:r>
            <a:br>
              <a:rPr lang="en" b="1" i="1"/>
            </a:br>
            <a:r>
              <a:rPr lang="en" b="1" i="1"/>
              <a:t>	promotion, or funding decisions.</a:t>
            </a:r>
            <a:endParaRPr b="1" i="1"/>
          </a:p>
          <a:p>
            <a:pPr marL="0" lvl="0" indent="0" algn="r" rtl="0">
              <a:spcBef>
                <a:spcPts val="1600"/>
              </a:spcBef>
              <a:spcAft>
                <a:spcPts val="0"/>
              </a:spcAft>
              <a:buNone/>
            </a:pPr>
            <a:r>
              <a:rPr lang="en" sz="1200" u="sng">
                <a:solidFill>
                  <a:schemeClr val="hlink"/>
                </a:solidFill>
                <a:hlinkClick r:id="rId3"/>
              </a:rPr>
              <a:t>https://sfdora.org/</a:t>
            </a:r>
            <a:r>
              <a:rPr lang="en" sz="1200"/>
              <a:t> </a:t>
            </a:r>
            <a:endParaRPr/>
          </a:p>
          <a:p>
            <a:pPr marL="457200" lvl="0" indent="-342900" algn="l" rtl="0">
              <a:spcBef>
                <a:spcPts val="1000"/>
              </a:spcBef>
              <a:spcAft>
                <a:spcPts val="0"/>
              </a:spcAft>
              <a:buSzPts val="1800"/>
              <a:buChar char="●"/>
            </a:pPr>
            <a:r>
              <a:rPr lang="en"/>
              <a:t>First major move to challenge inappropriate use of metrics</a:t>
            </a:r>
            <a:endParaRPr/>
          </a:p>
          <a:p>
            <a:pPr marL="457200" lvl="0" indent="-342900" algn="l" rtl="0">
              <a:spcBef>
                <a:spcPts val="1000"/>
              </a:spcBef>
              <a:spcAft>
                <a:spcPts val="0"/>
              </a:spcAft>
              <a:buSzPts val="1800"/>
              <a:buChar char="●"/>
            </a:pPr>
            <a:r>
              <a:rPr lang="en"/>
              <a:t>Rapidly taken up - widespread interest and support</a:t>
            </a:r>
            <a:endParaRPr/>
          </a:p>
          <a:p>
            <a:pPr marL="457200" lvl="0" indent="-342900" algn="l" rtl="0">
              <a:spcBef>
                <a:spcPts val="1000"/>
              </a:spcBef>
              <a:spcAft>
                <a:spcPts val="0"/>
              </a:spcAft>
              <a:buSzPts val="1800"/>
              <a:buChar char="●"/>
            </a:pPr>
            <a:r>
              <a:rPr lang="en"/>
              <a:t>Recommendations for funders, publishers, institutions, researchers</a:t>
            </a:r>
            <a:endParaRPr/>
          </a:p>
          <a:p>
            <a:pPr marL="457200" lvl="0" indent="0" algn="l" rtl="0">
              <a:spcBef>
                <a:spcPts val="1000"/>
              </a:spcBef>
              <a:spcAft>
                <a:spcPts val="0"/>
              </a:spcAft>
              <a:buNone/>
            </a:pPr>
            <a:endParaRPr/>
          </a:p>
          <a:p>
            <a:pPr marL="0" lvl="0" indent="0" algn="l" rtl="0">
              <a:spcBef>
                <a:spcPts val="100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Leiden Manifesto</a:t>
            </a:r>
            <a:endParaRPr/>
          </a:p>
        </p:txBody>
      </p:sp>
      <p:sp>
        <p:nvSpPr>
          <p:cNvPr id="130" name="Google Shape;130;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914400" lvl="0" indent="0" algn="l" rtl="0">
              <a:spcBef>
                <a:spcPts val="0"/>
              </a:spcBef>
              <a:spcAft>
                <a:spcPts val="0"/>
              </a:spcAft>
              <a:buClr>
                <a:schemeClr val="dk1"/>
              </a:buClr>
              <a:buSzPts val="1100"/>
              <a:buFont typeface="Arial"/>
              <a:buNone/>
            </a:pPr>
            <a:r>
              <a:rPr lang="en" b="1" i="1"/>
              <a:t>Data are increasingly used to govern science. Research evaluations that were once bespoke and performed by peers are now routine and reliant on metrics. The problem is that evaluation is now led by the data rather than by judgement.</a:t>
            </a:r>
            <a:endParaRPr b="1" i="1"/>
          </a:p>
          <a:p>
            <a:pPr marL="0" lvl="0" indent="0" algn="r" rtl="0">
              <a:spcBef>
                <a:spcPts val="1000"/>
              </a:spcBef>
              <a:spcAft>
                <a:spcPts val="0"/>
              </a:spcAft>
              <a:buNone/>
            </a:pPr>
            <a:r>
              <a:rPr lang="en" sz="1200" u="sng">
                <a:solidFill>
                  <a:schemeClr val="hlink"/>
                </a:solidFill>
                <a:hlinkClick r:id="rId3"/>
              </a:rPr>
              <a:t>http://www.leidenmanifesto.org/</a:t>
            </a:r>
            <a:r>
              <a:rPr lang="en" sz="1200"/>
              <a:t> </a:t>
            </a:r>
            <a:endParaRPr sz="1200"/>
          </a:p>
          <a:p>
            <a:pPr marL="457200" lvl="0" indent="-342900" algn="l" rtl="0">
              <a:spcBef>
                <a:spcPts val="1000"/>
              </a:spcBef>
              <a:spcAft>
                <a:spcPts val="0"/>
              </a:spcAft>
              <a:buSzPts val="1800"/>
              <a:buChar char="●"/>
            </a:pPr>
            <a:r>
              <a:rPr lang="en"/>
              <a:t>Ten principles for responsible use</a:t>
            </a:r>
            <a:endParaRPr/>
          </a:p>
          <a:p>
            <a:pPr marL="457200" lvl="0" indent="-342900" algn="l" rtl="0">
              <a:spcBef>
                <a:spcPts val="1000"/>
              </a:spcBef>
              <a:spcAft>
                <a:spcPts val="0"/>
              </a:spcAft>
              <a:buSzPts val="1800"/>
              <a:buChar char="●"/>
            </a:pPr>
            <a:r>
              <a:rPr lang="en"/>
              <a:t>Broader than DORA - not as heavily focused on "journal metrics"</a:t>
            </a:r>
            <a:endParaRPr/>
          </a:p>
          <a:p>
            <a:pPr marL="457200" lvl="0" indent="-342900" algn="l" rtl="0">
              <a:spcBef>
                <a:spcPts val="1000"/>
              </a:spcBef>
              <a:spcAft>
                <a:spcPts val="0"/>
              </a:spcAft>
              <a:buSzPts val="1800"/>
              <a:buChar char="●"/>
            </a:pPr>
            <a:r>
              <a:rPr lang="en"/>
              <a:t>Presented as "distillation of best practice" - </a:t>
            </a:r>
            <a:br>
              <a:rPr lang="en"/>
            </a:br>
            <a:r>
              <a:rPr lang="en"/>
              <a:t>	methods already known and used by bibliometric researchers</a:t>
            </a:r>
            <a:endParaRPr/>
          </a:p>
          <a:p>
            <a:pPr marL="0" lvl="0" indent="0" algn="l" rtl="0">
              <a:spcBef>
                <a:spcPts val="100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r" rtl="0">
              <a:spcBef>
                <a:spcPts val="1600"/>
              </a:spcBef>
              <a:spcAft>
                <a:spcPts val="1600"/>
              </a:spcAft>
              <a:buNone/>
            </a:pPr>
            <a:br>
              <a:rPr lang="en"/>
            </a:br>
            <a:br>
              <a:rPr lang="en"/>
            </a:br>
            <a:br>
              <a:rPr lang="en"/>
            </a:br>
            <a:br>
              <a:rPr lang="en"/>
            </a:br>
            <a:r>
              <a:rPr lang="en" sz="1200" u="sng">
                <a:solidFill>
                  <a:schemeClr val="hlink"/>
                </a:solidFill>
                <a:hlinkClick r:id="rId3"/>
              </a:rPr>
              <a:t>https://arxiv.org/abs/1809.02953</a:t>
            </a:r>
            <a:r>
              <a:rPr lang="en" sz="1200"/>
              <a:t> </a:t>
            </a:r>
            <a:endParaRPr sz="1200"/>
          </a:p>
        </p:txBody>
      </p:sp>
      <p:pic>
        <p:nvPicPr>
          <p:cNvPr id="137" name="Google Shape;137;p26"/>
          <p:cNvPicPr preferRelativeResize="0"/>
          <p:nvPr/>
        </p:nvPicPr>
        <p:blipFill>
          <a:blip r:embed="rId4">
            <a:alphaModFix/>
          </a:blip>
          <a:stretch>
            <a:fillRect/>
          </a:stretch>
        </p:blipFill>
        <p:spPr>
          <a:xfrm>
            <a:off x="728650" y="542925"/>
            <a:ext cx="7686675" cy="4057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Metric Tide</a:t>
            </a:r>
            <a:endParaRPr/>
          </a:p>
        </p:txBody>
      </p:sp>
      <p:sp>
        <p:nvSpPr>
          <p:cNvPr id="143" name="Google Shape;143;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914400" lvl="0" indent="0" algn="l" rtl="0">
              <a:spcBef>
                <a:spcPts val="0"/>
              </a:spcBef>
              <a:spcAft>
                <a:spcPts val="0"/>
              </a:spcAft>
              <a:buNone/>
            </a:pPr>
            <a:r>
              <a:rPr lang="en" b="1" i="1"/>
              <a:t>Yet we only have to look around us, at the blunt use of metrics such as journal impact factors, h-indices and grant income targets to be reminded of the pitfalls. Some of the most precious qualities of academic culture resist simple quantification.</a:t>
            </a:r>
            <a:endParaRPr b="1" i="1"/>
          </a:p>
          <a:p>
            <a:pPr marL="0" lvl="0" indent="0" algn="r" rtl="0">
              <a:spcBef>
                <a:spcPts val="1000"/>
              </a:spcBef>
              <a:spcAft>
                <a:spcPts val="0"/>
              </a:spcAft>
              <a:buNone/>
            </a:pPr>
            <a:r>
              <a:rPr lang="en" sz="1200" u="sng">
                <a:solidFill>
                  <a:schemeClr val="hlink"/>
                </a:solidFill>
                <a:hlinkClick r:id="rId3"/>
              </a:rPr>
              <a:t>https://responsiblemetrics.org/the-metric-tide/</a:t>
            </a:r>
            <a:r>
              <a:rPr lang="en" sz="1200"/>
              <a:t> </a:t>
            </a:r>
            <a:endParaRPr sz="1200"/>
          </a:p>
          <a:p>
            <a:pPr marL="457200" lvl="0" indent="-342900" algn="l" rtl="0">
              <a:spcBef>
                <a:spcPts val="1000"/>
              </a:spcBef>
              <a:spcAft>
                <a:spcPts val="0"/>
              </a:spcAft>
              <a:buSzPts val="1800"/>
              <a:buChar char="●"/>
            </a:pPr>
            <a:r>
              <a:rPr lang="en"/>
              <a:t>UK-focused (and with an eye to the 2021 REF)</a:t>
            </a:r>
            <a:endParaRPr/>
          </a:p>
          <a:p>
            <a:pPr marL="457200" lvl="0" indent="-342900" algn="l" rtl="0">
              <a:spcBef>
                <a:spcPts val="1000"/>
              </a:spcBef>
              <a:spcAft>
                <a:spcPts val="0"/>
              </a:spcAft>
              <a:buSzPts val="1800"/>
              <a:buChar char="●"/>
            </a:pPr>
            <a:r>
              <a:rPr lang="en"/>
              <a:t>Coined "responsible metrics" - crystallised a growing trend</a:t>
            </a:r>
            <a:endParaRPr/>
          </a:p>
          <a:p>
            <a:pPr marL="457200" lvl="0" indent="-342900" algn="l" rtl="0">
              <a:spcBef>
                <a:spcPts val="1000"/>
              </a:spcBef>
              <a:spcAft>
                <a:spcPts val="0"/>
              </a:spcAft>
              <a:buSzPts val="1800"/>
              <a:buChar char="●"/>
            </a:pPr>
            <a:r>
              <a:rPr lang="en"/>
              <a:t>20 specific recommendations for all parties, some broad, some technical</a:t>
            </a:r>
            <a:endParaRPr/>
          </a:p>
          <a:p>
            <a:pPr marL="0" lvl="0" indent="0" algn="l" rtl="0">
              <a:spcBef>
                <a:spcPts val="1000"/>
              </a:spcBef>
              <a:spcAft>
                <a:spcPts val="16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50" name="Google Shape;150;p28"/>
          <p:cNvPicPr preferRelativeResize="0"/>
          <p:nvPr/>
        </p:nvPicPr>
        <p:blipFill>
          <a:blip r:embed="rId3">
            <a:alphaModFix/>
          </a:blip>
          <a:stretch>
            <a:fillRect/>
          </a:stretch>
        </p:blipFill>
        <p:spPr>
          <a:xfrm>
            <a:off x="962025" y="442913"/>
            <a:ext cx="7219950" cy="4257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Other approaches - "humane metrics"</a:t>
            </a:r>
            <a:endParaRPr/>
          </a:p>
        </p:txBody>
      </p:sp>
      <p:sp>
        <p:nvSpPr>
          <p:cNvPr id="156" name="Google Shape;156;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r>
              <a:rPr lang="en" sz="1000" u="sng">
                <a:solidFill>
                  <a:schemeClr val="hlink"/>
                </a:solidFill>
                <a:hlinkClick r:id="rId3"/>
              </a:rPr>
              <a:t>https://humetricshss.org/about/</a:t>
            </a:r>
            <a:r>
              <a:rPr lang="en" sz="1000"/>
              <a:t> </a:t>
            </a:r>
            <a:endParaRPr sz="1000"/>
          </a:p>
        </p:txBody>
      </p:sp>
      <p:pic>
        <p:nvPicPr>
          <p:cNvPr id="157" name="Google Shape;157;p29"/>
          <p:cNvPicPr preferRelativeResize="0"/>
          <p:nvPr/>
        </p:nvPicPr>
        <p:blipFill>
          <a:blip r:embed="rId4">
            <a:alphaModFix/>
          </a:blip>
          <a:stretch>
            <a:fillRect/>
          </a:stretch>
        </p:blipFill>
        <p:spPr>
          <a:xfrm>
            <a:off x="3135252" y="1017723"/>
            <a:ext cx="5080647" cy="3778125"/>
          </a:xfrm>
          <a:prstGeom prst="rect">
            <a:avLst/>
          </a:prstGeom>
          <a:noFill/>
          <a:ln>
            <a:noFill/>
          </a:ln>
        </p:spPr>
      </p:pic>
      <p:pic>
        <p:nvPicPr>
          <p:cNvPr id="158" name="Google Shape;158;p29"/>
          <p:cNvPicPr preferRelativeResize="0"/>
          <p:nvPr/>
        </p:nvPicPr>
        <p:blipFill>
          <a:blip r:embed="rId5">
            <a:alphaModFix/>
          </a:blip>
          <a:stretch>
            <a:fillRect/>
          </a:stretch>
        </p:blipFill>
        <p:spPr>
          <a:xfrm>
            <a:off x="311700" y="1966000"/>
            <a:ext cx="1881575" cy="1881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Responsible metrics at UCL</a:t>
            </a:r>
            <a:endParaRPr/>
          </a:p>
        </p:txBody>
      </p:sp>
      <p:sp>
        <p:nvSpPr>
          <p:cNvPr id="164" name="Google Shape;164;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2013 -	Working group on metrics formed</a:t>
            </a:r>
            <a:endParaRPr/>
          </a:p>
          <a:p>
            <a:pPr marL="0" lvl="0" indent="0" algn="l" rtl="0">
              <a:lnSpc>
                <a:spcPct val="115000"/>
              </a:lnSpc>
              <a:spcBef>
                <a:spcPts val="1000"/>
              </a:spcBef>
              <a:spcAft>
                <a:spcPts val="0"/>
              </a:spcAft>
              <a:buNone/>
            </a:pPr>
            <a:r>
              <a:rPr lang="en"/>
              <a:t>2015 - 	Signed the Declaration on Research Assessment</a:t>
            </a:r>
            <a:endParaRPr/>
          </a:p>
          <a:p>
            <a:pPr marL="0" lvl="0" indent="0" algn="l" rtl="0">
              <a:lnSpc>
                <a:spcPct val="115000"/>
              </a:lnSpc>
              <a:spcBef>
                <a:spcPts val="1000"/>
              </a:spcBef>
              <a:spcAft>
                <a:spcPts val="0"/>
              </a:spcAft>
              <a:buNone/>
            </a:pPr>
            <a:r>
              <a:rPr lang="en"/>
              <a:t>2017 - 	Principles of DORA brought into Academic Careers Framework</a:t>
            </a:r>
            <a:endParaRPr/>
          </a:p>
          <a:p>
            <a:pPr marL="0" lvl="0" indent="0" algn="l" rtl="0">
              <a:lnSpc>
                <a:spcPct val="115000"/>
              </a:lnSpc>
              <a:spcBef>
                <a:spcPts val="1000"/>
              </a:spcBef>
              <a:spcAft>
                <a:spcPts val="0"/>
              </a:spcAft>
              <a:buNone/>
            </a:pPr>
            <a:r>
              <a:rPr lang="en"/>
              <a:t>2018 -	Released draft principles for responsible use of metrics</a:t>
            </a:r>
            <a:endParaRPr/>
          </a:p>
          <a:p>
            <a:pPr marL="0" lvl="0" indent="0" algn="l" rtl="0">
              <a:lnSpc>
                <a:spcPct val="115000"/>
              </a:lnSpc>
              <a:spcBef>
                <a:spcPts val="1000"/>
              </a:spcBef>
              <a:spcAft>
                <a:spcPts val="0"/>
              </a:spcAft>
              <a:buNone/>
            </a:pPr>
            <a:r>
              <a:rPr lang="en"/>
              <a:t>2019 - 	Ongoing consultations, discussions, revisions</a:t>
            </a:r>
            <a:endParaRPr/>
          </a:p>
          <a:p>
            <a:pPr marL="0" lvl="0" indent="0" algn="l" rtl="0">
              <a:lnSpc>
                <a:spcPct val="115000"/>
              </a:lnSpc>
              <a:spcBef>
                <a:spcPts val="1000"/>
              </a:spcBef>
              <a:spcAft>
                <a:spcPts val="1000"/>
              </a:spcAft>
              <a:buNone/>
            </a:pPr>
            <a:r>
              <a:rPr lang="en"/>
              <a:t>2019/20  	...a formal Policy?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UCL principles for the responsible use of metrics</a:t>
            </a:r>
            <a:endParaRPr/>
          </a:p>
        </p:txBody>
      </p:sp>
      <p:sp>
        <p:nvSpPr>
          <p:cNvPr id="170" name="Google Shape;170;p3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
              <a:t>Quality cannot be directly measured, and metrics are proxies</a:t>
            </a:r>
            <a:endParaRPr/>
          </a:p>
          <a:p>
            <a:pPr marL="457200" lvl="0" indent="-317500" algn="l" rtl="0">
              <a:spcBef>
                <a:spcPts val="0"/>
              </a:spcBef>
              <a:spcAft>
                <a:spcPts val="0"/>
              </a:spcAft>
              <a:buSzPts val="1400"/>
              <a:buAutoNum type="arabicPeriod"/>
            </a:pPr>
            <a:r>
              <a:rPr lang="en"/>
              <a:t>Value all research outputs, not just traditional publications, in the context of their fields</a:t>
            </a:r>
            <a:endParaRPr/>
          </a:p>
          <a:p>
            <a:pPr marL="457200" lvl="0" indent="-317500" algn="l" rtl="0">
              <a:spcBef>
                <a:spcPts val="0"/>
              </a:spcBef>
              <a:spcAft>
                <a:spcPts val="0"/>
              </a:spcAft>
              <a:buSzPts val="1400"/>
              <a:buAutoNum type="arabicPeriod"/>
            </a:pPr>
            <a:r>
              <a:rPr lang="en"/>
              <a:t>Quantitative approaches must support and be secondary to qualitative ones</a:t>
            </a:r>
            <a:endParaRPr/>
          </a:p>
          <a:p>
            <a:pPr marL="457200" lvl="0" indent="-317500" algn="l" rtl="0">
              <a:spcBef>
                <a:spcPts val="0"/>
              </a:spcBef>
              <a:spcAft>
                <a:spcPts val="0"/>
              </a:spcAft>
              <a:buSzPts val="1400"/>
              <a:buAutoNum type="arabicPeriod"/>
            </a:pPr>
            <a:r>
              <a:rPr lang="en"/>
              <a:t>Not all indicators mean something, and they can be useful but not universal</a:t>
            </a:r>
            <a:endParaRPr/>
          </a:p>
          <a:p>
            <a:pPr marL="457200" lvl="0" indent="-317500" algn="l" rtl="0">
              <a:spcBef>
                <a:spcPts val="0"/>
              </a:spcBef>
              <a:spcAft>
                <a:spcPts val="0"/>
              </a:spcAft>
              <a:buSzPts val="1400"/>
              <a:buAutoNum type="arabicPeriod"/>
            </a:pPr>
            <a:r>
              <a:rPr lang="en"/>
              <a:t>Avoid applying metrics to individual researchers, especially without accounting for circumstances</a:t>
            </a:r>
            <a:endParaRPr/>
          </a:p>
        </p:txBody>
      </p:sp>
      <p:sp>
        <p:nvSpPr>
          <p:cNvPr id="171" name="Google Shape;171;p31"/>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startAt="6"/>
            </a:pPr>
            <a:r>
              <a:rPr lang="en"/>
              <a:t>Metrics should be applied at an appropriate scale (article, person, etc)</a:t>
            </a:r>
            <a:endParaRPr/>
          </a:p>
          <a:p>
            <a:pPr marL="457200" lvl="0" indent="-317500" algn="l" rtl="0">
              <a:spcBef>
                <a:spcPts val="0"/>
              </a:spcBef>
              <a:spcAft>
                <a:spcPts val="0"/>
              </a:spcAft>
              <a:buSzPts val="1400"/>
              <a:buAutoNum type="arabicPeriod" startAt="6"/>
            </a:pPr>
            <a:r>
              <a:rPr lang="en"/>
              <a:t>Performance should be compared to departmental contexts &amp; goals</a:t>
            </a:r>
            <a:endParaRPr/>
          </a:p>
          <a:p>
            <a:pPr marL="457200" lvl="0" indent="-317500" algn="l" rtl="0">
              <a:spcBef>
                <a:spcPts val="0"/>
              </a:spcBef>
              <a:spcAft>
                <a:spcPts val="0"/>
              </a:spcAft>
              <a:buSzPts val="1400"/>
              <a:buAutoNum type="arabicPeriod" startAt="6"/>
            </a:pPr>
            <a:r>
              <a:rPr lang="en"/>
              <a:t>Processes and benchmarks should be scrutinised, and metrics should be well-understood</a:t>
            </a:r>
            <a:endParaRPr/>
          </a:p>
          <a:p>
            <a:pPr marL="457200" lvl="0" indent="-317500" algn="l" rtl="0">
              <a:spcBef>
                <a:spcPts val="0"/>
              </a:spcBef>
              <a:spcAft>
                <a:spcPts val="0"/>
              </a:spcAft>
              <a:buSzPts val="1400"/>
              <a:buAutoNum type="arabicPeriod" startAt="6"/>
            </a:pPr>
            <a:r>
              <a:rPr lang="en"/>
              <a:t>Goals &amp; benchmarks should not become targets in their own right</a:t>
            </a:r>
            <a:endParaRPr/>
          </a:p>
          <a:p>
            <a:pPr marL="457200" lvl="0" indent="-317500" algn="l" rtl="0">
              <a:spcBef>
                <a:spcPts val="0"/>
              </a:spcBef>
              <a:spcAft>
                <a:spcPts val="0"/>
              </a:spcAft>
              <a:buSzPts val="1400"/>
              <a:buAutoNum type="arabicPeriod" startAt="6"/>
            </a:pPr>
            <a:r>
              <a:rPr lang="en"/>
              <a:t>New metrics should be treated cautiously</a:t>
            </a:r>
            <a:endParaRPr/>
          </a:p>
          <a:p>
            <a:pPr marL="457200" lvl="0" indent="-317500" algn="l" rtl="0">
              <a:spcBef>
                <a:spcPts val="0"/>
              </a:spcBef>
              <a:spcAft>
                <a:spcPts val="0"/>
              </a:spcAft>
              <a:buSzPts val="1400"/>
              <a:buAutoNum type="arabicPeriod" startAt="6"/>
            </a:pPr>
            <a:r>
              <a:rPr lang="en"/>
              <a:t>IRIS/RPS data should be used where possible, as it is subject-controlled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Char char="●"/>
            </a:pPr>
            <a:r>
              <a:rPr lang="en" sz="3000"/>
              <a:t>A short history of metrics</a:t>
            </a:r>
            <a:endParaRPr sz="3000"/>
          </a:p>
          <a:p>
            <a:pPr marL="457200" lvl="0" indent="-419100" algn="l" rtl="0">
              <a:spcBef>
                <a:spcPts val="0"/>
              </a:spcBef>
              <a:spcAft>
                <a:spcPts val="0"/>
              </a:spcAft>
              <a:buSzPts val="3000"/>
              <a:buChar char="●"/>
            </a:pPr>
            <a:r>
              <a:rPr lang="en" sz="3000"/>
              <a:t>Uses - and abuses</a:t>
            </a:r>
            <a:endParaRPr sz="3000"/>
          </a:p>
          <a:p>
            <a:pPr marL="457200" lvl="0" indent="-419100" algn="l" rtl="0">
              <a:spcBef>
                <a:spcPts val="0"/>
              </a:spcBef>
              <a:spcAft>
                <a:spcPts val="0"/>
              </a:spcAft>
              <a:buSzPts val="3000"/>
              <a:buChar char="●"/>
            </a:pPr>
            <a:r>
              <a:rPr lang="en" sz="3000"/>
              <a:t>The development of "responsible metrics"</a:t>
            </a:r>
            <a:endParaRPr sz="3000"/>
          </a:p>
          <a:p>
            <a:pPr marL="457200" lvl="0" indent="-419100" algn="l" rtl="0">
              <a:spcBef>
                <a:spcPts val="0"/>
              </a:spcBef>
              <a:spcAft>
                <a:spcPts val="0"/>
              </a:spcAft>
              <a:buSzPts val="3000"/>
              <a:buChar char="●"/>
            </a:pPr>
            <a:r>
              <a:rPr lang="en" sz="3000"/>
              <a:t>Responsible metrics at UCL</a:t>
            </a:r>
            <a:endParaRPr sz="3000"/>
          </a:p>
          <a:p>
            <a:pPr marL="457200" lvl="0" indent="-419100" algn="l" rtl="0">
              <a:spcBef>
                <a:spcPts val="0"/>
              </a:spcBef>
              <a:spcAft>
                <a:spcPts val="0"/>
              </a:spcAft>
              <a:buSzPts val="3000"/>
              <a:buChar char="●"/>
            </a:pPr>
            <a:r>
              <a:rPr lang="en" sz="3000"/>
              <a:t>Implications for Open Science</a:t>
            </a:r>
            <a:endParaRPr sz="3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Framework for responsible metrics work</a:t>
            </a:r>
            <a:endParaRPr/>
          </a:p>
        </p:txBody>
      </p:sp>
      <p:sp>
        <p:nvSpPr>
          <p:cNvPr id="177" name="Google Shape;177;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Policy has broad principles - avoid being overly prescriptive</a:t>
            </a:r>
            <a:endParaRPr/>
          </a:p>
          <a:p>
            <a:pPr marL="457200" lvl="0" indent="-342900" algn="l" rtl="0">
              <a:spcBef>
                <a:spcPts val="1000"/>
              </a:spcBef>
              <a:spcAft>
                <a:spcPts val="0"/>
              </a:spcAft>
              <a:buSzPts val="1800"/>
              <a:buChar char="●"/>
            </a:pPr>
            <a:r>
              <a:rPr lang="en" b="1"/>
              <a:t>Not</a:t>
            </a:r>
            <a:r>
              <a:rPr lang="en"/>
              <a:t> requiring or encouraging the use of metrics - </a:t>
            </a:r>
            <a:br>
              <a:rPr lang="en"/>
            </a:br>
            <a:r>
              <a:rPr lang="en"/>
              <a:t>	this decision should be made locally, in the context of a faculty/group</a:t>
            </a:r>
            <a:endParaRPr/>
          </a:p>
          <a:p>
            <a:pPr marL="457200" lvl="0" indent="-342900" algn="l" rtl="0">
              <a:spcBef>
                <a:spcPts val="1000"/>
              </a:spcBef>
              <a:spcAft>
                <a:spcPts val="0"/>
              </a:spcAft>
              <a:buSzPts val="1800"/>
              <a:buChar char="●"/>
            </a:pPr>
            <a:r>
              <a:rPr lang="en"/>
              <a:t>Setting out hard limits on where metrics are always inappropriate</a:t>
            </a:r>
            <a:endParaRPr/>
          </a:p>
          <a:p>
            <a:pPr marL="457200" lvl="0" indent="-342900" algn="l" rtl="0">
              <a:spcBef>
                <a:spcPts val="1000"/>
              </a:spcBef>
              <a:spcAft>
                <a:spcPts val="0"/>
              </a:spcAft>
              <a:buSzPts val="1800"/>
              <a:buChar char="●"/>
            </a:pPr>
            <a:r>
              <a:rPr lang="en"/>
              <a:t>Guidance and support for when metrics are used</a:t>
            </a:r>
            <a:br>
              <a:rPr lang="en"/>
            </a:br>
            <a:r>
              <a:rPr lang="en"/>
              <a:t>	expected to evolve &amp; develop as we gain experience</a:t>
            </a:r>
            <a:br>
              <a:rPr lang="en"/>
            </a:br>
            <a:r>
              <a:rPr lang="en"/>
              <a:t>	reflective of best practice in broader community</a:t>
            </a:r>
            <a:endParaRPr/>
          </a:p>
          <a:p>
            <a:pPr marL="0" lvl="0" indent="0" algn="l" rtl="0">
              <a:spcBef>
                <a:spcPts val="1000"/>
              </a:spcBef>
              <a:spcAft>
                <a:spcPts val="16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81"/>
        <p:cNvGrpSpPr/>
        <p:nvPr/>
      </p:nvGrpSpPr>
      <p:grpSpPr>
        <a:xfrm>
          <a:off x="0" y="0"/>
          <a:ext cx="0" cy="0"/>
          <a:chOff x="0" y="0"/>
          <a:chExt cx="0" cy="0"/>
        </a:xfrm>
      </p:grpSpPr>
      <p:sp>
        <p:nvSpPr>
          <p:cNvPr id="182" name="Google Shape;182;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implications for Open Science</a:t>
            </a:r>
            <a:endParaRPr/>
          </a:p>
        </p:txBody>
      </p:sp>
      <p:sp>
        <p:nvSpPr>
          <p:cNvPr id="183" name="Google Shape;183;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Adoption of Open Science involves challenging existing traditional structures and frameworks surrounding research</a:t>
            </a:r>
            <a:endParaRPr/>
          </a:p>
          <a:p>
            <a:pPr marL="0" lvl="0" indent="0" algn="ctr" rtl="0">
              <a:spcBef>
                <a:spcPts val="1000"/>
              </a:spcBef>
              <a:spcAft>
                <a:spcPts val="0"/>
              </a:spcAft>
              <a:buNone/>
            </a:pPr>
            <a:r>
              <a:rPr lang="en" b="1"/>
              <a:t>But!</a:t>
            </a:r>
            <a:endParaRPr b="1"/>
          </a:p>
          <a:p>
            <a:pPr marL="457200" lvl="0" indent="-342900" algn="l" rtl="0">
              <a:spcBef>
                <a:spcPts val="1000"/>
              </a:spcBef>
              <a:spcAft>
                <a:spcPts val="0"/>
              </a:spcAft>
              <a:buSzPts val="1800"/>
              <a:buChar char="●"/>
            </a:pPr>
            <a:r>
              <a:rPr lang="en"/>
              <a:t>Most metrics-driven approaches rely on these structures to confer value</a:t>
            </a:r>
            <a:endParaRPr/>
          </a:p>
          <a:p>
            <a:pPr marL="457200" lvl="0" indent="0" algn="l" rtl="0">
              <a:spcBef>
                <a:spcPts val="1000"/>
              </a:spcBef>
              <a:spcAft>
                <a:spcPts val="0"/>
              </a:spcAft>
              <a:buNone/>
            </a:pPr>
            <a:r>
              <a:rPr lang="en"/>
              <a:t>	eg/ the Impact Factor assumes publication in a narrow set of journals</a:t>
            </a:r>
            <a:endParaRPr/>
          </a:p>
          <a:p>
            <a:pPr marL="457200" lvl="0" indent="-342900" algn="l" rtl="0">
              <a:spcBef>
                <a:spcPts val="1000"/>
              </a:spcBef>
              <a:spcAft>
                <a:spcPts val="0"/>
              </a:spcAft>
              <a:buSzPts val="1800"/>
              <a:buChar char="●"/>
            </a:pPr>
            <a:r>
              <a:rPr lang="en"/>
              <a:t>Incentive &amp; assessment systems built around metrics can thus </a:t>
            </a:r>
            <a:r>
              <a:rPr lang="en" i="1"/>
              <a:t>penalise</a:t>
            </a:r>
            <a:r>
              <a:rPr lang="en"/>
              <a:t> open approaches or discourage experimentation</a:t>
            </a:r>
            <a:endParaRPr/>
          </a:p>
          <a:p>
            <a:pPr marL="457200" lvl="0" indent="-342900" algn="l" rtl="0">
              <a:spcBef>
                <a:spcPts val="1000"/>
              </a:spcBef>
              <a:spcAft>
                <a:spcPts val="0"/>
              </a:spcAft>
              <a:buSzPts val="1800"/>
              <a:buChar char="●"/>
            </a:pPr>
            <a:r>
              <a:rPr lang="en"/>
              <a:t>Over-emphasis on metrics can even incentivise clearly problematic behaviour</a:t>
            </a:r>
            <a:endParaRPr/>
          </a:p>
          <a:p>
            <a:pPr marL="0" lvl="0" indent="0" algn="l" rtl="0">
              <a:spcBef>
                <a:spcPts val="1000"/>
              </a:spcBef>
              <a:spcAft>
                <a:spcPts val="16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 in conclusion (finally)</a:t>
            </a:r>
            <a:endParaRPr/>
          </a:p>
        </p:txBody>
      </p:sp>
      <p:sp>
        <p:nvSpPr>
          <p:cNvPr id="189" name="Google Shape;189;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Char char="●"/>
            </a:pPr>
            <a:r>
              <a:rPr lang="en" sz="3000"/>
              <a:t>A messy and skewed system</a:t>
            </a:r>
            <a:endParaRPr sz="3000"/>
          </a:p>
          <a:p>
            <a:pPr marL="457200" lvl="0" indent="-419100" algn="l" rtl="0">
              <a:spcBef>
                <a:spcPts val="0"/>
              </a:spcBef>
              <a:spcAft>
                <a:spcPts val="0"/>
              </a:spcAft>
              <a:buSzPts val="3000"/>
              <a:buChar char="●"/>
            </a:pPr>
            <a:r>
              <a:rPr lang="en" sz="3000"/>
              <a:t>Lots of inappropriate use out there</a:t>
            </a:r>
            <a:endParaRPr sz="3000"/>
          </a:p>
          <a:p>
            <a:pPr marL="457200" lvl="0" indent="-419100" algn="l" rtl="0">
              <a:spcBef>
                <a:spcPts val="0"/>
              </a:spcBef>
              <a:spcAft>
                <a:spcPts val="0"/>
              </a:spcAft>
              <a:buSzPts val="3000"/>
              <a:buChar char="●"/>
            </a:pPr>
            <a:r>
              <a:rPr lang="en" sz="3000"/>
              <a:t>"Responsible metrics" offers a way forward</a:t>
            </a:r>
            <a:endParaRPr sz="3000"/>
          </a:p>
          <a:p>
            <a:pPr marL="457200" lvl="0" indent="-419100" algn="l" rtl="0">
              <a:spcBef>
                <a:spcPts val="0"/>
              </a:spcBef>
              <a:spcAft>
                <a:spcPts val="0"/>
              </a:spcAft>
              <a:buSzPts val="3000"/>
              <a:buChar char="●"/>
            </a:pPr>
            <a:r>
              <a:rPr lang="en" sz="3000"/>
              <a:t>UCL working to support this approach</a:t>
            </a:r>
            <a:endParaRPr sz="3000"/>
          </a:p>
          <a:p>
            <a:pPr marL="457200" lvl="0" indent="-419100" algn="l" rtl="0">
              <a:spcBef>
                <a:spcPts val="0"/>
              </a:spcBef>
              <a:spcAft>
                <a:spcPts val="0"/>
              </a:spcAft>
              <a:buSzPts val="3000"/>
              <a:buChar char="●"/>
            </a:pPr>
            <a:r>
              <a:rPr lang="en" sz="3000"/>
              <a:t>Supports the growth of Open Science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Bibliometrics?</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0" algn="l" rtl="0">
              <a:spcBef>
                <a:spcPts val="1600"/>
              </a:spcBef>
              <a:spcAft>
                <a:spcPts val="0"/>
              </a:spcAft>
              <a:buNone/>
            </a:pPr>
            <a:r>
              <a:rPr lang="en"/>
              <a:t>The study of </a:t>
            </a:r>
            <a:r>
              <a:rPr lang="en" b="1"/>
              <a:t>publications</a:t>
            </a:r>
            <a:r>
              <a:rPr lang="en"/>
              <a:t> in a </a:t>
            </a:r>
            <a:r>
              <a:rPr lang="en" b="1"/>
              <a:t>quantitative</a:t>
            </a:r>
            <a:r>
              <a:rPr lang="en"/>
              <a:t> fashion</a:t>
            </a:r>
            <a:endParaRPr/>
          </a:p>
          <a:p>
            <a:pPr marL="457200" lvl="0" indent="0" algn="l" rtl="0">
              <a:spcBef>
                <a:spcPts val="1600"/>
              </a:spcBef>
              <a:spcAft>
                <a:spcPts val="0"/>
              </a:spcAft>
              <a:buNone/>
            </a:pPr>
            <a:r>
              <a:rPr lang="en"/>
              <a:t>Generally very focused on journal articles &amp; citation analysis </a:t>
            </a:r>
            <a:br>
              <a:rPr lang="en"/>
            </a:br>
            <a:r>
              <a:rPr lang="en"/>
              <a:t>	(because those are the things people can measure most easily…)</a:t>
            </a:r>
            <a:endParaRPr/>
          </a:p>
          <a:p>
            <a:pPr marL="457200" lvl="0" indent="0" algn="l" rtl="0">
              <a:spcBef>
                <a:spcPts val="1600"/>
              </a:spcBef>
              <a:spcAft>
                <a:spcPts val="1600"/>
              </a:spcAft>
              <a:buNone/>
            </a:pPr>
            <a:r>
              <a:rPr lang="en"/>
              <a:t>Increasingly used as an unchallenged marker of "quality"</a:t>
            </a:r>
            <a:br>
              <a:rPr lang="en"/>
            </a:br>
            <a:r>
              <a:rPr lang="en"/>
              <a:t>	(despite the obvious conceptual problems with this)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History</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1960s - 	Release of the original Science Citation Index;</a:t>
            </a:r>
            <a:br>
              <a:rPr lang="en"/>
            </a:br>
            <a:r>
              <a:rPr lang="en"/>
              <a:t>		corresponding growth of bibliometric analysis</a:t>
            </a:r>
            <a:endParaRPr/>
          </a:p>
          <a:p>
            <a:pPr marL="0" lvl="0" indent="0" algn="l" rtl="0">
              <a:lnSpc>
                <a:spcPct val="115000"/>
              </a:lnSpc>
              <a:spcBef>
                <a:spcPts val="1000"/>
              </a:spcBef>
              <a:spcAft>
                <a:spcPts val="0"/>
              </a:spcAft>
              <a:buNone/>
            </a:pPr>
            <a:r>
              <a:rPr lang="en"/>
              <a:t>1970s - 	Journal Impact Factor proposed, and published</a:t>
            </a:r>
            <a:br>
              <a:rPr lang="en"/>
            </a:br>
            <a:r>
              <a:rPr lang="en"/>
              <a:t>		through the Journal Citation Reports. First </a:t>
            </a:r>
            <a:br>
              <a:rPr lang="en"/>
            </a:br>
            <a:r>
              <a:rPr lang="en"/>
              <a:t>		dedicated journal (</a:t>
            </a:r>
            <a:r>
              <a:rPr lang="en" i="1"/>
              <a:t>Scientometrics</a:t>
            </a:r>
            <a:r>
              <a:rPr lang="en"/>
              <a:t>)</a:t>
            </a:r>
            <a:endParaRPr/>
          </a:p>
          <a:p>
            <a:pPr marL="0" lvl="0" indent="0" algn="l" rtl="0">
              <a:lnSpc>
                <a:spcPct val="115000"/>
              </a:lnSpc>
              <a:spcBef>
                <a:spcPts val="1000"/>
              </a:spcBef>
              <a:spcAft>
                <a:spcPts val="0"/>
              </a:spcAft>
              <a:buNone/>
            </a:pPr>
            <a:r>
              <a:rPr lang="en"/>
              <a:t>1990s - 	Growth of the JIF and idea of metrics as "badge of quality"</a:t>
            </a:r>
            <a:endParaRPr/>
          </a:p>
          <a:p>
            <a:pPr marL="0" lvl="0" indent="0" algn="l" rtl="0">
              <a:lnSpc>
                <a:spcPct val="115000"/>
              </a:lnSpc>
              <a:spcBef>
                <a:spcPts val="1000"/>
              </a:spcBef>
              <a:spcAft>
                <a:spcPts val="0"/>
              </a:spcAft>
              <a:buNone/>
            </a:pPr>
            <a:r>
              <a:rPr lang="en"/>
              <a:t>2000s -	Google Scholar &amp; Scopus databases launched;</a:t>
            </a:r>
            <a:br>
              <a:rPr lang="en"/>
            </a:br>
            <a:r>
              <a:rPr lang="en"/>
              <a:t>		explosion of new bibliometrics (eg the </a:t>
            </a:r>
            <a:r>
              <a:rPr lang="en" i="1"/>
              <a:t>h</a:t>
            </a:r>
            <a:r>
              <a:rPr lang="en"/>
              <a:t>-index)</a:t>
            </a:r>
            <a:endParaRPr/>
          </a:p>
          <a:p>
            <a:pPr marL="0" lvl="0" indent="0" algn="l" rtl="0">
              <a:lnSpc>
                <a:spcPct val="115000"/>
              </a:lnSpc>
              <a:spcBef>
                <a:spcPts val="1000"/>
              </a:spcBef>
              <a:spcAft>
                <a:spcPts val="0"/>
              </a:spcAft>
              <a:buNone/>
            </a:pPr>
            <a:r>
              <a:rPr lang="en"/>
              <a:t>2010s -	Development of "altmetrics" and "responsible metrics"</a:t>
            </a:r>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Misuse of metrics</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t>Frequent assumptions that…</a:t>
            </a:r>
            <a:endParaRPr/>
          </a:p>
          <a:p>
            <a:pPr marL="914400" lvl="0" indent="-342900" algn="l" rtl="0">
              <a:spcBef>
                <a:spcPts val="1000"/>
              </a:spcBef>
              <a:spcAft>
                <a:spcPts val="0"/>
              </a:spcAft>
              <a:buSzPts val="1800"/>
              <a:buChar char="●"/>
            </a:pPr>
            <a:r>
              <a:rPr lang="en"/>
              <a:t>...articles can be described by journal metrics</a:t>
            </a:r>
            <a:endParaRPr/>
          </a:p>
          <a:p>
            <a:pPr marL="914400" lvl="0" indent="-342900" algn="l" rtl="0">
              <a:spcBef>
                <a:spcPts val="1000"/>
              </a:spcBef>
              <a:spcAft>
                <a:spcPts val="0"/>
              </a:spcAft>
              <a:buSzPts val="1800"/>
              <a:buChar char="●"/>
            </a:pPr>
            <a:r>
              <a:rPr lang="en"/>
              <a:t>...researchers can be described by article (journal) metrics</a:t>
            </a:r>
            <a:endParaRPr/>
          </a:p>
          <a:p>
            <a:pPr marL="914400" lvl="0" indent="-342900" algn="l" rtl="0">
              <a:spcBef>
                <a:spcPts val="1000"/>
              </a:spcBef>
              <a:spcAft>
                <a:spcPts val="0"/>
              </a:spcAft>
              <a:buSzPts val="1800"/>
              <a:buChar char="●"/>
            </a:pPr>
            <a:r>
              <a:rPr lang="en"/>
              <a:t>...metrics are neutral, reliable, and uncontroversial</a:t>
            </a:r>
            <a:endParaRPr/>
          </a:p>
          <a:p>
            <a:pPr marL="914400" lvl="0" indent="-342900" algn="l" rtl="0">
              <a:spcBef>
                <a:spcPts val="1000"/>
              </a:spcBef>
              <a:spcAft>
                <a:spcPts val="0"/>
              </a:spcAft>
              <a:buSzPts val="1800"/>
              <a:buChar char="●"/>
            </a:pPr>
            <a:r>
              <a:rPr lang="en"/>
              <a:t>...metrics are easily defined algorithms with single values</a:t>
            </a:r>
            <a:endParaRPr/>
          </a:p>
          <a:p>
            <a:pPr marL="914400" lvl="0" indent="-342900" algn="l" rtl="0">
              <a:spcBef>
                <a:spcPts val="1000"/>
              </a:spcBef>
              <a:spcAft>
                <a:spcPts val="0"/>
              </a:spcAft>
              <a:buSzPts val="1800"/>
              <a:buChar char="●"/>
            </a:pPr>
            <a:r>
              <a:rPr lang="en"/>
              <a:t>...that there is a single value, to three decimal places,</a:t>
            </a:r>
            <a:br>
              <a:rPr lang="en"/>
            </a:br>
            <a:r>
              <a:rPr lang="en"/>
              <a:t>		...which </a:t>
            </a:r>
            <a:r>
              <a:rPr lang="en" b="1"/>
              <a:t>Means Something Important</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Offender #1: the impact factor</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en"/>
              <a:t>For a long time, the only easily available metric</a:t>
            </a:r>
            <a:endParaRPr/>
          </a:p>
          <a:p>
            <a:pPr marL="457200" lvl="0" indent="-342900" algn="l" rtl="0">
              <a:spcBef>
                <a:spcPts val="1000"/>
              </a:spcBef>
              <a:spcAft>
                <a:spcPts val="0"/>
              </a:spcAft>
              <a:buSzPts val="1800"/>
              <a:buChar char="●"/>
            </a:pPr>
            <a:r>
              <a:rPr lang="en"/>
              <a:t>Describes </a:t>
            </a:r>
            <a:r>
              <a:rPr lang="en" i="1"/>
              <a:t>journals</a:t>
            </a:r>
            <a:r>
              <a:rPr lang="en"/>
              <a:t>, not </a:t>
            </a:r>
            <a:r>
              <a:rPr lang="en" i="1"/>
              <a:t>individual papers</a:t>
            </a:r>
            <a:endParaRPr/>
          </a:p>
          <a:p>
            <a:pPr marL="457200" lvl="0" indent="-342900" algn="l" rtl="0">
              <a:spcBef>
                <a:spcPts val="1000"/>
              </a:spcBef>
              <a:spcAft>
                <a:spcPts val="0"/>
              </a:spcAft>
              <a:buSzPts val="1800"/>
              <a:buChar char="●"/>
            </a:pPr>
            <a:r>
              <a:rPr lang="en"/>
              <a:t>Effectively impossible to compare across fields</a:t>
            </a:r>
            <a:endParaRPr/>
          </a:p>
          <a:p>
            <a:pPr marL="457200" lvl="0" indent="-342900" algn="l" rtl="0">
              <a:spcBef>
                <a:spcPts val="1000"/>
              </a:spcBef>
              <a:spcAft>
                <a:spcPts val="0"/>
              </a:spcAft>
              <a:buSzPts val="1800"/>
              <a:buChar char="●"/>
            </a:pPr>
            <a:r>
              <a:rPr lang="en"/>
              <a:t>Often treated as single "magic number"</a:t>
            </a:r>
            <a:endParaRPr/>
          </a:p>
          <a:p>
            <a:pPr marL="457200" lvl="0" indent="-342900" algn="l" rtl="0">
              <a:spcBef>
                <a:spcPts val="1000"/>
              </a:spcBef>
              <a:spcAft>
                <a:spcPts val="1000"/>
              </a:spcAft>
              <a:buSzPts val="1800"/>
              <a:buChar char="●"/>
            </a:pPr>
            <a:r>
              <a:rPr lang="en"/>
              <a:t>Widely misunderstood, widely misused</a:t>
            </a:r>
            <a:endParaRPr/>
          </a:p>
        </p:txBody>
      </p:sp>
      <p:pic>
        <p:nvPicPr>
          <p:cNvPr id="86" name="Google Shape;86;p18"/>
          <p:cNvPicPr preferRelativeResize="0"/>
          <p:nvPr/>
        </p:nvPicPr>
        <p:blipFill>
          <a:blip r:embed="rId3">
            <a:alphaModFix/>
          </a:blip>
          <a:stretch>
            <a:fillRect/>
          </a:stretch>
        </p:blipFill>
        <p:spPr>
          <a:xfrm>
            <a:off x="1614475" y="1152463"/>
            <a:ext cx="5915025" cy="1152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endParaRPr/>
          </a:p>
          <a:p>
            <a:pPr marL="0" lvl="0" indent="0" algn="l" rtl="0">
              <a:spcBef>
                <a:spcPts val="1600"/>
              </a:spcBef>
              <a:spcAft>
                <a:spcPts val="0"/>
              </a:spcAft>
              <a:buNone/>
            </a:pPr>
            <a:endParaRPr/>
          </a:p>
          <a:p>
            <a:pPr marL="0" lvl="0" indent="0" algn="l" rtl="0">
              <a:spcBef>
                <a:spcPts val="1600"/>
              </a:spcBef>
              <a:spcAft>
                <a:spcPts val="1600"/>
              </a:spcAft>
              <a:buNone/>
            </a:pPr>
            <a:r>
              <a:rPr lang="en"/>
              <a:t>Clearly, this is </a:t>
            </a:r>
            <a:r>
              <a:rPr lang="en" i="1"/>
              <a:t>the</a:t>
            </a:r>
            <a:r>
              <a:rPr lang="en"/>
              <a:t> most</a:t>
            </a:r>
            <a:br>
              <a:rPr lang="en"/>
            </a:br>
            <a:r>
              <a:rPr lang="en"/>
              <a:t> important thing to know</a:t>
            </a:r>
            <a:br>
              <a:rPr lang="en"/>
            </a:br>
            <a:r>
              <a:rPr lang="en"/>
              <a:t> about any journal...</a:t>
            </a:r>
            <a:endParaRPr/>
          </a:p>
        </p:txBody>
      </p:sp>
      <p:pic>
        <p:nvPicPr>
          <p:cNvPr id="93" name="Google Shape;93;p19"/>
          <p:cNvPicPr preferRelativeResize="0"/>
          <p:nvPr/>
        </p:nvPicPr>
        <p:blipFill>
          <a:blip r:embed="rId3">
            <a:alphaModFix/>
          </a:blip>
          <a:stretch>
            <a:fillRect/>
          </a:stretch>
        </p:blipFill>
        <p:spPr>
          <a:xfrm>
            <a:off x="4041225" y="285750"/>
            <a:ext cx="4791075" cy="4572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Offender #2: the h-index</a:t>
            </a:r>
            <a:endParaRPr/>
          </a:p>
        </p:txBody>
      </p:sp>
      <p:sp>
        <p:nvSpPr>
          <p:cNvPr id="99" name="Google Shape;99;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a:p>
          <a:p>
            <a:pPr marL="457200" lvl="0" indent="-342900" algn="l" rtl="0">
              <a:spcBef>
                <a:spcPts val="1000"/>
              </a:spcBef>
              <a:spcAft>
                <a:spcPts val="0"/>
              </a:spcAft>
              <a:buSzPts val="1800"/>
              <a:buChar char="●"/>
            </a:pPr>
            <a:r>
              <a:rPr lang="en"/>
              <a:t>Describes authors (not papers)</a:t>
            </a:r>
            <a:endParaRPr/>
          </a:p>
          <a:p>
            <a:pPr marL="457200" lvl="0" indent="-342900" algn="l" rtl="0">
              <a:spcBef>
                <a:spcPts val="1000"/>
              </a:spcBef>
              <a:spcAft>
                <a:spcPts val="0"/>
              </a:spcAft>
              <a:buSzPts val="1800"/>
              <a:buChar char="●"/>
            </a:pPr>
            <a:r>
              <a:rPr lang="en"/>
              <a:t>Directly relates to age/career status</a:t>
            </a:r>
            <a:endParaRPr/>
          </a:p>
          <a:p>
            <a:pPr marL="457200" lvl="0" indent="-342900" algn="l" rtl="0">
              <a:spcBef>
                <a:spcPts val="1000"/>
              </a:spcBef>
              <a:spcAft>
                <a:spcPts val="0"/>
              </a:spcAft>
              <a:buSzPts val="1800"/>
              <a:buChar char="●"/>
            </a:pPr>
            <a:r>
              <a:rPr lang="en"/>
              <a:t>Highly dependent on field</a:t>
            </a:r>
            <a:endParaRPr/>
          </a:p>
          <a:p>
            <a:pPr marL="457200" lvl="0" indent="-342900" algn="l" rtl="0">
              <a:spcBef>
                <a:spcPts val="1000"/>
              </a:spcBef>
              <a:spcAft>
                <a:spcPts val="0"/>
              </a:spcAft>
              <a:buSzPts val="1800"/>
              <a:buChar char="●"/>
            </a:pPr>
            <a:r>
              <a:rPr lang="en"/>
              <a:t>Continues to increase indefinitely</a:t>
            </a:r>
            <a:br>
              <a:rPr lang="en"/>
            </a:br>
            <a:r>
              <a:rPr lang="en"/>
              <a:t>	(even after death/retirement)</a:t>
            </a:r>
            <a:endParaRPr/>
          </a:p>
          <a:p>
            <a:pPr marL="457200" lvl="0" indent="-342900" algn="l" rtl="0">
              <a:spcBef>
                <a:spcPts val="1000"/>
              </a:spcBef>
              <a:spcAft>
                <a:spcPts val="1000"/>
              </a:spcAft>
              <a:buSzPts val="1800"/>
              <a:buChar char="●"/>
            </a:pPr>
            <a:r>
              <a:rPr lang="en"/>
              <a:t>Often treated as single "magic number"</a:t>
            </a:r>
            <a:endParaRPr/>
          </a:p>
        </p:txBody>
      </p:sp>
      <p:pic>
        <p:nvPicPr>
          <p:cNvPr id="100" name="Google Shape;100;p20"/>
          <p:cNvPicPr preferRelativeResize="0"/>
          <p:nvPr/>
        </p:nvPicPr>
        <p:blipFill>
          <a:blip r:embed="rId3">
            <a:alphaModFix/>
          </a:blip>
          <a:stretch>
            <a:fillRect/>
          </a:stretch>
        </p:blipFill>
        <p:spPr>
          <a:xfrm>
            <a:off x="4758650" y="445025"/>
            <a:ext cx="4073650" cy="4073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Offender #3: assumption of universality</a:t>
            </a:r>
            <a:endParaRPr/>
          </a:p>
        </p:txBody>
      </p:sp>
      <p:sp>
        <p:nvSpPr>
          <p:cNvPr id="106" name="Google Shape;106;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a:p>
          <a:p>
            <a:pPr marL="457200" lvl="0" indent="-342900" algn="l" rtl="0">
              <a:spcBef>
                <a:spcPts val="1000"/>
              </a:spcBef>
              <a:spcAft>
                <a:spcPts val="0"/>
              </a:spcAft>
              <a:buSzPts val="1800"/>
              <a:buChar char="●"/>
            </a:pPr>
            <a:r>
              <a:rPr lang="en"/>
              <a:t>Bibliometrics ultimately measures publications, but every field has distinctive publication practices (often unknown to outsiders) which makes them difficult to compare</a:t>
            </a:r>
            <a:endParaRPr/>
          </a:p>
          <a:p>
            <a:pPr marL="457200" lvl="0" indent="-342900" algn="l" rtl="0">
              <a:spcBef>
                <a:spcPts val="1000"/>
              </a:spcBef>
              <a:spcAft>
                <a:spcPts val="0"/>
              </a:spcAft>
              <a:buSzPts val="1800"/>
              <a:buChar char="●"/>
            </a:pPr>
            <a:r>
              <a:rPr lang="en"/>
              <a:t>Hidden assumptions about data sources &amp; cut-offs can dramatically alter results</a:t>
            </a:r>
            <a:endParaRPr/>
          </a:p>
          <a:p>
            <a:pPr marL="457200" lvl="0" indent="-342900" algn="l" rtl="0">
              <a:spcBef>
                <a:spcPts val="1000"/>
              </a:spcBef>
              <a:spcAft>
                <a:spcPts val="0"/>
              </a:spcAft>
              <a:buSzPts val="1800"/>
              <a:buChar char="●"/>
            </a:pPr>
            <a:r>
              <a:rPr lang="en"/>
              <a:t>Different services draw on different data for different conclusions</a:t>
            </a:r>
            <a:endParaRPr/>
          </a:p>
          <a:p>
            <a:pPr marL="457200" lvl="0" indent="-342900" algn="l" rtl="0">
              <a:spcBef>
                <a:spcPts val="1000"/>
              </a:spcBef>
              <a:spcAft>
                <a:spcPts val="0"/>
              </a:spcAft>
              <a:buSzPts val="1800"/>
              <a:buChar char="●"/>
            </a:pPr>
            <a:r>
              <a:rPr lang="en"/>
              <a:t>Metrics presented as single "magic numbers" conceal all of this</a:t>
            </a:r>
            <a:endParaRPr/>
          </a:p>
          <a:p>
            <a:pPr marL="0" lvl="0" indent="0" algn="l" rtl="0">
              <a:spcBef>
                <a:spcPts val="1000"/>
              </a:spcBef>
              <a:spcAft>
                <a:spcPts val="16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754</Words>
  <Application>Microsoft Macintosh PowerPoint</Application>
  <PresentationFormat>On-screen Show (16:9)</PresentationFormat>
  <Paragraphs>128</Paragraphs>
  <Slides>22</Slides>
  <Notes>22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22</vt:i4>
      </vt:variant>
    </vt:vector>
  </HeadingPairs>
  <TitlesOfParts>
    <vt:vector size="24" baseType="lpstr">
      <vt:lpstr>Arial</vt:lpstr>
      <vt:lpstr>Simple Light</vt:lpstr>
      <vt:lpstr>Responsible bibliometrics for open science</vt:lpstr>
      <vt:lpstr>PowerPoint Presentation</vt:lpstr>
      <vt:lpstr>Bibliometrics?</vt:lpstr>
      <vt:lpstr>History</vt:lpstr>
      <vt:lpstr>Misuse of metrics</vt:lpstr>
      <vt:lpstr>Offender #1: the impact factor</vt:lpstr>
      <vt:lpstr>PowerPoint Presentation</vt:lpstr>
      <vt:lpstr>Offender #2: the h-index</vt:lpstr>
      <vt:lpstr>Offender #3: assumption of universality</vt:lpstr>
      <vt:lpstr>So why count citations at all?</vt:lpstr>
      <vt:lpstr>Development of "responsible metrics"</vt:lpstr>
      <vt:lpstr>Declaration on Research Assessment</vt:lpstr>
      <vt:lpstr>Leiden Manifesto</vt:lpstr>
      <vt:lpstr>PowerPoint Presentation</vt:lpstr>
      <vt:lpstr>The Metric Tide</vt:lpstr>
      <vt:lpstr>PowerPoint Presentation</vt:lpstr>
      <vt:lpstr>Other approaches - "humane metrics"</vt:lpstr>
      <vt:lpstr>Responsible metrics at UCL</vt:lpstr>
      <vt:lpstr>UCL principles for the responsible use of metrics</vt:lpstr>
      <vt:lpstr>Framework for responsible metrics work</vt:lpstr>
      <vt:lpstr>The implications for Open Science</vt:lpstr>
      <vt:lpstr>And in conclusion (finally)</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Responsible bibliometrics for open science</dc:title>
  <cp:lastModifiedBy>Isabelle van der Vegt</cp:lastModifiedBy>
  <cp:revision>2</cp:revision>
  <dcterms:modified xsi:type="dcterms:W3CDTF">2019-02-28T09:03:51Z</dcterms:modified>
</cp:coreProperties>
</file>