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sldIdLst>
    <p:sldId id="285" r:id="rId2"/>
    <p:sldId id="298" r:id="rId3"/>
    <p:sldId id="287" r:id="rId4"/>
    <p:sldId id="313" r:id="rId5"/>
    <p:sldId id="312" r:id="rId6"/>
    <p:sldId id="290" r:id="rId7"/>
    <p:sldId id="306" r:id="rId8"/>
    <p:sldId id="309" r:id="rId9"/>
    <p:sldId id="288" r:id="rId10"/>
    <p:sldId id="310" r:id="rId11"/>
    <p:sldId id="305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 autoAdjust="0"/>
    <p:restoredTop sz="72965" autoAdjust="0"/>
  </p:normalViewPr>
  <p:slideViewPr>
    <p:cSldViewPr snapToGrid="0">
      <p:cViewPr varScale="1">
        <p:scale>
          <a:sx n="80" d="100"/>
          <a:sy n="80" d="100"/>
        </p:scale>
        <p:origin x="18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D55A-A6A6-456C-8293-814BE468F16B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0CAB-99DA-4494-9ED2-1A1C4109D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AD9B-210B-A545-8A1E-463FED092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6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3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4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9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0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0CAB-99DA-4494-9ED2-1A1C4109D3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3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0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73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9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3598"/>
            <a:ext cx="10515600" cy="868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1400"/>
            <a:ext cx="10515600" cy="4044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FDD1E-968D-4A85-AA4E-D0DA482CA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9" y="-1"/>
            <a:ext cx="12204357" cy="11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0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2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8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7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7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8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4211"/>
            <a:ext cx="10515600" cy="868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92314"/>
            <a:ext cx="10515600" cy="418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5E96-9543-44F5-BDBB-793B0CE1F6E3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8162-36CC-476A-B8A7-21A923D9E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education-repository.ucl.ac.u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l.ac.uk/open-educ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cl.ac.uk/teaching-learning/education-strategy" TargetMode="External"/><Relationship Id="rId4" Type="http://schemas.openxmlformats.org/officeDocument/2006/relationships/hyperlink" Target="mailto:oer@ucl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0"/>
            <a:ext cx="12192000" cy="1646767"/>
            <a:chOff x="0" y="-66259"/>
            <a:chExt cx="9144000" cy="1235075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AA8BE3-AB66-4EC1-A525-2B60F7B7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843" y="1000493"/>
            <a:ext cx="9144000" cy="2387600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56E67-CC6A-476E-9E88-9740D23E7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843" y="3480168"/>
            <a:ext cx="9144000" cy="1655762"/>
          </a:xfrm>
        </p:spPr>
        <p:txBody>
          <a:bodyPr/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Introducing OpenEd@UCL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2AFCCC-A025-43F6-B53B-A453EA3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609" y="6492875"/>
            <a:ext cx="5388781" cy="216535"/>
          </a:xfrm>
        </p:spPr>
        <p:txBody>
          <a:bodyPr/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January 2019 | Claudia Yogeswaran, Clive Young, and June Hedges</a:t>
            </a: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21498" y="774725"/>
            <a:ext cx="776807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7421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4F4D8A2B-939E-4F5E-BA06-0E12127CE6C3}"/>
              </a:ext>
            </a:extLst>
          </p:cNvPr>
          <p:cNvSpPr txBox="1">
            <a:spLocks/>
          </p:cNvSpPr>
          <p:nvPr/>
        </p:nvSpPr>
        <p:spPr>
          <a:xfrm>
            <a:off x="838200" y="1303598"/>
            <a:ext cx="10419826" cy="505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Think about your own teaching; what steps would you need to take to incorporate open education practices?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Would you start with re-using OER?</a:t>
            </a:r>
          </a:p>
          <a:p>
            <a:pPr lvl="1"/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Would you try creating OER?</a:t>
            </a:r>
          </a:p>
          <a:p>
            <a:pPr lvl="1"/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Would you engage your students in a project with an open output?</a:t>
            </a:r>
          </a:p>
          <a:p>
            <a:pPr lvl="1"/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Do you think you need any support these next steps?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338" y="459658"/>
            <a:ext cx="9436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67100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4F4D8A2B-939E-4F5E-BA06-0E12127CE6C3}"/>
              </a:ext>
            </a:extLst>
          </p:cNvPr>
          <p:cNvSpPr txBox="1">
            <a:spLocks/>
          </p:cNvSpPr>
          <p:nvPr/>
        </p:nvSpPr>
        <p:spPr>
          <a:xfrm>
            <a:off x="838200" y="1637730"/>
            <a:ext cx="10419826" cy="4718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OPENED@UCL</a:t>
            </a:r>
          </a:p>
          <a:p>
            <a:pPr marL="0" indent="0">
              <a:buNone/>
            </a:pP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UCL’s repository for OER</a:t>
            </a:r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https://open-education-repository.ucl.ac.uk/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4338" y="459658"/>
            <a:ext cx="9436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70694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E94F90C7-283D-42A6-B8C7-FE2735E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4" y="1637730"/>
            <a:ext cx="10850702" cy="4718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What’s next for you? 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Join the OE special interest group and mailing list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Contribute content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Work with us on the project creating case studies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Visit the website: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www.ucl.ac.uk/open-education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Email us: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oer@ucl.ac.uk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Follow/Tweet @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FCCC-A025-43F6-B53B-A453EA3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324" y="6417596"/>
            <a:ext cx="10419826" cy="365125"/>
          </a:xfrm>
        </p:spPr>
        <p:txBody>
          <a:bodyPr/>
          <a:lstStyle/>
          <a:p>
            <a:r>
              <a:rPr lang="en-GB" sz="1100" i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Slide 2 ‘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Brain’ (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CC0 1.0 Universal ) / Slide 4 UCL Education Strategy 2016-2021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https://www.ucl.ac.uk/teaching-learning/education-strategy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4338" y="459658"/>
            <a:ext cx="9436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65682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73825" y="1662545"/>
            <a:ext cx="10784201" cy="4693804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Open education: an overview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Benefits of open education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Open education resources: creating and re-using content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9378C-E18C-4B71-92BD-C7F12A3EEA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66" y="4017890"/>
            <a:ext cx="3253509" cy="2338459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title"/>
          </p:nvPr>
        </p:nvSpPr>
        <p:spPr>
          <a:xfrm>
            <a:off x="92075" y="0"/>
            <a:ext cx="10664825" cy="1119188"/>
          </a:xfrm>
        </p:spPr>
        <p:txBody>
          <a:bodyPr/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www.ucl.ac.uk/oer   |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92075" y="453645"/>
            <a:ext cx="8372591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1672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38200" y="1383030"/>
            <a:ext cx="10419826" cy="49733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900" b="1" dirty="0">
                <a:latin typeface="Arial" panose="020B0604020202020204" pitchFamily="34" charset="0"/>
                <a:cs typeface="Arial" panose="020B0604020202020204" pitchFamily="34" charset="0"/>
              </a:rPr>
              <a:t>What is Open education? 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4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Sharing is probably the most basic characteristic of education: education is sharing knowledge, insights and information with others, upon which new knowledge, skills, ideas and understanding can be built”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~ Open Education Consortium</a:t>
            </a:r>
          </a:p>
          <a:p>
            <a:pPr marL="0" indent="0">
              <a:buNone/>
            </a:pP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Opening up UCL’s teaching and training content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Supports teaching, learning, and research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An educational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2075" y="453645"/>
            <a:ext cx="8372591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279218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83030"/>
            <a:ext cx="10419826" cy="497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 at UCL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Open education has been at UCL for years…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UCL Education Strategy 2016–21 (Objective 7) states that by 2021…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“we will have introduced an open education resources (OER) service to provide a showcase for UCL education and for student-generated content, and to bring together internal resources of common interest in support of the connected curriculum” 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2075" y="453645"/>
            <a:ext cx="8372591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42005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377511-06FB-45E8-B2F3-F4DDAD8A055C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9918868" cy="111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GB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2075" y="453645"/>
            <a:ext cx="8372591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9788" y="1405992"/>
            <a:ext cx="10515600" cy="709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UCL doing?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25149" y="2951574"/>
            <a:ext cx="323850" cy="635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16638" y="3681669"/>
            <a:ext cx="323850" cy="635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16638" y="4405414"/>
            <a:ext cx="323850" cy="635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25149" y="2951574"/>
            <a:ext cx="0" cy="14665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221198" y="3688019"/>
            <a:ext cx="995440" cy="9525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Placeholder 2"/>
          <p:cNvSpPr txBox="1">
            <a:spLocks/>
          </p:cNvSpPr>
          <p:nvPr/>
        </p:nvSpPr>
        <p:spPr>
          <a:xfrm>
            <a:off x="2865863" y="2628697"/>
            <a:ext cx="8489525" cy="232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7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9788" y="5141859"/>
            <a:ext cx="10515600" cy="1100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7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activities strengthen UCL’s founding commitment to “open education to all” </a:t>
            </a:r>
          </a:p>
        </p:txBody>
      </p:sp>
    </p:spTree>
    <p:extLst>
      <p:ext uri="{BB962C8B-B14F-4D97-AF65-F5344CB8AC3E}">
        <p14:creationId xmlns:p14="http://schemas.microsoft.com/office/powerpoint/2010/main" val="94097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38200" y="1383030"/>
            <a:ext cx="10419826" cy="497332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Why Open Education?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Meets our commitment to support UCL’s Education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establish a digital learning infrastructure that connects students with each other, with staff, with research, and with the wider 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extend our global reach, reputation and impact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Impact global knowledge sharing and learning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adds value to teaching and research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Raises profile of teaching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increases visibility and the ability to communicate work to a wider audience,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strengthens professional reputation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Quality assurance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the UCL brand and institutional reputation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means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supporting collaboration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other practitioners in the field, both institutionally and externally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Dissemination of knowledge allows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engagement with content and opportunity to learn in different ways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i.e. flipped classroom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0645" y="453645"/>
            <a:ext cx="8372591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21145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3598"/>
            <a:ext cx="10515600" cy="624955"/>
          </a:xfrm>
        </p:spPr>
        <p:txBody>
          <a:bodyPr>
            <a:normAutofit/>
          </a:bodyPr>
          <a:lstStyle/>
          <a:p>
            <a:pPr marL="0" indent="0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Benefits and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494"/>
            <a:ext cx="10515600" cy="4269855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Showcase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your work to a wider audience </a:t>
            </a:r>
          </a:p>
          <a:p>
            <a:pPr font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Enhance student experience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by facilitating cross-curricula and innovative learning</a:t>
            </a:r>
          </a:p>
          <a:p>
            <a:pPr font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Demonstrate the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quality of teaching and student outcomes</a:t>
            </a:r>
          </a:p>
          <a:p>
            <a:pPr font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Make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substantial and diversifying contribution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the direction of your discipline</a:t>
            </a:r>
          </a:p>
          <a:p>
            <a:pPr font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Strengthen your professional reputation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by raising the profile and increasing impact of your teaching and learning i.e. Promotions Framework and Open Education commendation at the UCL Education Awards</a:t>
            </a:r>
          </a:p>
          <a:p>
            <a:pPr font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your work and allow others to collaborate in improving the quality and value of education and research</a:t>
            </a:r>
          </a:p>
          <a:p>
            <a:pPr font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Allow prospective students to explore the curriculum</a:t>
            </a:r>
          </a:p>
          <a:p>
            <a:endParaRPr lang="en-GB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4338" y="461498"/>
            <a:ext cx="8293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44576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3598"/>
            <a:ext cx="10515600" cy="138245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So what are open educational resources (OER)?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6050"/>
            <a:ext cx="10515600" cy="3670300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Any teaching content and materials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Handouts, diagrams, reading lists, slides, videos, animations, etc.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Student generated outputs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Not whole courses (MOOCs)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Accessible by all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restrictions on use and reuse can apply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4338" y="459658"/>
            <a:ext cx="9436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963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4F4D8A2B-939E-4F5E-BA06-0E12127CE6C3}"/>
              </a:ext>
            </a:extLst>
          </p:cNvPr>
          <p:cNvSpPr txBox="1">
            <a:spLocks/>
          </p:cNvSpPr>
          <p:nvPr/>
        </p:nvSpPr>
        <p:spPr>
          <a:xfrm>
            <a:off x="838200" y="1637730"/>
            <a:ext cx="10419826" cy="4718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Opening up a conversation about the practice of education at UCL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your audience? </a:t>
            </a:r>
            <a:endParaRPr lang="en-GB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Prioritise your students but think beyond the classroom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technologies and devices can they access? Tablets, VR, etc.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 you want to use OER or create them, or both?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to create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good open digital teaching content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– so they can be used stand-alone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Understand IPR and copyright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Open, free, and reusable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– licences and permissions for modification, so it can be improved upon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viewable on a screen, usable on multiple devices – materials which enable note-taking and annotation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Descriptions and classifiers – to make content </a:t>
            </a: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searchable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on the web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4338" y="459658"/>
            <a:ext cx="9436852" cy="763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OPEN EDUCATION</a:t>
            </a:r>
          </a:p>
          <a:p>
            <a:pPr algn="l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oer@ucl.ac.uk   |   www.ucl.ac.uk/open-education   |   @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OpenUCL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100487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Words>1042</Words>
  <Application>Microsoft Macintosh PowerPoint</Application>
  <PresentationFormat>Widescreen</PresentationFormat>
  <Paragraphs>115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1_Office Theme</vt:lpstr>
      <vt:lpstr>Open education</vt:lpstr>
      <vt:lpstr>OPEN EDUCATION oer@ucl.ac.uk   |   www.ucl.ac.uk/oer   |</vt:lpstr>
      <vt:lpstr>PowerPoint Presentation</vt:lpstr>
      <vt:lpstr>PowerPoint Presentation</vt:lpstr>
      <vt:lpstr>PowerPoint Presentation</vt:lpstr>
      <vt:lpstr>PowerPoint Presentation</vt:lpstr>
      <vt:lpstr>Benefits and incentives</vt:lpstr>
      <vt:lpstr>So what are open educational resources (OER)?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education</dc:title>
  <cp:lastModifiedBy>Isabelle vdv</cp:lastModifiedBy>
  <cp:revision>1</cp:revision>
  <dcterms:created xsi:type="dcterms:W3CDTF">2018-03-16T14:39:04Z</dcterms:created>
  <dcterms:modified xsi:type="dcterms:W3CDTF">2019-01-31T13:33:22Z</dcterms:modified>
</cp:coreProperties>
</file>