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sldIdLst>
    <p:sldId id="256" r:id="rId5"/>
    <p:sldId id="260" r:id="rId6"/>
    <p:sldId id="258" r:id="rId7"/>
    <p:sldId id="259" r:id="rId8"/>
    <p:sldId id="272" r:id="rId9"/>
    <p:sldId id="257" r:id="rId10"/>
    <p:sldId id="263" r:id="rId11"/>
    <p:sldId id="262" r:id="rId12"/>
    <p:sldId id="266" r:id="rId13"/>
    <p:sldId id="267" r:id="rId14"/>
    <p:sldId id="269" r:id="rId15"/>
    <p:sldId id="271" r:id="rId16"/>
    <p:sldId id="274" r:id="rId17"/>
    <p:sldId id="273" r:id="rId18"/>
    <p:sldId id="270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F83BA3-CE7C-48F6-8363-4A0DC3CD32BE}" v="291" dt="2019-11-11T01:32:45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C77F4-055E-4D96-AC0F-8950CD54D8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AE0A4C9-E995-411A-BF03-97F445873790}">
      <dgm:prSet/>
      <dgm:spPr/>
      <dgm:t>
        <a:bodyPr/>
        <a:lstStyle/>
        <a:p>
          <a:r>
            <a:rPr lang="en-US" dirty="0"/>
            <a:t>Franco et al. (2016): underreporting in pre-registered psychology experiments</a:t>
          </a:r>
        </a:p>
      </dgm:t>
    </dgm:pt>
    <dgm:pt modelId="{82EA16C4-7218-4C32-9B07-1473810CE0F4}" type="parTrans" cxnId="{7F131D00-4314-490C-BB45-5D014D80B524}">
      <dgm:prSet/>
      <dgm:spPr/>
      <dgm:t>
        <a:bodyPr/>
        <a:lstStyle/>
        <a:p>
          <a:endParaRPr lang="en-US"/>
        </a:p>
      </dgm:t>
    </dgm:pt>
    <dgm:pt modelId="{74BE4A41-8AA2-48EC-9275-CE8B4E0ADB98}" type="sibTrans" cxnId="{7F131D00-4314-490C-BB45-5D014D80B524}">
      <dgm:prSet/>
      <dgm:spPr/>
      <dgm:t>
        <a:bodyPr/>
        <a:lstStyle/>
        <a:p>
          <a:endParaRPr lang="en-US"/>
        </a:p>
      </dgm:t>
    </dgm:pt>
    <dgm:pt modelId="{8D1AE25F-BD9E-4744-841D-DABB9E534D69}">
      <dgm:prSet/>
      <dgm:spPr/>
      <dgm:t>
        <a:bodyPr/>
        <a:lstStyle/>
        <a:p>
          <a:r>
            <a:rPr lang="en-US" dirty="0"/>
            <a:t>40% did not report all experimental conditions and 70% did not report all outcome variables measured in final report</a:t>
          </a:r>
        </a:p>
      </dgm:t>
    </dgm:pt>
    <dgm:pt modelId="{B15513DD-3953-4B86-A534-B7768F4EE023}" type="parTrans" cxnId="{15CC8302-C032-4DA8-A6D2-DFBD0F57E876}">
      <dgm:prSet/>
      <dgm:spPr/>
      <dgm:t>
        <a:bodyPr/>
        <a:lstStyle/>
        <a:p>
          <a:endParaRPr lang="en-US"/>
        </a:p>
      </dgm:t>
    </dgm:pt>
    <dgm:pt modelId="{CBAE046D-A901-47BD-B9A0-6DFE68570CED}" type="sibTrans" cxnId="{15CC8302-C032-4DA8-A6D2-DFBD0F57E876}">
      <dgm:prSet/>
      <dgm:spPr/>
      <dgm:t>
        <a:bodyPr/>
        <a:lstStyle/>
        <a:p>
          <a:endParaRPr lang="en-US"/>
        </a:p>
      </dgm:t>
    </dgm:pt>
    <dgm:pt modelId="{FE5E1D15-82E5-4E68-95F8-3A99777FB753}">
      <dgm:prSet/>
      <dgm:spPr/>
      <dgm:t>
        <a:bodyPr/>
        <a:lstStyle/>
        <a:p>
          <a:r>
            <a:rPr lang="en-US" dirty="0"/>
            <a:t>Kilkenny et al. (2009): systematic review of research using animals for biomedical research</a:t>
          </a:r>
        </a:p>
      </dgm:t>
    </dgm:pt>
    <dgm:pt modelId="{4910A82B-900A-43C1-819F-A4F2A9600C06}" type="parTrans" cxnId="{002E475E-B975-44B6-A905-C19274AAFA09}">
      <dgm:prSet/>
      <dgm:spPr/>
      <dgm:t>
        <a:bodyPr/>
        <a:lstStyle/>
        <a:p>
          <a:endParaRPr lang="en-US"/>
        </a:p>
      </dgm:t>
    </dgm:pt>
    <dgm:pt modelId="{5230F1A9-66E8-40CC-97F3-C35ACCA90004}" type="sibTrans" cxnId="{002E475E-B975-44B6-A905-C19274AAFA09}">
      <dgm:prSet/>
      <dgm:spPr/>
      <dgm:t>
        <a:bodyPr/>
        <a:lstStyle/>
        <a:p>
          <a:endParaRPr lang="en-US"/>
        </a:p>
      </dgm:t>
    </dgm:pt>
    <dgm:pt modelId="{C0EB42D5-5C26-4BA3-AABB-D3F522E4CF2F}">
      <dgm:prSet/>
      <dgm:spPr/>
      <dgm:t>
        <a:bodyPr/>
        <a:lstStyle/>
        <a:p>
          <a:r>
            <a:rPr lang="en-US"/>
            <a:t>4% did not report the number of animals used!</a:t>
          </a:r>
        </a:p>
      </dgm:t>
    </dgm:pt>
    <dgm:pt modelId="{AFB0D1AA-831D-446B-888F-D60257768A59}" type="parTrans" cxnId="{912261F3-0EF2-4690-8AC1-C2F3403ED2CA}">
      <dgm:prSet/>
      <dgm:spPr/>
      <dgm:t>
        <a:bodyPr/>
        <a:lstStyle/>
        <a:p>
          <a:endParaRPr lang="en-US"/>
        </a:p>
      </dgm:t>
    </dgm:pt>
    <dgm:pt modelId="{634E0242-3688-4F3A-876D-C9EAFD3FB09E}" type="sibTrans" cxnId="{912261F3-0EF2-4690-8AC1-C2F3403ED2CA}">
      <dgm:prSet/>
      <dgm:spPr/>
      <dgm:t>
        <a:bodyPr/>
        <a:lstStyle/>
        <a:p>
          <a:endParaRPr lang="en-US"/>
        </a:p>
      </dgm:t>
    </dgm:pt>
    <dgm:pt modelId="{C8F7C2F0-F84D-4AA0-A0A8-B3DE3600A746}" type="pres">
      <dgm:prSet presAssocID="{1A4C77F4-055E-4D96-AC0F-8950CD54D804}" presName="root" presStyleCnt="0">
        <dgm:presLayoutVars>
          <dgm:dir/>
          <dgm:resizeHandles val="exact"/>
        </dgm:presLayoutVars>
      </dgm:prSet>
      <dgm:spPr/>
    </dgm:pt>
    <dgm:pt modelId="{317C389B-63C2-47BD-8894-848ECB4605E0}" type="pres">
      <dgm:prSet presAssocID="{1AE0A4C9-E995-411A-BF03-97F445873790}" presName="compNode" presStyleCnt="0"/>
      <dgm:spPr/>
    </dgm:pt>
    <dgm:pt modelId="{79E73BC6-AA5A-4A13-AAEC-74B820344842}" type="pres">
      <dgm:prSet presAssocID="{1AE0A4C9-E995-411A-BF03-97F445873790}" presName="bgRect" presStyleLbl="bgShp" presStyleIdx="0" presStyleCnt="2"/>
      <dgm:spPr/>
    </dgm:pt>
    <dgm:pt modelId="{586A30CF-D099-4ACA-8F9C-A35CC17FFFC0}" type="pres">
      <dgm:prSet presAssocID="{1AE0A4C9-E995-411A-BF03-97F4458737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DB06D64-BFC9-498B-8A8B-935CC2DB7C75}" type="pres">
      <dgm:prSet presAssocID="{1AE0A4C9-E995-411A-BF03-97F445873790}" presName="spaceRect" presStyleCnt="0"/>
      <dgm:spPr/>
    </dgm:pt>
    <dgm:pt modelId="{A2AB4C12-24B0-4681-9CC8-94D9E9059977}" type="pres">
      <dgm:prSet presAssocID="{1AE0A4C9-E995-411A-BF03-97F445873790}" presName="parTx" presStyleLbl="revTx" presStyleIdx="0" presStyleCnt="4">
        <dgm:presLayoutVars>
          <dgm:chMax val="0"/>
          <dgm:chPref val="0"/>
        </dgm:presLayoutVars>
      </dgm:prSet>
      <dgm:spPr/>
    </dgm:pt>
    <dgm:pt modelId="{9E39AA81-FB8F-4F2E-AA02-4282B4D10B8C}" type="pres">
      <dgm:prSet presAssocID="{1AE0A4C9-E995-411A-BF03-97F445873790}" presName="desTx" presStyleLbl="revTx" presStyleIdx="1" presStyleCnt="4">
        <dgm:presLayoutVars/>
      </dgm:prSet>
      <dgm:spPr/>
    </dgm:pt>
    <dgm:pt modelId="{4AEE8AC6-530D-4FD5-9872-2189F124FD52}" type="pres">
      <dgm:prSet presAssocID="{74BE4A41-8AA2-48EC-9275-CE8B4E0ADB98}" presName="sibTrans" presStyleCnt="0"/>
      <dgm:spPr/>
    </dgm:pt>
    <dgm:pt modelId="{EE504C09-1C8F-48AC-B6D2-ACD811144ABF}" type="pres">
      <dgm:prSet presAssocID="{FE5E1D15-82E5-4E68-95F8-3A99777FB753}" presName="compNode" presStyleCnt="0"/>
      <dgm:spPr/>
    </dgm:pt>
    <dgm:pt modelId="{D13B3B4C-7B50-4A65-BFF4-73420819A3E5}" type="pres">
      <dgm:prSet presAssocID="{FE5E1D15-82E5-4E68-95F8-3A99777FB753}" presName="bgRect" presStyleLbl="bgShp" presStyleIdx="1" presStyleCnt="2"/>
      <dgm:spPr/>
    </dgm:pt>
    <dgm:pt modelId="{3725301A-56A8-4587-B720-2A057BFCE7C2}" type="pres">
      <dgm:prSet presAssocID="{FE5E1D15-82E5-4E68-95F8-3A99777FB75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11690C45-79F3-457C-87E9-A0760F8254E2}" type="pres">
      <dgm:prSet presAssocID="{FE5E1D15-82E5-4E68-95F8-3A99777FB753}" presName="spaceRect" presStyleCnt="0"/>
      <dgm:spPr/>
    </dgm:pt>
    <dgm:pt modelId="{E5BCC8C4-3865-43AE-A7BA-03F3E2047E81}" type="pres">
      <dgm:prSet presAssocID="{FE5E1D15-82E5-4E68-95F8-3A99777FB753}" presName="parTx" presStyleLbl="revTx" presStyleIdx="2" presStyleCnt="4">
        <dgm:presLayoutVars>
          <dgm:chMax val="0"/>
          <dgm:chPref val="0"/>
        </dgm:presLayoutVars>
      </dgm:prSet>
      <dgm:spPr/>
    </dgm:pt>
    <dgm:pt modelId="{28475D67-A5E7-498F-9E39-593A1F694E04}" type="pres">
      <dgm:prSet presAssocID="{FE5E1D15-82E5-4E68-95F8-3A99777FB753}" presName="desTx" presStyleLbl="revTx" presStyleIdx="3" presStyleCnt="4">
        <dgm:presLayoutVars/>
      </dgm:prSet>
      <dgm:spPr/>
    </dgm:pt>
  </dgm:ptLst>
  <dgm:cxnLst>
    <dgm:cxn modelId="{7F131D00-4314-490C-BB45-5D014D80B524}" srcId="{1A4C77F4-055E-4D96-AC0F-8950CD54D804}" destId="{1AE0A4C9-E995-411A-BF03-97F445873790}" srcOrd="0" destOrd="0" parTransId="{82EA16C4-7218-4C32-9B07-1473810CE0F4}" sibTransId="{74BE4A41-8AA2-48EC-9275-CE8B4E0ADB98}"/>
    <dgm:cxn modelId="{15CC8302-C032-4DA8-A6D2-DFBD0F57E876}" srcId="{1AE0A4C9-E995-411A-BF03-97F445873790}" destId="{8D1AE25F-BD9E-4744-841D-DABB9E534D69}" srcOrd="0" destOrd="0" parTransId="{B15513DD-3953-4B86-A534-B7768F4EE023}" sibTransId="{CBAE046D-A901-47BD-B9A0-6DFE68570CED}"/>
    <dgm:cxn modelId="{0BDE3124-A74D-4CB1-9908-7F70A99F02F0}" type="presOf" srcId="{8D1AE25F-BD9E-4744-841D-DABB9E534D69}" destId="{9E39AA81-FB8F-4F2E-AA02-4282B4D10B8C}" srcOrd="0" destOrd="0" presId="urn:microsoft.com/office/officeart/2018/2/layout/IconVerticalSolidList"/>
    <dgm:cxn modelId="{4E7F5646-BA42-49E8-A63C-2AC30B688F9A}" type="presOf" srcId="{FE5E1D15-82E5-4E68-95F8-3A99777FB753}" destId="{E5BCC8C4-3865-43AE-A7BA-03F3E2047E81}" srcOrd="0" destOrd="0" presId="urn:microsoft.com/office/officeart/2018/2/layout/IconVerticalSolidList"/>
    <dgm:cxn modelId="{002E475E-B975-44B6-A905-C19274AAFA09}" srcId="{1A4C77F4-055E-4D96-AC0F-8950CD54D804}" destId="{FE5E1D15-82E5-4E68-95F8-3A99777FB753}" srcOrd="1" destOrd="0" parTransId="{4910A82B-900A-43C1-819F-A4F2A9600C06}" sibTransId="{5230F1A9-66E8-40CC-97F3-C35ACCA90004}"/>
    <dgm:cxn modelId="{73459F6A-E40F-439B-8573-48E84173828D}" type="presOf" srcId="{1A4C77F4-055E-4D96-AC0F-8950CD54D804}" destId="{C8F7C2F0-F84D-4AA0-A0A8-B3DE3600A746}" srcOrd="0" destOrd="0" presId="urn:microsoft.com/office/officeart/2018/2/layout/IconVerticalSolidList"/>
    <dgm:cxn modelId="{89A9FC6B-FC0A-456E-9DC4-E81CD3BB5BDD}" type="presOf" srcId="{C0EB42D5-5C26-4BA3-AABB-D3F522E4CF2F}" destId="{28475D67-A5E7-498F-9E39-593A1F694E04}" srcOrd="0" destOrd="0" presId="urn:microsoft.com/office/officeart/2018/2/layout/IconVerticalSolidList"/>
    <dgm:cxn modelId="{C7EC9771-F63B-44FB-94BE-747C19553264}" type="presOf" srcId="{1AE0A4C9-E995-411A-BF03-97F445873790}" destId="{A2AB4C12-24B0-4681-9CC8-94D9E9059977}" srcOrd="0" destOrd="0" presId="urn:microsoft.com/office/officeart/2018/2/layout/IconVerticalSolidList"/>
    <dgm:cxn modelId="{912261F3-0EF2-4690-8AC1-C2F3403ED2CA}" srcId="{FE5E1D15-82E5-4E68-95F8-3A99777FB753}" destId="{C0EB42D5-5C26-4BA3-AABB-D3F522E4CF2F}" srcOrd="0" destOrd="0" parTransId="{AFB0D1AA-831D-446B-888F-D60257768A59}" sibTransId="{634E0242-3688-4F3A-876D-C9EAFD3FB09E}"/>
    <dgm:cxn modelId="{4BD00C8A-C1C1-4A1F-A44C-07C1AD5AB76F}" type="presParOf" srcId="{C8F7C2F0-F84D-4AA0-A0A8-B3DE3600A746}" destId="{317C389B-63C2-47BD-8894-848ECB4605E0}" srcOrd="0" destOrd="0" presId="urn:microsoft.com/office/officeart/2018/2/layout/IconVerticalSolidList"/>
    <dgm:cxn modelId="{C45418AF-FE25-4260-8938-8E60F28C24CA}" type="presParOf" srcId="{317C389B-63C2-47BD-8894-848ECB4605E0}" destId="{79E73BC6-AA5A-4A13-AAEC-74B820344842}" srcOrd="0" destOrd="0" presId="urn:microsoft.com/office/officeart/2018/2/layout/IconVerticalSolidList"/>
    <dgm:cxn modelId="{A5826DDB-A79E-4C85-9669-E5A1771DCCC5}" type="presParOf" srcId="{317C389B-63C2-47BD-8894-848ECB4605E0}" destId="{586A30CF-D099-4ACA-8F9C-A35CC17FFFC0}" srcOrd="1" destOrd="0" presId="urn:microsoft.com/office/officeart/2018/2/layout/IconVerticalSolidList"/>
    <dgm:cxn modelId="{E443CDAA-4AEA-456D-87C9-29A899CED157}" type="presParOf" srcId="{317C389B-63C2-47BD-8894-848ECB4605E0}" destId="{7DB06D64-BFC9-498B-8A8B-935CC2DB7C75}" srcOrd="2" destOrd="0" presId="urn:microsoft.com/office/officeart/2018/2/layout/IconVerticalSolidList"/>
    <dgm:cxn modelId="{F3DC64D4-90F4-4242-B6C3-29D2A71BF8A1}" type="presParOf" srcId="{317C389B-63C2-47BD-8894-848ECB4605E0}" destId="{A2AB4C12-24B0-4681-9CC8-94D9E9059977}" srcOrd="3" destOrd="0" presId="urn:microsoft.com/office/officeart/2018/2/layout/IconVerticalSolidList"/>
    <dgm:cxn modelId="{E13FDCD2-56FF-4F8D-84FF-089FFBAC0129}" type="presParOf" srcId="{317C389B-63C2-47BD-8894-848ECB4605E0}" destId="{9E39AA81-FB8F-4F2E-AA02-4282B4D10B8C}" srcOrd="4" destOrd="0" presId="urn:microsoft.com/office/officeart/2018/2/layout/IconVerticalSolidList"/>
    <dgm:cxn modelId="{0674D33E-5041-4FDA-99F7-AA392358FE52}" type="presParOf" srcId="{C8F7C2F0-F84D-4AA0-A0A8-B3DE3600A746}" destId="{4AEE8AC6-530D-4FD5-9872-2189F124FD52}" srcOrd="1" destOrd="0" presId="urn:microsoft.com/office/officeart/2018/2/layout/IconVerticalSolidList"/>
    <dgm:cxn modelId="{2869DD81-4D0F-4596-999B-6D88CE7AAEA9}" type="presParOf" srcId="{C8F7C2F0-F84D-4AA0-A0A8-B3DE3600A746}" destId="{EE504C09-1C8F-48AC-B6D2-ACD811144ABF}" srcOrd="2" destOrd="0" presId="urn:microsoft.com/office/officeart/2018/2/layout/IconVerticalSolidList"/>
    <dgm:cxn modelId="{E4E42AF0-1E46-448D-AC44-9477426FBA8D}" type="presParOf" srcId="{EE504C09-1C8F-48AC-B6D2-ACD811144ABF}" destId="{D13B3B4C-7B50-4A65-BFF4-73420819A3E5}" srcOrd="0" destOrd="0" presId="urn:microsoft.com/office/officeart/2018/2/layout/IconVerticalSolidList"/>
    <dgm:cxn modelId="{C6020339-1EA4-4C30-BC2C-C5965CE09D79}" type="presParOf" srcId="{EE504C09-1C8F-48AC-B6D2-ACD811144ABF}" destId="{3725301A-56A8-4587-B720-2A057BFCE7C2}" srcOrd="1" destOrd="0" presId="urn:microsoft.com/office/officeart/2018/2/layout/IconVerticalSolidList"/>
    <dgm:cxn modelId="{4049E367-9AF9-4682-9CDF-B8254F85644E}" type="presParOf" srcId="{EE504C09-1C8F-48AC-B6D2-ACD811144ABF}" destId="{11690C45-79F3-457C-87E9-A0760F8254E2}" srcOrd="2" destOrd="0" presId="urn:microsoft.com/office/officeart/2018/2/layout/IconVerticalSolidList"/>
    <dgm:cxn modelId="{487EE181-8594-4E19-B093-15968BDDAF74}" type="presParOf" srcId="{EE504C09-1C8F-48AC-B6D2-ACD811144ABF}" destId="{E5BCC8C4-3865-43AE-A7BA-03F3E2047E81}" srcOrd="3" destOrd="0" presId="urn:microsoft.com/office/officeart/2018/2/layout/IconVerticalSolidList"/>
    <dgm:cxn modelId="{541A5275-5EB9-4FD2-8FEB-5A51DD77ED38}" type="presParOf" srcId="{EE504C09-1C8F-48AC-B6D2-ACD811144ABF}" destId="{28475D67-A5E7-498F-9E39-593A1F694E0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76B3A5-74FD-429E-9D86-A47CA10F1BB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B816F3-DB3B-4713-A87B-1CB879157CF2}">
      <dgm:prSet/>
      <dgm:spPr/>
      <dgm:t>
        <a:bodyPr/>
        <a:lstStyle/>
        <a:p>
          <a:r>
            <a:rPr lang="en-GB"/>
            <a:t>Pre-registration</a:t>
          </a:r>
          <a:endParaRPr lang="en-US"/>
        </a:p>
      </dgm:t>
    </dgm:pt>
    <dgm:pt modelId="{88529565-9718-4F06-8DE0-AC56D6BA8252}" type="parTrans" cxnId="{BD8EC7B2-3746-4D05-99EA-CC6FBB7E2A32}">
      <dgm:prSet/>
      <dgm:spPr/>
      <dgm:t>
        <a:bodyPr/>
        <a:lstStyle/>
        <a:p>
          <a:endParaRPr lang="en-US"/>
        </a:p>
      </dgm:t>
    </dgm:pt>
    <dgm:pt modelId="{9B5CB15A-B116-4724-BAF3-403A8049D83C}" type="sibTrans" cxnId="{BD8EC7B2-3746-4D05-99EA-CC6FBB7E2A32}">
      <dgm:prSet/>
      <dgm:spPr/>
      <dgm:t>
        <a:bodyPr/>
        <a:lstStyle/>
        <a:p>
          <a:endParaRPr lang="en-US"/>
        </a:p>
      </dgm:t>
    </dgm:pt>
    <dgm:pt modelId="{056C84D5-2BBF-4A4D-AB7D-137C8182A620}">
      <dgm:prSet/>
      <dgm:spPr/>
      <dgm:t>
        <a:bodyPr/>
        <a:lstStyle/>
        <a:p>
          <a:r>
            <a:rPr lang="en-GB"/>
            <a:t>Save and organise all materials, code, etc. as you go along</a:t>
          </a:r>
          <a:endParaRPr lang="en-US"/>
        </a:p>
      </dgm:t>
    </dgm:pt>
    <dgm:pt modelId="{5C79BCDD-EFC3-4AEA-9F31-62A0537BC034}" type="parTrans" cxnId="{AC4A11E0-5D8B-4F64-B70E-2C922DBA32F0}">
      <dgm:prSet/>
      <dgm:spPr/>
      <dgm:t>
        <a:bodyPr/>
        <a:lstStyle/>
        <a:p>
          <a:endParaRPr lang="en-US"/>
        </a:p>
      </dgm:t>
    </dgm:pt>
    <dgm:pt modelId="{40F77664-7676-4489-BFF3-6E66C82EB4B4}" type="sibTrans" cxnId="{AC4A11E0-5D8B-4F64-B70E-2C922DBA32F0}">
      <dgm:prSet/>
      <dgm:spPr/>
      <dgm:t>
        <a:bodyPr/>
        <a:lstStyle/>
        <a:p>
          <a:endParaRPr lang="en-US"/>
        </a:p>
      </dgm:t>
    </dgm:pt>
    <dgm:pt modelId="{70A4B313-F795-4BBE-A95A-6ABE1CCEDE6A}">
      <dgm:prSet/>
      <dgm:spPr/>
      <dgm:t>
        <a:bodyPr/>
        <a:lstStyle/>
        <a:p>
          <a:r>
            <a:rPr lang="en-GB"/>
            <a:t>Phone a friend</a:t>
          </a:r>
          <a:endParaRPr lang="en-US"/>
        </a:p>
      </dgm:t>
    </dgm:pt>
    <dgm:pt modelId="{B66DAD7A-477D-4158-B124-6DEA3BAD70F0}" type="parTrans" cxnId="{1051155B-AB62-41B7-A377-15454BF0DF32}">
      <dgm:prSet/>
      <dgm:spPr/>
      <dgm:t>
        <a:bodyPr/>
        <a:lstStyle/>
        <a:p>
          <a:endParaRPr lang="en-US"/>
        </a:p>
      </dgm:t>
    </dgm:pt>
    <dgm:pt modelId="{BB0096F9-CBE6-43B4-AF79-B375489EAE22}" type="sibTrans" cxnId="{1051155B-AB62-41B7-A377-15454BF0DF32}">
      <dgm:prSet/>
      <dgm:spPr/>
      <dgm:t>
        <a:bodyPr/>
        <a:lstStyle/>
        <a:p>
          <a:endParaRPr lang="en-US"/>
        </a:p>
      </dgm:t>
    </dgm:pt>
    <dgm:pt modelId="{2CEE6AA4-CA1D-41CA-A461-69AC44DCE41C}" type="pres">
      <dgm:prSet presAssocID="{BB76B3A5-74FD-429E-9D86-A47CA10F1BBB}" presName="root" presStyleCnt="0">
        <dgm:presLayoutVars>
          <dgm:dir/>
          <dgm:resizeHandles val="exact"/>
        </dgm:presLayoutVars>
      </dgm:prSet>
      <dgm:spPr/>
    </dgm:pt>
    <dgm:pt modelId="{774A7421-2A1C-4A45-BA29-FC9B907832D7}" type="pres">
      <dgm:prSet presAssocID="{E8B816F3-DB3B-4713-A87B-1CB879157CF2}" presName="compNode" presStyleCnt="0"/>
      <dgm:spPr/>
    </dgm:pt>
    <dgm:pt modelId="{B0500FDB-31B0-46EF-B20D-D31F68E68E1D}" type="pres">
      <dgm:prSet presAssocID="{E8B816F3-DB3B-4713-A87B-1CB879157C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FF84DA0-0EB2-4D8C-972B-CB7C86B7DFB9}" type="pres">
      <dgm:prSet presAssocID="{E8B816F3-DB3B-4713-A87B-1CB879157CF2}" presName="spaceRect" presStyleCnt="0"/>
      <dgm:spPr/>
    </dgm:pt>
    <dgm:pt modelId="{E6E5FF83-2B8A-4ECF-98DB-A66192BBFE76}" type="pres">
      <dgm:prSet presAssocID="{E8B816F3-DB3B-4713-A87B-1CB879157CF2}" presName="textRect" presStyleLbl="revTx" presStyleIdx="0" presStyleCnt="3">
        <dgm:presLayoutVars>
          <dgm:chMax val="1"/>
          <dgm:chPref val="1"/>
        </dgm:presLayoutVars>
      </dgm:prSet>
      <dgm:spPr/>
    </dgm:pt>
    <dgm:pt modelId="{E187708E-3F41-4A4B-A6FB-9571BD807675}" type="pres">
      <dgm:prSet presAssocID="{9B5CB15A-B116-4724-BAF3-403A8049D83C}" presName="sibTrans" presStyleCnt="0"/>
      <dgm:spPr/>
    </dgm:pt>
    <dgm:pt modelId="{9B5A6015-AE8C-4A9E-80FD-575AA95C81CE}" type="pres">
      <dgm:prSet presAssocID="{056C84D5-2BBF-4A4D-AB7D-137C8182A620}" presName="compNode" presStyleCnt="0"/>
      <dgm:spPr/>
    </dgm:pt>
    <dgm:pt modelId="{46953BF3-7C71-4A9F-85A1-5B4E3C3F35CA}" type="pres">
      <dgm:prSet presAssocID="{056C84D5-2BBF-4A4D-AB7D-137C8182A6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62B27C9-DD22-4308-BC51-2C097E1EFCF8}" type="pres">
      <dgm:prSet presAssocID="{056C84D5-2BBF-4A4D-AB7D-137C8182A620}" presName="spaceRect" presStyleCnt="0"/>
      <dgm:spPr/>
    </dgm:pt>
    <dgm:pt modelId="{2BD581FD-0B65-43AE-A82B-9F46D7839977}" type="pres">
      <dgm:prSet presAssocID="{056C84D5-2BBF-4A4D-AB7D-137C8182A620}" presName="textRect" presStyleLbl="revTx" presStyleIdx="1" presStyleCnt="3">
        <dgm:presLayoutVars>
          <dgm:chMax val="1"/>
          <dgm:chPref val="1"/>
        </dgm:presLayoutVars>
      </dgm:prSet>
      <dgm:spPr/>
    </dgm:pt>
    <dgm:pt modelId="{E8DD60D4-640A-4D57-832E-14A784F4D8FD}" type="pres">
      <dgm:prSet presAssocID="{40F77664-7676-4489-BFF3-6E66C82EB4B4}" presName="sibTrans" presStyleCnt="0"/>
      <dgm:spPr/>
    </dgm:pt>
    <dgm:pt modelId="{92398A04-6008-4AAD-8539-60569258A91D}" type="pres">
      <dgm:prSet presAssocID="{70A4B313-F795-4BBE-A95A-6ABE1CCEDE6A}" presName="compNode" presStyleCnt="0"/>
      <dgm:spPr/>
    </dgm:pt>
    <dgm:pt modelId="{BA6AB2C8-9B23-4FE4-8424-57130CF23DA4}" type="pres">
      <dgm:prSet presAssocID="{70A4B313-F795-4BBE-A95A-6ABE1CCEDE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EF9041A4-D15F-4D05-A2DB-316AFEBF4C43}" type="pres">
      <dgm:prSet presAssocID="{70A4B313-F795-4BBE-A95A-6ABE1CCEDE6A}" presName="spaceRect" presStyleCnt="0"/>
      <dgm:spPr/>
    </dgm:pt>
    <dgm:pt modelId="{5A8FB625-1E24-4EDA-AA3D-C3CD8A45CA2D}" type="pres">
      <dgm:prSet presAssocID="{70A4B313-F795-4BBE-A95A-6ABE1CCEDE6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051155B-AB62-41B7-A377-15454BF0DF32}" srcId="{BB76B3A5-74FD-429E-9D86-A47CA10F1BBB}" destId="{70A4B313-F795-4BBE-A95A-6ABE1CCEDE6A}" srcOrd="2" destOrd="0" parTransId="{B66DAD7A-477D-4158-B124-6DEA3BAD70F0}" sibTransId="{BB0096F9-CBE6-43B4-AF79-B375489EAE22}"/>
    <dgm:cxn modelId="{86012C63-D08E-4956-96F7-5CFCFED9F124}" type="presOf" srcId="{70A4B313-F795-4BBE-A95A-6ABE1CCEDE6A}" destId="{5A8FB625-1E24-4EDA-AA3D-C3CD8A45CA2D}" srcOrd="0" destOrd="0" presId="urn:microsoft.com/office/officeart/2018/2/layout/IconLabelList"/>
    <dgm:cxn modelId="{B7A4B26D-A23D-48E6-9A43-5F601CD73B46}" type="presOf" srcId="{BB76B3A5-74FD-429E-9D86-A47CA10F1BBB}" destId="{2CEE6AA4-CA1D-41CA-A461-69AC44DCE41C}" srcOrd="0" destOrd="0" presId="urn:microsoft.com/office/officeart/2018/2/layout/IconLabelList"/>
    <dgm:cxn modelId="{6D3D5798-B72B-495C-B926-527A132FD7F2}" type="presOf" srcId="{056C84D5-2BBF-4A4D-AB7D-137C8182A620}" destId="{2BD581FD-0B65-43AE-A82B-9F46D7839977}" srcOrd="0" destOrd="0" presId="urn:microsoft.com/office/officeart/2018/2/layout/IconLabelList"/>
    <dgm:cxn modelId="{BD8EC7B2-3746-4D05-99EA-CC6FBB7E2A32}" srcId="{BB76B3A5-74FD-429E-9D86-A47CA10F1BBB}" destId="{E8B816F3-DB3B-4713-A87B-1CB879157CF2}" srcOrd="0" destOrd="0" parTransId="{88529565-9718-4F06-8DE0-AC56D6BA8252}" sibTransId="{9B5CB15A-B116-4724-BAF3-403A8049D83C}"/>
    <dgm:cxn modelId="{AC4A11E0-5D8B-4F64-B70E-2C922DBA32F0}" srcId="{BB76B3A5-74FD-429E-9D86-A47CA10F1BBB}" destId="{056C84D5-2BBF-4A4D-AB7D-137C8182A620}" srcOrd="1" destOrd="0" parTransId="{5C79BCDD-EFC3-4AEA-9F31-62A0537BC034}" sibTransId="{40F77664-7676-4489-BFF3-6E66C82EB4B4}"/>
    <dgm:cxn modelId="{E74705E5-E985-4D28-8C75-D5A42926BDDD}" type="presOf" srcId="{E8B816F3-DB3B-4713-A87B-1CB879157CF2}" destId="{E6E5FF83-2B8A-4ECF-98DB-A66192BBFE76}" srcOrd="0" destOrd="0" presId="urn:microsoft.com/office/officeart/2018/2/layout/IconLabelList"/>
    <dgm:cxn modelId="{772CF4E1-8CC4-41B0-BDD4-81783D462FC1}" type="presParOf" srcId="{2CEE6AA4-CA1D-41CA-A461-69AC44DCE41C}" destId="{774A7421-2A1C-4A45-BA29-FC9B907832D7}" srcOrd="0" destOrd="0" presId="urn:microsoft.com/office/officeart/2018/2/layout/IconLabelList"/>
    <dgm:cxn modelId="{1323F91C-73F2-4749-97CF-D75D2E77CE19}" type="presParOf" srcId="{774A7421-2A1C-4A45-BA29-FC9B907832D7}" destId="{B0500FDB-31B0-46EF-B20D-D31F68E68E1D}" srcOrd="0" destOrd="0" presId="urn:microsoft.com/office/officeart/2018/2/layout/IconLabelList"/>
    <dgm:cxn modelId="{C9A2FFCB-2A64-4FA7-A559-6424549B0305}" type="presParOf" srcId="{774A7421-2A1C-4A45-BA29-FC9B907832D7}" destId="{CFF84DA0-0EB2-4D8C-972B-CB7C86B7DFB9}" srcOrd="1" destOrd="0" presId="urn:microsoft.com/office/officeart/2018/2/layout/IconLabelList"/>
    <dgm:cxn modelId="{717A1872-5057-4FEB-BB3C-B605237681E1}" type="presParOf" srcId="{774A7421-2A1C-4A45-BA29-FC9B907832D7}" destId="{E6E5FF83-2B8A-4ECF-98DB-A66192BBFE76}" srcOrd="2" destOrd="0" presId="urn:microsoft.com/office/officeart/2018/2/layout/IconLabelList"/>
    <dgm:cxn modelId="{3C9C06B3-ACFC-4A46-B55F-AEB1153CF3BD}" type="presParOf" srcId="{2CEE6AA4-CA1D-41CA-A461-69AC44DCE41C}" destId="{E187708E-3F41-4A4B-A6FB-9571BD807675}" srcOrd="1" destOrd="0" presId="urn:microsoft.com/office/officeart/2018/2/layout/IconLabelList"/>
    <dgm:cxn modelId="{2BBF5F38-57C3-4EB6-9B64-52C02BE41C4F}" type="presParOf" srcId="{2CEE6AA4-CA1D-41CA-A461-69AC44DCE41C}" destId="{9B5A6015-AE8C-4A9E-80FD-575AA95C81CE}" srcOrd="2" destOrd="0" presId="urn:microsoft.com/office/officeart/2018/2/layout/IconLabelList"/>
    <dgm:cxn modelId="{0CB1758C-DE3E-4244-B309-89ECDCE52CD8}" type="presParOf" srcId="{9B5A6015-AE8C-4A9E-80FD-575AA95C81CE}" destId="{46953BF3-7C71-4A9F-85A1-5B4E3C3F35CA}" srcOrd="0" destOrd="0" presId="urn:microsoft.com/office/officeart/2018/2/layout/IconLabelList"/>
    <dgm:cxn modelId="{36648F1D-6345-45AD-A3A5-5CDB27C24273}" type="presParOf" srcId="{9B5A6015-AE8C-4A9E-80FD-575AA95C81CE}" destId="{862B27C9-DD22-4308-BC51-2C097E1EFCF8}" srcOrd="1" destOrd="0" presId="urn:microsoft.com/office/officeart/2018/2/layout/IconLabelList"/>
    <dgm:cxn modelId="{097F3D33-E46A-4B21-BFA0-D80EF7A5CE73}" type="presParOf" srcId="{9B5A6015-AE8C-4A9E-80FD-575AA95C81CE}" destId="{2BD581FD-0B65-43AE-A82B-9F46D7839977}" srcOrd="2" destOrd="0" presId="urn:microsoft.com/office/officeart/2018/2/layout/IconLabelList"/>
    <dgm:cxn modelId="{854BDE26-1156-49ED-832E-3AC69DD27427}" type="presParOf" srcId="{2CEE6AA4-CA1D-41CA-A461-69AC44DCE41C}" destId="{E8DD60D4-640A-4D57-832E-14A784F4D8FD}" srcOrd="3" destOrd="0" presId="urn:microsoft.com/office/officeart/2018/2/layout/IconLabelList"/>
    <dgm:cxn modelId="{D06C0658-8B65-4C2B-A4D1-ED019E4AD8BF}" type="presParOf" srcId="{2CEE6AA4-CA1D-41CA-A461-69AC44DCE41C}" destId="{92398A04-6008-4AAD-8539-60569258A91D}" srcOrd="4" destOrd="0" presId="urn:microsoft.com/office/officeart/2018/2/layout/IconLabelList"/>
    <dgm:cxn modelId="{AFC74CE0-2418-48FC-BC3C-21440232017D}" type="presParOf" srcId="{92398A04-6008-4AAD-8539-60569258A91D}" destId="{BA6AB2C8-9B23-4FE4-8424-57130CF23DA4}" srcOrd="0" destOrd="0" presId="urn:microsoft.com/office/officeart/2018/2/layout/IconLabelList"/>
    <dgm:cxn modelId="{C966B1D5-A5A2-438A-93E2-149A4AF551B5}" type="presParOf" srcId="{92398A04-6008-4AAD-8539-60569258A91D}" destId="{EF9041A4-D15F-4D05-A2DB-316AFEBF4C43}" srcOrd="1" destOrd="0" presId="urn:microsoft.com/office/officeart/2018/2/layout/IconLabelList"/>
    <dgm:cxn modelId="{78B8A6DA-192C-4A3A-BFAB-4017963FE28A}" type="presParOf" srcId="{92398A04-6008-4AAD-8539-60569258A91D}" destId="{5A8FB625-1E24-4EDA-AA3D-C3CD8A45CA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F94CE3-BAA8-471A-9BB7-E7268A43424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B8D0C71-B61D-472F-8CD2-D6413A613FCD}">
      <dgm:prSet/>
      <dgm:spPr/>
      <dgm:t>
        <a:bodyPr/>
        <a:lstStyle/>
        <a:p>
          <a:r>
            <a:rPr lang="en-GB"/>
            <a:t>I don’t have time for this/it’s too much effort!</a:t>
          </a:r>
          <a:endParaRPr lang="en-US"/>
        </a:p>
      </dgm:t>
    </dgm:pt>
    <dgm:pt modelId="{A94FFF3A-64E6-4550-A2EC-7F63A7DABC3F}" type="parTrans" cxnId="{B26A7C29-F2C6-4609-A976-6DB42B05041E}">
      <dgm:prSet/>
      <dgm:spPr/>
      <dgm:t>
        <a:bodyPr/>
        <a:lstStyle/>
        <a:p>
          <a:endParaRPr lang="en-US"/>
        </a:p>
      </dgm:t>
    </dgm:pt>
    <dgm:pt modelId="{C3E24382-8939-4D9F-985F-5921DCA35656}" type="sibTrans" cxnId="{B26A7C29-F2C6-4609-A976-6DB42B05041E}">
      <dgm:prSet/>
      <dgm:spPr/>
      <dgm:t>
        <a:bodyPr/>
        <a:lstStyle/>
        <a:p>
          <a:endParaRPr lang="en-US"/>
        </a:p>
      </dgm:t>
    </dgm:pt>
    <dgm:pt modelId="{762EDE69-1527-4736-A452-A37C74B6E0D4}">
      <dgm:prSet/>
      <dgm:spPr/>
      <dgm:t>
        <a:bodyPr/>
        <a:lstStyle/>
        <a:p>
          <a:r>
            <a:rPr lang="en-GB"/>
            <a:t>It could cost you more if you don’t</a:t>
          </a:r>
          <a:endParaRPr lang="en-US"/>
        </a:p>
      </dgm:t>
    </dgm:pt>
    <dgm:pt modelId="{F7935692-7473-4E0D-9ED8-CF1AA2CE0418}" type="parTrans" cxnId="{70C7E399-730F-41E2-BD7A-B8F5B3DFE3BA}">
      <dgm:prSet/>
      <dgm:spPr/>
      <dgm:t>
        <a:bodyPr/>
        <a:lstStyle/>
        <a:p>
          <a:endParaRPr lang="en-US"/>
        </a:p>
      </dgm:t>
    </dgm:pt>
    <dgm:pt modelId="{00617EE7-EC7C-44DA-908B-126816D827E0}" type="sibTrans" cxnId="{70C7E399-730F-41E2-BD7A-B8F5B3DFE3BA}">
      <dgm:prSet/>
      <dgm:spPr/>
      <dgm:t>
        <a:bodyPr/>
        <a:lstStyle/>
        <a:p>
          <a:endParaRPr lang="en-US"/>
        </a:p>
      </dgm:t>
    </dgm:pt>
    <dgm:pt modelId="{0CF09ED4-C96D-40AD-9E5B-938A990EFAE1}">
      <dgm:prSet/>
      <dgm:spPr/>
      <dgm:t>
        <a:bodyPr/>
        <a:lstStyle/>
        <a:p>
          <a:r>
            <a:rPr lang="en-GB"/>
            <a:t>I don’t want people copying my work!</a:t>
          </a:r>
          <a:endParaRPr lang="en-US"/>
        </a:p>
      </dgm:t>
    </dgm:pt>
    <dgm:pt modelId="{D3FDA90D-067C-4F10-9091-1A29594AAD49}" type="parTrans" cxnId="{039D47E9-2D70-4D0B-A25A-056DAD555C3D}">
      <dgm:prSet/>
      <dgm:spPr/>
      <dgm:t>
        <a:bodyPr/>
        <a:lstStyle/>
        <a:p>
          <a:endParaRPr lang="en-US"/>
        </a:p>
      </dgm:t>
    </dgm:pt>
    <dgm:pt modelId="{E4BC8EC0-BB6D-4010-96DA-D5E1AE6C1722}" type="sibTrans" cxnId="{039D47E9-2D70-4D0B-A25A-056DAD555C3D}">
      <dgm:prSet/>
      <dgm:spPr/>
      <dgm:t>
        <a:bodyPr/>
        <a:lstStyle/>
        <a:p>
          <a:endParaRPr lang="en-US"/>
        </a:p>
      </dgm:t>
    </dgm:pt>
    <dgm:pt modelId="{133B5EAE-3C5B-4727-93A3-302016C79AFD}">
      <dgm:prSet/>
      <dgm:spPr/>
      <dgm:t>
        <a:bodyPr/>
        <a:lstStyle/>
        <a:p>
          <a:r>
            <a:rPr lang="en-GB"/>
            <a:t>That’s the whole point</a:t>
          </a:r>
          <a:endParaRPr lang="en-US"/>
        </a:p>
      </dgm:t>
    </dgm:pt>
    <dgm:pt modelId="{5575063C-AFD4-4ABF-A3E9-35D022DE5491}" type="parTrans" cxnId="{94090B60-33EA-4079-B629-C8316ECEAF26}">
      <dgm:prSet/>
      <dgm:spPr/>
      <dgm:t>
        <a:bodyPr/>
        <a:lstStyle/>
        <a:p>
          <a:endParaRPr lang="en-US"/>
        </a:p>
      </dgm:t>
    </dgm:pt>
    <dgm:pt modelId="{74A30815-7A4A-47AC-8118-2890E857338A}" type="sibTrans" cxnId="{94090B60-33EA-4079-B629-C8316ECEAF26}">
      <dgm:prSet/>
      <dgm:spPr/>
      <dgm:t>
        <a:bodyPr/>
        <a:lstStyle/>
        <a:p>
          <a:endParaRPr lang="en-US"/>
        </a:p>
      </dgm:t>
    </dgm:pt>
    <dgm:pt modelId="{90A97296-3844-48F1-8122-87D6F936A5DE}">
      <dgm:prSet/>
      <dgm:spPr/>
      <dgm:t>
        <a:bodyPr/>
        <a:lstStyle/>
        <a:p>
          <a:r>
            <a:rPr lang="en-GB"/>
            <a:t>Extra citations for you</a:t>
          </a:r>
          <a:endParaRPr lang="en-US"/>
        </a:p>
      </dgm:t>
    </dgm:pt>
    <dgm:pt modelId="{149C0C35-EC09-4571-A264-955BB4D1DC0F}" type="parTrans" cxnId="{C360EEA9-F641-4AEA-9027-93BDEFC506EB}">
      <dgm:prSet/>
      <dgm:spPr/>
      <dgm:t>
        <a:bodyPr/>
        <a:lstStyle/>
        <a:p>
          <a:endParaRPr lang="en-US"/>
        </a:p>
      </dgm:t>
    </dgm:pt>
    <dgm:pt modelId="{8AD9F43C-6589-4855-B075-4119315DAF21}" type="sibTrans" cxnId="{C360EEA9-F641-4AEA-9027-93BDEFC506EB}">
      <dgm:prSet/>
      <dgm:spPr/>
      <dgm:t>
        <a:bodyPr/>
        <a:lstStyle/>
        <a:p>
          <a:endParaRPr lang="en-US"/>
        </a:p>
      </dgm:t>
    </dgm:pt>
    <dgm:pt modelId="{7B7A656A-78F4-494C-9028-BCB87CFB3906}">
      <dgm:prSet/>
      <dgm:spPr/>
      <dgm:t>
        <a:bodyPr/>
        <a:lstStyle/>
        <a:p>
          <a:r>
            <a:rPr lang="en-GB"/>
            <a:t>Good for your reputation</a:t>
          </a:r>
          <a:endParaRPr lang="en-US"/>
        </a:p>
      </dgm:t>
    </dgm:pt>
    <dgm:pt modelId="{671D60EA-9417-464F-B41C-4DBED78D297F}" type="parTrans" cxnId="{7A42733F-C664-41FB-9B19-642003846A86}">
      <dgm:prSet/>
      <dgm:spPr/>
      <dgm:t>
        <a:bodyPr/>
        <a:lstStyle/>
        <a:p>
          <a:endParaRPr lang="en-US"/>
        </a:p>
      </dgm:t>
    </dgm:pt>
    <dgm:pt modelId="{A8E9786D-B346-44B3-B4C3-5185AA415DC0}" type="sibTrans" cxnId="{7A42733F-C664-41FB-9B19-642003846A86}">
      <dgm:prSet/>
      <dgm:spPr/>
      <dgm:t>
        <a:bodyPr/>
        <a:lstStyle/>
        <a:p>
          <a:endParaRPr lang="en-US"/>
        </a:p>
      </dgm:t>
    </dgm:pt>
    <dgm:pt modelId="{1C98A3FF-4540-4124-BE91-8C5A7ED04EF5}">
      <dgm:prSet/>
      <dgm:spPr/>
      <dgm:t>
        <a:bodyPr/>
        <a:lstStyle/>
        <a:p>
          <a:r>
            <a:rPr lang="en-GB"/>
            <a:t>My paper is already too long!</a:t>
          </a:r>
          <a:endParaRPr lang="en-US"/>
        </a:p>
      </dgm:t>
    </dgm:pt>
    <dgm:pt modelId="{59705DBB-48F9-4CBF-A940-0128409CC24E}" type="parTrans" cxnId="{7752EA01-ED0F-4A75-80B0-D11A96DCA760}">
      <dgm:prSet/>
      <dgm:spPr/>
      <dgm:t>
        <a:bodyPr/>
        <a:lstStyle/>
        <a:p>
          <a:endParaRPr lang="en-US"/>
        </a:p>
      </dgm:t>
    </dgm:pt>
    <dgm:pt modelId="{77588C46-C20D-4AEB-9423-BC78948D14FF}" type="sibTrans" cxnId="{7752EA01-ED0F-4A75-80B0-D11A96DCA760}">
      <dgm:prSet/>
      <dgm:spPr/>
      <dgm:t>
        <a:bodyPr/>
        <a:lstStyle/>
        <a:p>
          <a:endParaRPr lang="en-US"/>
        </a:p>
      </dgm:t>
    </dgm:pt>
    <dgm:pt modelId="{EF6E11F8-9F80-482B-8C14-DF4DECD44835}">
      <dgm:prSet/>
      <dgm:spPr/>
      <dgm:t>
        <a:bodyPr/>
        <a:lstStyle/>
        <a:p>
          <a:r>
            <a:rPr lang="en-GB"/>
            <a:t>Supplementary material</a:t>
          </a:r>
          <a:endParaRPr lang="en-US"/>
        </a:p>
      </dgm:t>
    </dgm:pt>
    <dgm:pt modelId="{80A44C2E-A58A-4DBE-B89C-E3121618B6D3}" type="parTrans" cxnId="{0B67930E-6789-4889-A055-A0E6445FBDCD}">
      <dgm:prSet/>
      <dgm:spPr/>
      <dgm:t>
        <a:bodyPr/>
        <a:lstStyle/>
        <a:p>
          <a:endParaRPr lang="en-US"/>
        </a:p>
      </dgm:t>
    </dgm:pt>
    <dgm:pt modelId="{00B0F842-EAB9-4F28-AE49-4488AB79B78B}" type="sibTrans" cxnId="{0B67930E-6789-4889-A055-A0E6445FBDCD}">
      <dgm:prSet/>
      <dgm:spPr/>
      <dgm:t>
        <a:bodyPr/>
        <a:lstStyle/>
        <a:p>
          <a:endParaRPr lang="en-US"/>
        </a:p>
      </dgm:t>
    </dgm:pt>
    <dgm:pt modelId="{1642202E-A907-4B79-A8F1-548C73A01572}">
      <dgm:prSet/>
      <dgm:spPr/>
      <dgm:t>
        <a:bodyPr/>
        <a:lstStyle/>
        <a:p>
          <a:r>
            <a:rPr lang="en-GB"/>
            <a:t>Benefits of pre-registration</a:t>
          </a:r>
          <a:endParaRPr lang="en-US"/>
        </a:p>
      </dgm:t>
    </dgm:pt>
    <dgm:pt modelId="{8B14DF24-1320-4F72-8FE6-9BCE75EF2D7C}" type="parTrans" cxnId="{133535AC-CD88-44C3-B768-114088AB0FB3}">
      <dgm:prSet/>
      <dgm:spPr/>
      <dgm:t>
        <a:bodyPr/>
        <a:lstStyle/>
        <a:p>
          <a:endParaRPr lang="en-US"/>
        </a:p>
      </dgm:t>
    </dgm:pt>
    <dgm:pt modelId="{2F072577-4474-4354-89CA-3CF2C0C7E810}" type="sibTrans" cxnId="{133535AC-CD88-44C3-B768-114088AB0FB3}">
      <dgm:prSet/>
      <dgm:spPr/>
      <dgm:t>
        <a:bodyPr/>
        <a:lstStyle/>
        <a:p>
          <a:endParaRPr lang="en-US"/>
        </a:p>
      </dgm:t>
    </dgm:pt>
    <dgm:pt modelId="{9F208289-DA3E-49AD-A326-D30AA9C949AB}" type="pres">
      <dgm:prSet presAssocID="{01F94CE3-BAA8-471A-9BB7-E7268A43424E}" presName="Name0" presStyleCnt="0">
        <dgm:presLayoutVars>
          <dgm:dir/>
          <dgm:animLvl val="lvl"/>
          <dgm:resizeHandles val="exact"/>
        </dgm:presLayoutVars>
      </dgm:prSet>
      <dgm:spPr/>
    </dgm:pt>
    <dgm:pt modelId="{EDC1C89D-963B-48EA-91F7-676B51C122A5}" type="pres">
      <dgm:prSet presAssocID="{3B8D0C71-B61D-472F-8CD2-D6413A613FCD}" presName="linNode" presStyleCnt="0"/>
      <dgm:spPr/>
    </dgm:pt>
    <dgm:pt modelId="{B5EF8E76-8AD9-4744-AF79-0D382766EC4C}" type="pres">
      <dgm:prSet presAssocID="{3B8D0C71-B61D-472F-8CD2-D6413A613FC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F42BDB2-8DC6-42B1-9B70-8A412214140F}" type="pres">
      <dgm:prSet presAssocID="{3B8D0C71-B61D-472F-8CD2-D6413A613FCD}" presName="descendantText" presStyleLbl="alignAccFollowNode1" presStyleIdx="0" presStyleCnt="3">
        <dgm:presLayoutVars>
          <dgm:bulletEnabled val="1"/>
        </dgm:presLayoutVars>
      </dgm:prSet>
      <dgm:spPr/>
    </dgm:pt>
    <dgm:pt modelId="{CA0A1D3D-3308-42E7-ABE6-DC24DF78A9B9}" type="pres">
      <dgm:prSet presAssocID="{C3E24382-8939-4D9F-985F-5921DCA35656}" presName="sp" presStyleCnt="0"/>
      <dgm:spPr/>
    </dgm:pt>
    <dgm:pt modelId="{7B4E297C-8E84-4A5D-B832-9355B2CD02C3}" type="pres">
      <dgm:prSet presAssocID="{0CF09ED4-C96D-40AD-9E5B-938A990EFAE1}" presName="linNode" presStyleCnt="0"/>
      <dgm:spPr/>
    </dgm:pt>
    <dgm:pt modelId="{C49885AD-032C-444E-8429-DA9F3E0F47ED}" type="pres">
      <dgm:prSet presAssocID="{0CF09ED4-C96D-40AD-9E5B-938A990EFAE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C297A0D-D0B0-4E50-A71D-E182CB604158}" type="pres">
      <dgm:prSet presAssocID="{0CF09ED4-C96D-40AD-9E5B-938A990EFAE1}" presName="descendantText" presStyleLbl="alignAccFollowNode1" presStyleIdx="1" presStyleCnt="3">
        <dgm:presLayoutVars>
          <dgm:bulletEnabled val="1"/>
        </dgm:presLayoutVars>
      </dgm:prSet>
      <dgm:spPr/>
    </dgm:pt>
    <dgm:pt modelId="{141A39EE-0E3F-4DD1-8D6D-08EE33351F8C}" type="pres">
      <dgm:prSet presAssocID="{E4BC8EC0-BB6D-4010-96DA-D5E1AE6C1722}" presName="sp" presStyleCnt="0"/>
      <dgm:spPr/>
    </dgm:pt>
    <dgm:pt modelId="{85DCBF95-6AD9-4A91-8317-A3B3EA87E4F7}" type="pres">
      <dgm:prSet presAssocID="{1C98A3FF-4540-4124-BE91-8C5A7ED04EF5}" presName="linNode" presStyleCnt="0"/>
      <dgm:spPr/>
    </dgm:pt>
    <dgm:pt modelId="{537AE19C-743F-44B8-841E-5FB74F79FF23}" type="pres">
      <dgm:prSet presAssocID="{1C98A3FF-4540-4124-BE91-8C5A7ED04EF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7560A88-500E-47FD-AE92-53B84EC38FC3}" type="pres">
      <dgm:prSet presAssocID="{1C98A3FF-4540-4124-BE91-8C5A7ED04EF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752EA01-ED0F-4A75-80B0-D11A96DCA760}" srcId="{01F94CE3-BAA8-471A-9BB7-E7268A43424E}" destId="{1C98A3FF-4540-4124-BE91-8C5A7ED04EF5}" srcOrd="2" destOrd="0" parTransId="{59705DBB-48F9-4CBF-A940-0128409CC24E}" sibTransId="{77588C46-C20D-4AEB-9423-BC78948D14FF}"/>
    <dgm:cxn modelId="{8E2DE902-C068-4B40-931A-29F312C138B1}" type="presOf" srcId="{762EDE69-1527-4736-A452-A37C74B6E0D4}" destId="{EF42BDB2-8DC6-42B1-9B70-8A412214140F}" srcOrd="0" destOrd="0" presId="urn:microsoft.com/office/officeart/2005/8/layout/vList5"/>
    <dgm:cxn modelId="{0B67930E-6789-4889-A055-A0E6445FBDCD}" srcId="{1C98A3FF-4540-4124-BE91-8C5A7ED04EF5}" destId="{EF6E11F8-9F80-482B-8C14-DF4DECD44835}" srcOrd="0" destOrd="0" parTransId="{80A44C2E-A58A-4DBE-B89C-E3121618B6D3}" sibTransId="{00B0F842-EAB9-4F28-AE49-4488AB79B78B}"/>
    <dgm:cxn modelId="{B26A7C29-F2C6-4609-A976-6DB42B05041E}" srcId="{01F94CE3-BAA8-471A-9BB7-E7268A43424E}" destId="{3B8D0C71-B61D-472F-8CD2-D6413A613FCD}" srcOrd="0" destOrd="0" parTransId="{A94FFF3A-64E6-4550-A2EC-7F63A7DABC3F}" sibTransId="{C3E24382-8939-4D9F-985F-5921DCA35656}"/>
    <dgm:cxn modelId="{7A42733F-C664-41FB-9B19-642003846A86}" srcId="{0CF09ED4-C96D-40AD-9E5B-938A990EFAE1}" destId="{7B7A656A-78F4-494C-9028-BCB87CFB3906}" srcOrd="2" destOrd="0" parTransId="{671D60EA-9417-464F-B41C-4DBED78D297F}" sibTransId="{A8E9786D-B346-44B3-B4C3-5185AA415DC0}"/>
    <dgm:cxn modelId="{ADFF564A-ADFE-4E70-84E9-F7C7FD7A1B32}" type="presOf" srcId="{0CF09ED4-C96D-40AD-9E5B-938A990EFAE1}" destId="{C49885AD-032C-444E-8429-DA9F3E0F47ED}" srcOrd="0" destOrd="0" presId="urn:microsoft.com/office/officeart/2005/8/layout/vList5"/>
    <dgm:cxn modelId="{3E6EDC56-5B8B-42DC-B438-2EFCB77C1AF0}" type="presOf" srcId="{133B5EAE-3C5B-4727-93A3-302016C79AFD}" destId="{DC297A0D-D0B0-4E50-A71D-E182CB604158}" srcOrd="0" destOrd="0" presId="urn:microsoft.com/office/officeart/2005/8/layout/vList5"/>
    <dgm:cxn modelId="{94090B60-33EA-4079-B629-C8316ECEAF26}" srcId="{0CF09ED4-C96D-40AD-9E5B-938A990EFAE1}" destId="{133B5EAE-3C5B-4727-93A3-302016C79AFD}" srcOrd="0" destOrd="0" parTransId="{5575063C-AFD4-4ABF-A3E9-35D022DE5491}" sibTransId="{74A30815-7A4A-47AC-8118-2890E857338A}"/>
    <dgm:cxn modelId="{E581946E-0570-43C6-9AF6-4D9C8AE55FDB}" type="presOf" srcId="{3B8D0C71-B61D-472F-8CD2-D6413A613FCD}" destId="{B5EF8E76-8AD9-4744-AF79-0D382766EC4C}" srcOrd="0" destOrd="0" presId="urn:microsoft.com/office/officeart/2005/8/layout/vList5"/>
    <dgm:cxn modelId="{C056D484-E39C-433A-A92C-49B699D9A676}" type="presOf" srcId="{EF6E11F8-9F80-482B-8C14-DF4DECD44835}" destId="{47560A88-500E-47FD-AE92-53B84EC38FC3}" srcOrd="0" destOrd="0" presId="urn:microsoft.com/office/officeart/2005/8/layout/vList5"/>
    <dgm:cxn modelId="{2F14FE85-AE91-433A-BD66-42DF59948F14}" type="presOf" srcId="{90A97296-3844-48F1-8122-87D6F936A5DE}" destId="{DC297A0D-D0B0-4E50-A71D-E182CB604158}" srcOrd="0" destOrd="1" presId="urn:microsoft.com/office/officeart/2005/8/layout/vList5"/>
    <dgm:cxn modelId="{70C7E399-730F-41E2-BD7A-B8F5B3DFE3BA}" srcId="{3B8D0C71-B61D-472F-8CD2-D6413A613FCD}" destId="{762EDE69-1527-4736-A452-A37C74B6E0D4}" srcOrd="0" destOrd="0" parTransId="{F7935692-7473-4E0D-9ED8-CF1AA2CE0418}" sibTransId="{00617EE7-EC7C-44DA-908B-126816D827E0}"/>
    <dgm:cxn modelId="{250C5B9F-29E8-4E38-9AEA-3E0C69E5B681}" type="presOf" srcId="{01F94CE3-BAA8-471A-9BB7-E7268A43424E}" destId="{9F208289-DA3E-49AD-A326-D30AA9C949AB}" srcOrd="0" destOrd="0" presId="urn:microsoft.com/office/officeart/2005/8/layout/vList5"/>
    <dgm:cxn modelId="{2BDF10A8-598B-4637-AAA6-AF5E830DD315}" type="presOf" srcId="{1C98A3FF-4540-4124-BE91-8C5A7ED04EF5}" destId="{537AE19C-743F-44B8-841E-5FB74F79FF23}" srcOrd="0" destOrd="0" presId="urn:microsoft.com/office/officeart/2005/8/layout/vList5"/>
    <dgm:cxn modelId="{C360EEA9-F641-4AEA-9027-93BDEFC506EB}" srcId="{0CF09ED4-C96D-40AD-9E5B-938A990EFAE1}" destId="{90A97296-3844-48F1-8122-87D6F936A5DE}" srcOrd="1" destOrd="0" parTransId="{149C0C35-EC09-4571-A264-955BB4D1DC0F}" sibTransId="{8AD9F43C-6589-4855-B075-4119315DAF21}"/>
    <dgm:cxn modelId="{133535AC-CD88-44C3-B768-114088AB0FB3}" srcId="{1C98A3FF-4540-4124-BE91-8C5A7ED04EF5}" destId="{1642202E-A907-4B79-A8F1-548C73A01572}" srcOrd="1" destOrd="0" parTransId="{8B14DF24-1320-4F72-8FE6-9BCE75EF2D7C}" sibTransId="{2F072577-4474-4354-89CA-3CF2C0C7E810}"/>
    <dgm:cxn modelId="{52DFD2B9-6791-46B9-A57F-44FFCABF0E51}" type="presOf" srcId="{1642202E-A907-4B79-A8F1-548C73A01572}" destId="{47560A88-500E-47FD-AE92-53B84EC38FC3}" srcOrd="0" destOrd="1" presId="urn:microsoft.com/office/officeart/2005/8/layout/vList5"/>
    <dgm:cxn modelId="{FB5E8EE2-D8A0-416B-9FC9-8DB8E0E359EF}" type="presOf" srcId="{7B7A656A-78F4-494C-9028-BCB87CFB3906}" destId="{DC297A0D-D0B0-4E50-A71D-E182CB604158}" srcOrd="0" destOrd="2" presId="urn:microsoft.com/office/officeart/2005/8/layout/vList5"/>
    <dgm:cxn modelId="{039D47E9-2D70-4D0B-A25A-056DAD555C3D}" srcId="{01F94CE3-BAA8-471A-9BB7-E7268A43424E}" destId="{0CF09ED4-C96D-40AD-9E5B-938A990EFAE1}" srcOrd="1" destOrd="0" parTransId="{D3FDA90D-067C-4F10-9091-1A29594AAD49}" sibTransId="{E4BC8EC0-BB6D-4010-96DA-D5E1AE6C1722}"/>
    <dgm:cxn modelId="{2DA762A1-FCA7-4227-9319-342CDE99C752}" type="presParOf" srcId="{9F208289-DA3E-49AD-A326-D30AA9C949AB}" destId="{EDC1C89D-963B-48EA-91F7-676B51C122A5}" srcOrd="0" destOrd="0" presId="urn:microsoft.com/office/officeart/2005/8/layout/vList5"/>
    <dgm:cxn modelId="{94D44AD5-1026-4186-8622-9A2B60D23092}" type="presParOf" srcId="{EDC1C89D-963B-48EA-91F7-676B51C122A5}" destId="{B5EF8E76-8AD9-4744-AF79-0D382766EC4C}" srcOrd="0" destOrd="0" presId="urn:microsoft.com/office/officeart/2005/8/layout/vList5"/>
    <dgm:cxn modelId="{7233F88B-3694-47B8-B650-A24250E1E32A}" type="presParOf" srcId="{EDC1C89D-963B-48EA-91F7-676B51C122A5}" destId="{EF42BDB2-8DC6-42B1-9B70-8A412214140F}" srcOrd="1" destOrd="0" presId="urn:microsoft.com/office/officeart/2005/8/layout/vList5"/>
    <dgm:cxn modelId="{A18A30C5-1D6B-4216-AADC-A0F78760C655}" type="presParOf" srcId="{9F208289-DA3E-49AD-A326-D30AA9C949AB}" destId="{CA0A1D3D-3308-42E7-ABE6-DC24DF78A9B9}" srcOrd="1" destOrd="0" presId="urn:microsoft.com/office/officeart/2005/8/layout/vList5"/>
    <dgm:cxn modelId="{0FA6A879-CCA1-4EB6-BB8B-6C9C8C0A5076}" type="presParOf" srcId="{9F208289-DA3E-49AD-A326-D30AA9C949AB}" destId="{7B4E297C-8E84-4A5D-B832-9355B2CD02C3}" srcOrd="2" destOrd="0" presId="urn:microsoft.com/office/officeart/2005/8/layout/vList5"/>
    <dgm:cxn modelId="{ED3DFB33-0C9E-4302-87D3-A7804AE01685}" type="presParOf" srcId="{7B4E297C-8E84-4A5D-B832-9355B2CD02C3}" destId="{C49885AD-032C-444E-8429-DA9F3E0F47ED}" srcOrd="0" destOrd="0" presId="urn:microsoft.com/office/officeart/2005/8/layout/vList5"/>
    <dgm:cxn modelId="{527E78E8-C6C2-40EC-83C1-4857ACAB0DB1}" type="presParOf" srcId="{7B4E297C-8E84-4A5D-B832-9355B2CD02C3}" destId="{DC297A0D-D0B0-4E50-A71D-E182CB604158}" srcOrd="1" destOrd="0" presId="urn:microsoft.com/office/officeart/2005/8/layout/vList5"/>
    <dgm:cxn modelId="{C6B04DE7-8865-4C49-A59A-064FDD2F8D72}" type="presParOf" srcId="{9F208289-DA3E-49AD-A326-D30AA9C949AB}" destId="{141A39EE-0E3F-4DD1-8D6D-08EE33351F8C}" srcOrd="3" destOrd="0" presId="urn:microsoft.com/office/officeart/2005/8/layout/vList5"/>
    <dgm:cxn modelId="{5C1F0C16-20F3-4740-B1F1-F967AC2F40A3}" type="presParOf" srcId="{9F208289-DA3E-49AD-A326-D30AA9C949AB}" destId="{85DCBF95-6AD9-4A91-8317-A3B3EA87E4F7}" srcOrd="4" destOrd="0" presId="urn:microsoft.com/office/officeart/2005/8/layout/vList5"/>
    <dgm:cxn modelId="{31C85758-02E0-45C5-A64E-99DAE1A98B5D}" type="presParOf" srcId="{85DCBF95-6AD9-4A91-8317-A3B3EA87E4F7}" destId="{537AE19C-743F-44B8-841E-5FB74F79FF23}" srcOrd="0" destOrd="0" presId="urn:microsoft.com/office/officeart/2005/8/layout/vList5"/>
    <dgm:cxn modelId="{E32D4B2A-1283-4B81-81B5-049C5BF0DA81}" type="presParOf" srcId="{85DCBF95-6AD9-4A91-8317-A3B3EA87E4F7}" destId="{47560A88-500E-47FD-AE92-53B84EC38FC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73BC6-AA5A-4A13-AAEC-74B820344842}">
      <dsp:nvSpPr>
        <dsp:cNvPr id="0" name=""/>
        <dsp:cNvSpPr/>
      </dsp:nvSpPr>
      <dsp:spPr>
        <a:xfrm>
          <a:off x="0" y="653692"/>
          <a:ext cx="9720262" cy="12068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A30CF-D099-4ACA-8F9C-A35CC17FFFC0}">
      <dsp:nvSpPr>
        <dsp:cNvPr id="0" name=""/>
        <dsp:cNvSpPr/>
      </dsp:nvSpPr>
      <dsp:spPr>
        <a:xfrm>
          <a:off x="365062" y="925226"/>
          <a:ext cx="663749" cy="663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B4C12-24B0-4681-9CC8-94D9E9059977}">
      <dsp:nvSpPr>
        <dsp:cNvPr id="0" name=""/>
        <dsp:cNvSpPr/>
      </dsp:nvSpPr>
      <dsp:spPr>
        <a:xfrm>
          <a:off x="1393874" y="653692"/>
          <a:ext cx="4374117" cy="120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2" tIns="127722" rIns="127722" bIns="1277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Franco et al. (2016): underreporting in pre-registered psychology experiments</a:t>
          </a:r>
        </a:p>
      </dsp:txBody>
      <dsp:txXfrm>
        <a:off x="1393874" y="653692"/>
        <a:ext cx="4374117" cy="1206817"/>
      </dsp:txXfrm>
    </dsp:sp>
    <dsp:sp modelId="{9E39AA81-FB8F-4F2E-AA02-4282B4D10B8C}">
      <dsp:nvSpPr>
        <dsp:cNvPr id="0" name=""/>
        <dsp:cNvSpPr/>
      </dsp:nvSpPr>
      <dsp:spPr>
        <a:xfrm>
          <a:off x="5767992" y="653692"/>
          <a:ext cx="3952269" cy="120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2" tIns="127722" rIns="127722" bIns="1277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40% did not report all experimental conditions and 70% did not report all outcome variables measured in final report</a:t>
          </a:r>
        </a:p>
      </dsp:txBody>
      <dsp:txXfrm>
        <a:off x="5767992" y="653692"/>
        <a:ext cx="3952269" cy="1206817"/>
      </dsp:txXfrm>
    </dsp:sp>
    <dsp:sp modelId="{D13B3B4C-7B50-4A65-BFF4-73420819A3E5}">
      <dsp:nvSpPr>
        <dsp:cNvPr id="0" name=""/>
        <dsp:cNvSpPr/>
      </dsp:nvSpPr>
      <dsp:spPr>
        <a:xfrm>
          <a:off x="0" y="2162214"/>
          <a:ext cx="9720262" cy="12068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5301A-56A8-4587-B720-2A057BFCE7C2}">
      <dsp:nvSpPr>
        <dsp:cNvPr id="0" name=""/>
        <dsp:cNvSpPr/>
      </dsp:nvSpPr>
      <dsp:spPr>
        <a:xfrm>
          <a:off x="365062" y="2433748"/>
          <a:ext cx="663749" cy="663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CC8C4-3865-43AE-A7BA-03F3E2047E81}">
      <dsp:nvSpPr>
        <dsp:cNvPr id="0" name=""/>
        <dsp:cNvSpPr/>
      </dsp:nvSpPr>
      <dsp:spPr>
        <a:xfrm>
          <a:off x="1393874" y="2162214"/>
          <a:ext cx="4374117" cy="120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2" tIns="127722" rIns="127722" bIns="1277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Kilkenny et al. (2009): systematic review of research using animals for biomedical research</a:t>
          </a:r>
        </a:p>
      </dsp:txBody>
      <dsp:txXfrm>
        <a:off x="1393874" y="2162214"/>
        <a:ext cx="4374117" cy="1206817"/>
      </dsp:txXfrm>
    </dsp:sp>
    <dsp:sp modelId="{28475D67-A5E7-498F-9E39-593A1F694E04}">
      <dsp:nvSpPr>
        <dsp:cNvPr id="0" name=""/>
        <dsp:cNvSpPr/>
      </dsp:nvSpPr>
      <dsp:spPr>
        <a:xfrm>
          <a:off x="5767992" y="2162214"/>
          <a:ext cx="3952269" cy="120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2" tIns="127722" rIns="127722" bIns="1277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4% did not report the number of animals used!</a:t>
          </a:r>
        </a:p>
      </dsp:txBody>
      <dsp:txXfrm>
        <a:off x="5767992" y="2162214"/>
        <a:ext cx="3952269" cy="1206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00FDB-31B0-46EF-B20D-D31F68E68E1D}">
      <dsp:nvSpPr>
        <dsp:cNvPr id="0" name=""/>
        <dsp:cNvSpPr/>
      </dsp:nvSpPr>
      <dsp:spPr>
        <a:xfrm>
          <a:off x="954085" y="849182"/>
          <a:ext cx="1255514" cy="12555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5FF83-2B8A-4ECF-98DB-A66192BBFE76}">
      <dsp:nvSpPr>
        <dsp:cNvPr id="0" name=""/>
        <dsp:cNvSpPr/>
      </dsp:nvSpPr>
      <dsp:spPr>
        <a:xfrm>
          <a:off x="186826" y="2453542"/>
          <a:ext cx="27900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Pre-registration</a:t>
          </a:r>
          <a:endParaRPr lang="en-US" sz="1900" kern="1200"/>
        </a:p>
      </dsp:txBody>
      <dsp:txXfrm>
        <a:off x="186826" y="2453542"/>
        <a:ext cx="2790032" cy="720000"/>
      </dsp:txXfrm>
    </dsp:sp>
    <dsp:sp modelId="{46953BF3-7C71-4A9F-85A1-5B4E3C3F35CA}">
      <dsp:nvSpPr>
        <dsp:cNvPr id="0" name=""/>
        <dsp:cNvSpPr/>
      </dsp:nvSpPr>
      <dsp:spPr>
        <a:xfrm>
          <a:off x="4232373" y="849182"/>
          <a:ext cx="1255514" cy="12555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581FD-0B65-43AE-A82B-9F46D7839977}">
      <dsp:nvSpPr>
        <dsp:cNvPr id="0" name=""/>
        <dsp:cNvSpPr/>
      </dsp:nvSpPr>
      <dsp:spPr>
        <a:xfrm>
          <a:off x="3465114" y="2453542"/>
          <a:ext cx="27900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Save and organise all materials, code, etc. as you go along</a:t>
          </a:r>
          <a:endParaRPr lang="en-US" sz="1900" kern="1200"/>
        </a:p>
      </dsp:txBody>
      <dsp:txXfrm>
        <a:off x="3465114" y="2453542"/>
        <a:ext cx="2790032" cy="720000"/>
      </dsp:txXfrm>
    </dsp:sp>
    <dsp:sp modelId="{BA6AB2C8-9B23-4FE4-8424-57130CF23DA4}">
      <dsp:nvSpPr>
        <dsp:cNvPr id="0" name=""/>
        <dsp:cNvSpPr/>
      </dsp:nvSpPr>
      <dsp:spPr>
        <a:xfrm>
          <a:off x="7510662" y="849182"/>
          <a:ext cx="1255514" cy="12555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FB625-1E24-4EDA-AA3D-C3CD8A45CA2D}">
      <dsp:nvSpPr>
        <dsp:cNvPr id="0" name=""/>
        <dsp:cNvSpPr/>
      </dsp:nvSpPr>
      <dsp:spPr>
        <a:xfrm>
          <a:off x="6743403" y="2453542"/>
          <a:ext cx="27900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Phone a friend</a:t>
          </a:r>
          <a:endParaRPr lang="en-US" sz="1900" kern="1200"/>
        </a:p>
      </dsp:txBody>
      <dsp:txXfrm>
        <a:off x="6743403" y="2453542"/>
        <a:ext cx="279003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2BDB2-8DC6-42B1-9B70-8A412214140F}">
      <dsp:nvSpPr>
        <dsp:cNvPr id="0" name=""/>
        <dsp:cNvSpPr/>
      </dsp:nvSpPr>
      <dsp:spPr>
        <a:xfrm rot="5400000">
          <a:off x="6091223" y="-2460326"/>
          <a:ext cx="1037108" cy="622096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It could cost you more if you don’t</a:t>
          </a:r>
          <a:endParaRPr lang="en-US" sz="2000" kern="1200"/>
        </a:p>
      </dsp:txBody>
      <dsp:txXfrm rot="-5400000">
        <a:off x="3499294" y="182230"/>
        <a:ext cx="6170340" cy="935854"/>
      </dsp:txXfrm>
    </dsp:sp>
    <dsp:sp modelId="{B5EF8E76-8AD9-4744-AF79-0D382766EC4C}">
      <dsp:nvSpPr>
        <dsp:cNvPr id="0" name=""/>
        <dsp:cNvSpPr/>
      </dsp:nvSpPr>
      <dsp:spPr>
        <a:xfrm>
          <a:off x="0" y="1964"/>
          <a:ext cx="3499294" cy="12963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I don’t have time for this/it’s too much effort!</a:t>
          </a:r>
          <a:endParaRPr lang="en-US" sz="2800" kern="1200"/>
        </a:p>
      </dsp:txBody>
      <dsp:txXfrm>
        <a:off x="63284" y="65248"/>
        <a:ext cx="3372726" cy="1169817"/>
      </dsp:txXfrm>
    </dsp:sp>
    <dsp:sp modelId="{DC297A0D-D0B0-4E50-A71D-E182CB604158}">
      <dsp:nvSpPr>
        <dsp:cNvPr id="0" name=""/>
        <dsp:cNvSpPr/>
      </dsp:nvSpPr>
      <dsp:spPr>
        <a:xfrm rot="5400000">
          <a:off x="6091223" y="-1099121"/>
          <a:ext cx="1037108" cy="622096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That’s the whole point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Extra citations for you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Good for your reputation</a:t>
          </a:r>
          <a:endParaRPr lang="en-US" sz="2000" kern="1200"/>
        </a:p>
      </dsp:txBody>
      <dsp:txXfrm rot="-5400000">
        <a:off x="3499294" y="1543435"/>
        <a:ext cx="6170340" cy="935854"/>
      </dsp:txXfrm>
    </dsp:sp>
    <dsp:sp modelId="{C49885AD-032C-444E-8429-DA9F3E0F47ED}">
      <dsp:nvSpPr>
        <dsp:cNvPr id="0" name=""/>
        <dsp:cNvSpPr/>
      </dsp:nvSpPr>
      <dsp:spPr>
        <a:xfrm>
          <a:off x="0" y="1363169"/>
          <a:ext cx="3499294" cy="12963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I don’t want people copying my work!</a:t>
          </a:r>
          <a:endParaRPr lang="en-US" sz="2800" kern="1200"/>
        </a:p>
      </dsp:txBody>
      <dsp:txXfrm>
        <a:off x="63284" y="1426453"/>
        <a:ext cx="3372726" cy="1169817"/>
      </dsp:txXfrm>
    </dsp:sp>
    <dsp:sp modelId="{47560A88-500E-47FD-AE92-53B84EC38FC3}">
      <dsp:nvSpPr>
        <dsp:cNvPr id="0" name=""/>
        <dsp:cNvSpPr/>
      </dsp:nvSpPr>
      <dsp:spPr>
        <a:xfrm rot="5400000">
          <a:off x="6091223" y="262083"/>
          <a:ext cx="1037108" cy="622096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Supplementary material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Benefits of pre-registration</a:t>
          </a:r>
          <a:endParaRPr lang="en-US" sz="2000" kern="1200"/>
        </a:p>
      </dsp:txBody>
      <dsp:txXfrm rot="-5400000">
        <a:off x="3499294" y="2904640"/>
        <a:ext cx="6170340" cy="935854"/>
      </dsp:txXfrm>
    </dsp:sp>
    <dsp:sp modelId="{537AE19C-743F-44B8-841E-5FB74F79FF23}">
      <dsp:nvSpPr>
        <dsp:cNvPr id="0" name=""/>
        <dsp:cNvSpPr/>
      </dsp:nvSpPr>
      <dsp:spPr>
        <a:xfrm>
          <a:off x="0" y="2724374"/>
          <a:ext cx="3499294" cy="12963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My paper is already too long!</a:t>
          </a:r>
          <a:endParaRPr lang="en-US" sz="2800" kern="1200"/>
        </a:p>
      </dsp:txBody>
      <dsp:txXfrm>
        <a:off x="63284" y="2787658"/>
        <a:ext cx="3372726" cy="1169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1AE240C-13BB-4B2E-B773-76EF8544597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1F41-2671-45FB-A4E9-B922AA589A9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42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240C-13BB-4B2E-B773-76EF8544597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1F41-2671-45FB-A4E9-B922AA589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48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240C-13BB-4B2E-B773-76EF8544597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1F41-2671-45FB-A4E9-B922AA589A99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46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240C-13BB-4B2E-B773-76EF8544597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1F41-2671-45FB-A4E9-B922AA589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00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240C-13BB-4B2E-B773-76EF8544597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1F41-2671-45FB-A4E9-B922AA589A9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5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240C-13BB-4B2E-B773-76EF8544597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1F41-2671-45FB-A4E9-B922AA589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8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240C-13BB-4B2E-B773-76EF8544597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1F41-2671-45FB-A4E9-B922AA589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38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240C-13BB-4B2E-B773-76EF8544597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1F41-2671-45FB-A4E9-B922AA589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19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240C-13BB-4B2E-B773-76EF8544597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1F41-2671-45FB-A4E9-B922AA589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47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240C-13BB-4B2E-B773-76EF8544597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1F41-2671-45FB-A4E9-B922AA589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56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240C-13BB-4B2E-B773-76EF8544597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1F41-2671-45FB-A4E9-B922AA589A9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4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AE240C-13BB-4B2E-B773-76EF8544597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EF1F41-2671-45FB-A4E9-B922AA589A99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87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s.io/to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os.io/top/" TargetMode="External"/><Relationship Id="rId3" Type="http://schemas.openxmlformats.org/officeDocument/2006/relationships/hyperlink" Target="https://doi.org/10.1371/journal.pone.0029081" TargetMode="External"/><Relationship Id="rId7" Type="http://schemas.openxmlformats.org/officeDocument/2006/relationships/hyperlink" Target="https://doi.org/10.1080/09546553.2013.876414" TargetMode="External"/><Relationship Id="rId2" Type="http://schemas.openxmlformats.org/officeDocument/2006/relationships/hyperlink" Target="https://psycnet.apa.org/doi/10.1037/0022-3514.71.2.23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371/journal.pone.0007824" TargetMode="External"/><Relationship Id="rId5" Type="http://schemas.openxmlformats.org/officeDocument/2006/relationships/hyperlink" Target="https://lgatto.github.io/rr-publ/" TargetMode="External"/><Relationship Id="rId4" Type="http://schemas.openxmlformats.org/officeDocument/2006/relationships/hyperlink" Target="https://doi.org/10.1177/1948550615598377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ebo.2017.04.020" TargetMode="External"/><Relationship Id="rId2" Type="http://schemas.openxmlformats.org/officeDocument/2006/relationships/hyperlink" Target="https://doi.org/10.1177/09567976155946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77/194855061987741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FFE046-49F4-4BC5-A930-2B5263DD3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Writing Reproducible Methods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GB" dirty="0"/>
              <a:t>Nadine Salman</a:t>
            </a:r>
          </a:p>
        </p:txBody>
      </p:sp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82C16-E1CC-414F-BA3E-EB99842D3C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6" y="1132158"/>
            <a:ext cx="10917644" cy="29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50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Could you reproduce this?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“This study aims at gaining insight into the relationship between ENSM [exposure to extremist content through new social media] and self-reported political violence among Belgian adolescents. Data were collected through a classic paper-and-pencil survey of pupils in the third cycle (ages 16–18) of secondary education in Antwerp and Liège.</a:t>
            </a:r>
          </a:p>
          <a:p>
            <a:pPr marL="0" indent="0">
              <a:buNone/>
            </a:pPr>
            <a:r>
              <a:rPr lang="en-GB" dirty="0"/>
              <a:t>The paper-and-pencil survey was restricted to the cities of Liège and Antwerp for practical reasons: Liège and Antwerp are, except for Brussels, the two largest cities of Belgium (+100,000 inhabitants). All schools in the third cycle of the secondary education in Antwerp and Liège were contacted and invited to participate in the study. A total of 34 schools in Antwerp and 32 schools in Liège were contacted.”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…continues to details about scales used.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5142" y="6311900"/>
            <a:ext cx="1157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/>
              <a:t>Lieven &amp; </a:t>
            </a:r>
            <a:r>
              <a:rPr lang="en-GB" sz="1600" dirty="0" err="1"/>
              <a:t>Schils</a:t>
            </a:r>
            <a:r>
              <a:rPr lang="en-GB" sz="1600" dirty="0"/>
              <a:t> (2016)</a:t>
            </a:r>
          </a:p>
        </p:txBody>
      </p:sp>
    </p:spTree>
    <p:extLst>
      <p:ext uri="{BB962C8B-B14F-4D97-AF65-F5344CB8AC3E}">
        <p14:creationId xmlns:p14="http://schemas.microsoft.com/office/powerpoint/2010/main" val="175328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Could you reproduce this?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“This study aims at gaining insight into the relationship between ENSM [exposure to extremist content through new social media] and self-reported political violence among Belgian adolescents. </a:t>
            </a:r>
            <a:r>
              <a:rPr lang="en-GB" dirty="0">
                <a:solidFill>
                  <a:srgbClr val="FF0000"/>
                </a:solidFill>
              </a:rPr>
              <a:t>Data were collected through a classic paper-and-pencil survey of pupils</a:t>
            </a:r>
            <a:r>
              <a:rPr lang="en-GB" dirty="0"/>
              <a:t> in the third cycle (ages 16–18) of secondary education in Antwerp and Liège.</a:t>
            </a:r>
          </a:p>
          <a:p>
            <a:pPr marL="0" indent="0">
              <a:buNone/>
            </a:pPr>
            <a:r>
              <a:rPr lang="en-GB" dirty="0"/>
              <a:t>The paper-and-pencil survey was restricted to the cities of Liège and Antwerp for practical reasons: Liège and Antwerp are, except for Brussels, the two largest cities of Belgium (+100,000 inhabitants). All schools in the third cycle of the secondary education in Antwerp and Liège were contacted and invited to participate in the study. </a:t>
            </a:r>
            <a:r>
              <a:rPr lang="en-GB" dirty="0">
                <a:solidFill>
                  <a:srgbClr val="FF0000"/>
                </a:solidFill>
              </a:rPr>
              <a:t>A total of 34 schools in Antwerp and 32 schools in Liège were contacted.</a:t>
            </a:r>
            <a:r>
              <a:rPr lang="en-GB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…continues to details about scales used.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5142" y="6311900"/>
            <a:ext cx="1157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/>
              <a:t>Lieven &amp; </a:t>
            </a:r>
            <a:r>
              <a:rPr lang="en-GB" sz="1600" dirty="0" err="1"/>
              <a:t>Schils</a:t>
            </a:r>
            <a:r>
              <a:rPr lang="en-GB" sz="1600" dirty="0"/>
              <a:t> (2016)</a:t>
            </a:r>
          </a:p>
        </p:txBody>
      </p:sp>
    </p:spTree>
    <p:extLst>
      <p:ext uri="{BB962C8B-B14F-4D97-AF65-F5344CB8AC3E}">
        <p14:creationId xmlns:p14="http://schemas.microsoft.com/office/powerpoint/2010/main" val="373744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reproducible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Transparency and Openness Promotion guidelines (</a:t>
            </a:r>
            <a:r>
              <a:rPr lang="en-US" sz="2800" dirty="0" err="1"/>
              <a:t>Nosek</a:t>
            </a:r>
            <a:r>
              <a:rPr lang="en-US" sz="2800" dirty="0"/>
              <a:t> et al., 2015):</a:t>
            </a:r>
          </a:p>
          <a:p>
            <a:pPr lvl="1"/>
            <a:r>
              <a:rPr lang="en-US" sz="2400" dirty="0"/>
              <a:t>Include all variables, treatment conditions, and observations described in the manuscript</a:t>
            </a:r>
          </a:p>
          <a:p>
            <a:pPr lvl="1"/>
            <a:r>
              <a:rPr lang="en-US" sz="2400" dirty="0"/>
              <a:t>Provide a full account of the procedures used to collect, preprocess, clean, or generate the data</a:t>
            </a:r>
          </a:p>
          <a:p>
            <a:pPr lvl="1"/>
            <a:r>
              <a:rPr lang="en-US" sz="2400" dirty="0"/>
              <a:t>Provide program code, scripts, codebooks, and other documentation sufficient to precisely reproduce all published results</a:t>
            </a:r>
          </a:p>
          <a:p>
            <a:pPr lvl="1"/>
            <a:r>
              <a:rPr lang="en-US" sz="2400" dirty="0"/>
              <a:t>Provide research materials and description of procedures necessary to conduct an independent replication of the research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562EE-1FF0-492D-894F-F6E0D9A772FF}"/>
              </a:ext>
            </a:extLst>
          </p:cNvPr>
          <p:cNvSpPr txBox="1"/>
          <p:nvPr/>
        </p:nvSpPr>
        <p:spPr>
          <a:xfrm>
            <a:off x="5611091" y="6492875"/>
            <a:ext cx="6580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hlinkClick r:id="rId2"/>
              </a:rPr>
              <a:t>https://cos.io/top/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298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102A-28FE-4059-9069-856F5D4D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/>
              <a:t>Some tips…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7287F24-D153-4892-B394-C79FE962D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44967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956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FCDF-A435-44AF-A243-7F5AD48C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/>
              <a:t>Some concerns…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87FD175-5550-44B4-86FC-46F3B253F0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57851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32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1A97-4760-4309-B0D3-CE9971F6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8B563-8E38-4714-AA30-5E72DE7E5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err="1"/>
              <a:t>Bargh</a:t>
            </a:r>
            <a:r>
              <a:rPr lang="en-GB" dirty="0"/>
              <a:t>, J. A., Chen, M., &amp; Burrows, L. (1996). Automaticity of social </a:t>
            </a:r>
            <a:r>
              <a:rPr lang="en-GB" dirty="0" err="1"/>
              <a:t>behavior</a:t>
            </a:r>
            <a:r>
              <a:rPr lang="en-GB" dirty="0"/>
              <a:t>: Direct effects of trait construct and stereotype activation on action. </a:t>
            </a:r>
            <a:r>
              <a:rPr lang="en-GB" i="1" dirty="0"/>
              <a:t>Journal of Personality and Social Psychology, 71</a:t>
            </a:r>
            <a:r>
              <a:rPr lang="en-GB" dirty="0"/>
              <a:t>(2), 230–244. </a:t>
            </a:r>
            <a:r>
              <a:rPr lang="en-GB" dirty="0">
                <a:hlinkClick r:id="rId2"/>
              </a:rPr>
              <a:t>https://doi.org/10.1037/0022-3514.71.2.230</a:t>
            </a:r>
            <a:endParaRPr lang="en-GB" dirty="0"/>
          </a:p>
          <a:p>
            <a:r>
              <a:rPr lang="en-GB" dirty="0"/>
              <a:t>Doyen S, Klein O, Pichon CL, </a:t>
            </a:r>
            <a:r>
              <a:rPr lang="en-GB" dirty="0" err="1"/>
              <a:t>Cleeremans</a:t>
            </a:r>
            <a:r>
              <a:rPr lang="en-GB" dirty="0"/>
              <a:t> A (2012) </a:t>
            </a:r>
            <a:r>
              <a:rPr lang="en-GB" dirty="0" err="1"/>
              <a:t>Behavioral</a:t>
            </a:r>
            <a:r>
              <a:rPr lang="en-GB" dirty="0"/>
              <a:t> Priming: It's All in the Mind, but Whose Mind?. PLOS ONE 7(1): e29081. </a:t>
            </a:r>
            <a:r>
              <a:rPr lang="en-GB" dirty="0">
                <a:hlinkClick r:id="rId3"/>
              </a:rPr>
              <a:t>https://doi.org/10.1371/journal.pone.0029081</a:t>
            </a:r>
            <a:endParaRPr lang="en-GB" dirty="0"/>
          </a:p>
          <a:p>
            <a:r>
              <a:rPr lang="en-GB" dirty="0"/>
              <a:t>Franco, A., Malhotra, N., &amp; </a:t>
            </a:r>
            <a:r>
              <a:rPr lang="en-GB" dirty="0" err="1"/>
              <a:t>Simonovits</a:t>
            </a:r>
            <a:r>
              <a:rPr lang="en-GB" dirty="0"/>
              <a:t>, G. (2016). Underreporting in Psychology Experiments: Evidence From a Study Registry. Social Psychological and Personality Science, 7(1), 8–12. </a:t>
            </a:r>
            <a:r>
              <a:rPr lang="en-GB" dirty="0">
                <a:hlinkClick r:id="rId4"/>
              </a:rPr>
              <a:t>https://doi.org/10.1177/1948550615598377</a:t>
            </a:r>
            <a:endParaRPr lang="en-GB" dirty="0"/>
          </a:p>
          <a:p>
            <a:r>
              <a:rPr lang="en-GB" dirty="0" err="1"/>
              <a:t>Gatto</a:t>
            </a:r>
            <a:r>
              <a:rPr lang="en-GB" dirty="0"/>
              <a:t>, L. (2019, May 15). Becoming a better scientist with open and reproducible research. Retrieved from </a:t>
            </a:r>
            <a:r>
              <a:rPr lang="en-GB" dirty="0">
                <a:hlinkClick r:id="rId5"/>
              </a:rPr>
              <a:t>https://lgatto.github.io/rr-publ/</a:t>
            </a:r>
            <a:r>
              <a:rPr lang="en-GB" dirty="0"/>
              <a:t> </a:t>
            </a:r>
          </a:p>
          <a:p>
            <a:r>
              <a:rPr lang="en-GB" dirty="0"/>
              <a:t>Goodman, S. N., Fanelli, D., &amp; Ioannidis, J. P. (2016). What does research reproducibility mean?. </a:t>
            </a:r>
            <a:r>
              <a:rPr lang="en-GB" i="1" dirty="0"/>
              <a:t>Science translational medicine</a:t>
            </a:r>
            <a:r>
              <a:rPr lang="en-GB" dirty="0"/>
              <a:t>, </a:t>
            </a:r>
            <a:r>
              <a:rPr lang="en-GB" i="1" dirty="0"/>
              <a:t>8</a:t>
            </a:r>
            <a:r>
              <a:rPr lang="en-GB" dirty="0"/>
              <a:t>(341).</a:t>
            </a:r>
          </a:p>
          <a:p>
            <a:r>
              <a:rPr lang="en-GB" dirty="0"/>
              <a:t>Kilkenny C, Parsons N, </a:t>
            </a:r>
            <a:r>
              <a:rPr lang="en-GB" dirty="0" err="1"/>
              <a:t>Kadyszewski</a:t>
            </a:r>
            <a:r>
              <a:rPr lang="en-GB" dirty="0"/>
              <a:t> E, </a:t>
            </a:r>
            <a:r>
              <a:rPr lang="en-GB" dirty="0" err="1"/>
              <a:t>Festing</a:t>
            </a:r>
            <a:r>
              <a:rPr lang="en-GB" dirty="0"/>
              <a:t> MFW, Cuthill IC, et al. (2009) Survey of the Quality of Experimental Design, Statistical Analysis and Reporting of Research Using Animals. PLOS ONE 4(11): e7824. </a:t>
            </a:r>
            <a:r>
              <a:rPr lang="en-GB" dirty="0">
                <a:hlinkClick r:id="rId6"/>
              </a:rPr>
              <a:t>https://doi.org/10.1371/journal.pone.0007824</a:t>
            </a:r>
            <a:endParaRPr lang="en-GB" dirty="0"/>
          </a:p>
          <a:p>
            <a:r>
              <a:rPr lang="en-GB" dirty="0"/>
              <a:t>Lieven, P. and </a:t>
            </a:r>
            <a:r>
              <a:rPr lang="en-GB" dirty="0" err="1"/>
              <a:t>Schils</a:t>
            </a:r>
            <a:r>
              <a:rPr lang="en-GB" dirty="0"/>
              <a:t>, N. (2016). Differential Online Exposure to Extremist Content and Political Violence: Testing the Relative Strength of Social Learning and Competing Perspectives, Terrorism and Political Violence, 28:1, 1-29, DOI: </a:t>
            </a:r>
            <a:r>
              <a:rPr lang="en-GB" dirty="0">
                <a:hlinkClick r:id="rId7"/>
              </a:rPr>
              <a:t>10.1080/09546553.2013.876414</a:t>
            </a:r>
            <a:r>
              <a:rPr lang="en-GB" dirty="0"/>
              <a:t> </a:t>
            </a:r>
          </a:p>
          <a:p>
            <a:r>
              <a:rPr lang="en-GB" dirty="0" err="1"/>
              <a:t>Markowetz</a:t>
            </a:r>
            <a:r>
              <a:rPr lang="en-GB" dirty="0"/>
              <a:t>, F. Five selfish reasons to work reproducibly. </a:t>
            </a:r>
            <a:r>
              <a:rPr lang="en-GB" i="1" dirty="0"/>
              <a:t>Genome </a:t>
            </a:r>
            <a:r>
              <a:rPr lang="en-GB" i="1" dirty="0" err="1"/>
              <a:t>Biol</a:t>
            </a:r>
            <a:r>
              <a:rPr lang="en-GB" dirty="0"/>
              <a:t> </a:t>
            </a:r>
            <a:r>
              <a:rPr lang="en-GB" b="1" dirty="0"/>
              <a:t>16, </a:t>
            </a:r>
            <a:r>
              <a:rPr lang="en-GB" dirty="0"/>
              <a:t>274 (2015) doi:10.1186/s13059-015-0850-7</a:t>
            </a:r>
          </a:p>
          <a:p>
            <a:r>
              <a:rPr lang="en-GB" dirty="0" err="1"/>
              <a:t>Nosek</a:t>
            </a:r>
            <a:r>
              <a:rPr lang="en-GB" dirty="0"/>
              <a:t>, B. A., Alter, G., Banks, G. C., </a:t>
            </a:r>
            <a:r>
              <a:rPr lang="en-GB" dirty="0" err="1"/>
              <a:t>Borsboom</a:t>
            </a:r>
            <a:r>
              <a:rPr lang="en-GB" dirty="0"/>
              <a:t>, D., Bowman, S. D., </a:t>
            </a:r>
            <a:r>
              <a:rPr lang="en-GB" dirty="0" err="1"/>
              <a:t>Breckler</a:t>
            </a:r>
            <a:r>
              <a:rPr lang="en-GB" dirty="0"/>
              <a:t>, S. J., ... &amp; </a:t>
            </a:r>
            <a:r>
              <a:rPr lang="en-GB" dirty="0" err="1"/>
              <a:t>Contestabile</a:t>
            </a:r>
            <a:r>
              <a:rPr lang="en-GB" dirty="0"/>
              <a:t>, M. (2015). Promoting an open research culture. </a:t>
            </a:r>
            <a:r>
              <a:rPr lang="en-GB" i="1" dirty="0"/>
              <a:t>Science</a:t>
            </a:r>
            <a:r>
              <a:rPr lang="en-GB" dirty="0"/>
              <a:t>, </a:t>
            </a:r>
            <a:r>
              <a:rPr lang="en-GB" i="1" dirty="0"/>
              <a:t>348</a:t>
            </a:r>
            <a:r>
              <a:rPr lang="en-GB" dirty="0"/>
              <a:t>(6242), 1422-1425. Full guidelines: </a:t>
            </a:r>
            <a:r>
              <a:rPr lang="en-GB" dirty="0">
                <a:hlinkClick r:id="rId8"/>
              </a:rPr>
              <a:t>https://cos.io/top/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910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6D9C-FC15-4B12-A41E-93684125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reproducible and open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298DE-DD21-4751-8011-FDC7023D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Barberá</a:t>
            </a:r>
            <a:r>
              <a:rPr lang="en-GB" dirty="0"/>
              <a:t>, P., </a:t>
            </a:r>
            <a:r>
              <a:rPr lang="en-GB" dirty="0" err="1"/>
              <a:t>Jost</a:t>
            </a:r>
            <a:r>
              <a:rPr lang="en-GB" dirty="0"/>
              <a:t>, J. T., </a:t>
            </a:r>
            <a:r>
              <a:rPr lang="en-GB" dirty="0" err="1"/>
              <a:t>Nagler</a:t>
            </a:r>
            <a:r>
              <a:rPr lang="en-GB" dirty="0"/>
              <a:t>, J., Tucker, J. A., &amp; Bonneau, R. (2015). Tweeting From Left to Right: Is Online Political Communication More Than an Echo Chamber? </a:t>
            </a:r>
            <a:r>
              <a:rPr lang="en-GB" i="1" dirty="0"/>
              <a:t>Psychological Science, 26(10</a:t>
            </a:r>
            <a:r>
              <a:rPr lang="en-GB" dirty="0"/>
              <a:t>), 1531–1542. </a:t>
            </a:r>
            <a:r>
              <a:rPr lang="en-GB" dirty="0">
                <a:hlinkClick r:id="rId2"/>
              </a:rPr>
              <a:t>https://doi.org/10.1177/0956797615594620</a:t>
            </a:r>
            <a:endParaRPr lang="en-GB" dirty="0"/>
          </a:p>
          <a:p>
            <a:r>
              <a:rPr lang="en-GB" dirty="0"/>
              <a:t>Christensen, G. (2017). Occupational Fatalities and the </a:t>
            </a:r>
            <a:r>
              <a:rPr lang="en-GB" dirty="0" err="1"/>
              <a:t>Labor</a:t>
            </a:r>
            <a:r>
              <a:rPr lang="en-GB" dirty="0"/>
              <a:t> Supply: Evidence from the Wars in Iraq and Afghanistan. </a:t>
            </a:r>
            <a:r>
              <a:rPr lang="en-GB" i="1" dirty="0"/>
              <a:t>Journal of Economic </a:t>
            </a:r>
            <a:r>
              <a:rPr lang="en-GB" i="1" dirty="0" err="1"/>
              <a:t>Behavior</a:t>
            </a:r>
            <a:r>
              <a:rPr lang="en-GB" i="1" dirty="0"/>
              <a:t> &amp; Organization</a:t>
            </a:r>
            <a:r>
              <a:rPr lang="en-GB" dirty="0"/>
              <a:t>, </a:t>
            </a:r>
            <a:r>
              <a:rPr lang="en-GB" i="1" dirty="0"/>
              <a:t>139</a:t>
            </a:r>
            <a:r>
              <a:rPr lang="en-GB" dirty="0"/>
              <a:t>, 182-195. </a:t>
            </a:r>
            <a:r>
              <a:rPr lang="en-GB" dirty="0">
                <a:hlinkClick r:id="rId3" tooltip="Persistent link using digital object identifier"/>
              </a:rPr>
              <a:t>https://doi.org/10.1016/j.jebo.2017.04.020</a:t>
            </a:r>
            <a:endParaRPr lang="en-GB" dirty="0"/>
          </a:p>
          <a:p>
            <a:r>
              <a:rPr lang="en-GB" dirty="0" err="1"/>
              <a:t>Wingen</a:t>
            </a:r>
            <a:r>
              <a:rPr lang="en-GB" dirty="0"/>
              <a:t>, T., </a:t>
            </a:r>
            <a:r>
              <a:rPr lang="en-GB" dirty="0" err="1"/>
              <a:t>Berkessel</a:t>
            </a:r>
            <a:r>
              <a:rPr lang="en-GB" dirty="0"/>
              <a:t>, J. B., &amp; </a:t>
            </a:r>
            <a:r>
              <a:rPr lang="en-GB" dirty="0" err="1"/>
              <a:t>Englich</a:t>
            </a:r>
            <a:r>
              <a:rPr lang="en-GB" dirty="0"/>
              <a:t>, B. (2019). No Replication, No Trust? How Low Replicability Influences Trust in Psychology. Social Psychological and Personality Science. </a:t>
            </a:r>
            <a:r>
              <a:rPr lang="en-GB" dirty="0">
                <a:hlinkClick r:id="rId4"/>
              </a:rPr>
              <a:t>https://doi.org/10.1177/1948550619877412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70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may have heard of a crisis…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9387">
            <a:off x="820450" y="1940121"/>
            <a:ext cx="4881926" cy="4612470"/>
          </a:xfrm>
        </p:spPr>
      </p:pic>
      <p:sp>
        <p:nvSpPr>
          <p:cNvPr id="13" name="TextBox 12"/>
          <p:cNvSpPr txBox="1"/>
          <p:nvPr/>
        </p:nvSpPr>
        <p:spPr>
          <a:xfrm>
            <a:off x="6691745" y="6149771"/>
            <a:ext cx="4883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…and it’s not just in psychology!</a:t>
            </a:r>
            <a:endParaRPr lang="en-GB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56" y="1630230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do we mean by reproducibility?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Repeat</a:t>
            </a:r>
            <a:r>
              <a:rPr lang="en-GB" dirty="0"/>
              <a:t> my study i.e. obtain the same tables/graphs/results using the same setup (data, software, …) in the same lab or on the same computer.</a:t>
            </a:r>
          </a:p>
          <a:p>
            <a:r>
              <a:rPr lang="en-GB" b="1" dirty="0"/>
              <a:t>Reproduce</a:t>
            </a:r>
            <a:r>
              <a:rPr lang="en-GB" dirty="0"/>
              <a:t> a study (not mine) i.e. obtain the same tables/graphs/results in a different lab or on a different computer, using the same setup.</a:t>
            </a:r>
          </a:p>
          <a:p>
            <a:r>
              <a:rPr lang="en-GB" b="1" dirty="0"/>
              <a:t>Replicate</a:t>
            </a:r>
            <a:r>
              <a:rPr lang="en-GB" dirty="0"/>
              <a:t> a study, i.e. obtain the same (similar enough) tables/graphs/results in a different set up.</a:t>
            </a:r>
          </a:p>
          <a:p>
            <a:r>
              <a:rPr lang="en-GB" dirty="0"/>
              <a:t>Finally, </a:t>
            </a:r>
            <a:r>
              <a:rPr lang="en-GB" b="1" dirty="0"/>
              <a:t>re-use</a:t>
            </a:r>
            <a:r>
              <a:rPr lang="en-GB" dirty="0"/>
              <a:t> the information/knowledge from one study to run a different study with the aim to confirm results from scratch.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1091" y="6492875"/>
            <a:ext cx="6580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 err="1"/>
              <a:t>Gatto</a:t>
            </a:r>
            <a:r>
              <a:rPr lang="en-GB" sz="1600" dirty="0"/>
              <a:t> (2019)</a:t>
            </a:r>
          </a:p>
        </p:txBody>
      </p:sp>
    </p:spTree>
    <p:extLst>
      <p:ext uri="{BB962C8B-B14F-4D97-AF65-F5344CB8AC3E}">
        <p14:creationId xmlns:p14="http://schemas.microsoft.com/office/powerpoint/2010/main" val="145153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Why is reproducibility 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/>
              <a:t>It’s just good science!</a:t>
            </a:r>
          </a:p>
          <a:p>
            <a:r>
              <a:rPr lang="en-US"/>
              <a:t>Public trust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1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selfish reasons to work reproducibly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Reproducibility helps to avoid disaster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Reproducibility makes it easier to write papers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Reproducibility helps reviewers see it your way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Reproducibility enables continuity of your work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Reproducibility helps to build your reputation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44B72-9D85-42D8-B65D-D80C9978A5AA}"/>
              </a:ext>
            </a:extLst>
          </p:cNvPr>
          <p:cNvSpPr txBox="1"/>
          <p:nvPr/>
        </p:nvSpPr>
        <p:spPr>
          <a:xfrm>
            <a:off x="5611091" y="6492875"/>
            <a:ext cx="6580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(</a:t>
            </a:r>
            <a:r>
              <a:rPr lang="en-US" sz="1600" dirty="0" err="1"/>
              <a:t>Markowetz</a:t>
            </a:r>
            <a:r>
              <a:rPr lang="en-US" sz="1600" dirty="0"/>
              <a:t>, 2015)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2094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principles of Open Science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16" y="2459577"/>
            <a:ext cx="8027095" cy="3657917"/>
          </a:xfrm>
        </p:spPr>
      </p:pic>
      <p:sp>
        <p:nvSpPr>
          <p:cNvPr id="5" name="TextBox 4"/>
          <p:cNvSpPr txBox="1"/>
          <p:nvPr/>
        </p:nvSpPr>
        <p:spPr>
          <a:xfrm>
            <a:off x="7182196" y="6492240"/>
            <a:ext cx="5009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/>
              <a:t>https://en.wikipedia.org/wiki/Open_science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33803" y="3407545"/>
            <a:ext cx="648393" cy="2709949"/>
          </a:xfrm>
          <a:prstGeom prst="roundRect">
            <a:avLst>
              <a:gd name="adj" fmla="val 30770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9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Reproducible methods </a:t>
            </a:r>
            <a:endParaRPr lang="en-GB" dirty="0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200" dirty="0"/>
              <a:t>“The provision of enough detail about study procedures and data so the same procedures could, in theory or in actuality, be exactly repeated.” </a:t>
            </a:r>
          </a:p>
          <a:p>
            <a:pPr marL="0" indent="0">
              <a:buNone/>
            </a:pPr>
            <a:r>
              <a:rPr lang="en-GB" dirty="0"/>
              <a:t>(Goodman et al., 2016)</a:t>
            </a:r>
          </a:p>
        </p:txBody>
      </p:sp>
    </p:spTree>
    <p:extLst>
      <p:ext uri="{BB962C8B-B14F-4D97-AF65-F5344CB8AC3E}">
        <p14:creationId xmlns:p14="http://schemas.microsoft.com/office/powerpoint/2010/main" val="212598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case study: social priming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experiment: participants who unscrambled words relating to old age walked out of the lab more slowly (</a:t>
            </a:r>
            <a:r>
              <a:rPr lang="en-US" dirty="0" err="1"/>
              <a:t>Bargh</a:t>
            </a:r>
            <a:r>
              <a:rPr lang="en-US" dirty="0"/>
              <a:t> et al.,1996)</a:t>
            </a:r>
          </a:p>
          <a:p>
            <a:r>
              <a:rPr lang="en-US" dirty="0"/>
              <a:t>Doyen et al. (2012): only replicated when researchers expected participants to walk slower </a:t>
            </a:r>
            <a:r>
              <a:rPr lang="en-US" i="1" dirty="0"/>
              <a:t>and used a manual stopwatch</a:t>
            </a:r>
          </a:p>
          <a:p>
            <a:r>
              <a:rPr lang="en-US" dirty="0"/>
              <a:t>Small details make a big difference!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146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Doesn’t everyone already do this?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1C20FA-E70B-4952-9A7C-2DE04B3D9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6618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981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FC00AC61AE774BBA8E0DCF64ABD74D" ma:contentTypeVersion="11" ma:contentTypeDescription="Create a new document." ma:contentTypeScope="" ma:versionID="eb9c1756da73a03abdaee3f1511e242f">
  <xsd:schema xmlns:xsd="http://www.w3.org/2001/XMLSchema" xmlns:xs="http://www.w3.org/2001/XMLSchema" xmlns:p="http://schemas.microsoft.com/office/2006/metadata/properties" xmlns:ns3="f924c091-3674-474f-8773-3e1bf704a0d2" xmlns:ns4="d7a5ee22-86bd-42dd-8804-1e22a5b594be" targetNamespace="http://schemas.microsoft.com/office/2006/metadata/properties" ma:root="true" ma:fieldsID="1c8afea9d20b6bd2817a82ede801e88e" ns3:_="" ns4:_="">
    <xsd:import namespace="f924c091-3674-474f-8773-3e1bf704a0d2"/>
    <xsd:import namespace="d7a5ee22-86bd-42dd-8804-1e22a5b594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4c091-3674-474f-8773-3e1bf704a0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1" nillable="true" ma:displayName="MediaServiceLocation" ma:description="" ma:internalName="MediaServiceLocation" ma:readOnly="true">
      <xsd:simpleType>
        <xsd:restriction base="dms:Text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a5ee22-86bd-42dd-8804-1e22a5b594b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5FCBAF-BA25-436E-B8BF-370C3340ED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24c091-3674-474f-8773-3e1bf704a0d2"/>
    <ds:schemaRef ds:uri="d7a5ee22-86bd-42dd-8804-1e22a5b594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BAEC0E-D973-4E28-888F-20D48F03D2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ACE400-6FDA-4887-947A-4978F51BBEB9}">
  <ds:schemaRefs>
    <ds:schemaRef ds:uri="http://www.w3.org/XML/1998/namespace"/>
    <ds:schemaRef ds:uri="http://schemas.microsoft.com/office/2006/documentManagement/types"/>
    <ds:schemaRef ds:uri="d7a5ee22-86bd-42dd-8804-1e22a5b594be"/>
    <ds:schemaRef ds:uri="http://schemas.microsoft.com/office/2006/metadata/properties"/>
    <ds:schemaRef ds:uri="http://purl.org/dc/terms/"/>
    <ds:schemaRef ds:uri="f924c091-3674-474f-8773-3e1bf704a0d2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1059</Words>
  <Application>Microsoft Macintosh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Tw Cen MT</vt:lpstr>
      <vt:lpstr>Tw Cen MT Condensed</vt:lpstr>
      <vt:lpstr>Wingdings 3</vt:lpstr>
      <vt:lpstr>Integral</vt:lpstr>
      <vt:lpstr>Writing Reproducible Methods </vt:lpstr>
      <vt:lpstr>You may have heard of a crisis…</vt:lpstr>
      <vt:lpstr>But what do we mean by reproducibility?</vt:lpstr>
      <vt:lpstr>Why is reproducibility important?</vt:lpstr>
      <vt:lpstr>Five selfish reasons to work reproducibly</vt:lpstr>
      <vt:lpstr>Six principles of Open Science</vt:lpstr>
      <vt:lpstr>Reproducible methods </vt:lpstr>
      <vt:lpstr>A case study: social priming</vt:lpstr>
      <vt:lpstr>Doesn’t everyone already do this?</vt:lpstr>
      <vt:lpstr>Could you reproduce this?</vt:lpstr>
      <vt:lpstr>Could you reproduce this?</vt:lpstr>
      <vt:lpstr>Writing reproducible methods</vt:lpstr>
      <vt:lpstr>Some tips…</vt:lpstr>
      <vt:lpstr>Some concerns…</vt:lpstr>
      <vt:lpstr>References</vt:lpstr>
      <vt:lpstr>Some Examples of reproducible and open methods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Reproducible Methods </dc:title>
  <dc:creator>Nadine Salman</dc:creator>
  <cp:lastModifiedBy>Isabelle vdv</cp:lastModifiedBy>
  <cp:revision>3</cp:revision>
  <dcterms:created xsi:type="dcterms:W3CDTF">2019-11-11T01:40:48Z</dcterms:created>
  <dcterms:modified xsi:type="dcterms:W3CDTF">2019-11-13T17:54:53Z</dcterms:modified>
</cp:coreProperties>
</file>