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9"/>
  </p:notesMasterIdLst>
  <p:sldIdLst>
    <p:sldId id="256" r:id="rId5"/>
    <p:sldId id="2146847054" r:id="rId6"/>
    <p:sldId id="262" r:id="rId7"/>
    <p:sldId id="263" r:id="rId8"/>
    <p:sldId id="2146847058" r:id="rId9"/>
    <p:sldId id="265" r:id="rId10"/>
    <p:sldId id="2146847057" r:id="rId11"/>
    <p:sldId id="2146847066" r:id="rId12"/>
    <p:sldId id="2146847068" r:id="rId13"/>
    <p:sldId id="2146847062" r:id="rId14"/>
    <p:sldId id="2146847061" r:id="rId15"/>
    <p:sldId id="2146847055" r:id="rId16"/>
    <p:sldId id="2146847059" r:id="rId17"/>
    <p:sldId id="25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03-08-2025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8/3/2025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8/3/2025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8/3/2025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8/3/2025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8/3/2025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8/3/2025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8/3/2025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8/3/2025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8/3/2025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8/3/2025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a:cs typeface="Arial"/>
              </a:rPr>
              <a:t>Travel ai-agent</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567852" y="775216"/>
            <a:ext cx="13327704" cy="769441"/>
          </a:xfrm>
          <a:prstGeom prst="rect">
            <a:avLst/>
          </a:prstGeom>
          <a:noFill/>
        </p:spPr>
        <p:txBody>
          <a:bodyPr wrap="square" lIns="91440" tIns="45720" rIns="91440" bIns="45720" rtlCol="0" anchor="t">
            <a:spAutoFit/>
          </a:bodyPr>
          <a:lstStyle/>
          <a:p>
            <a:pPr algn="ctr"/>
            <a:r>
              <a:rPr lang="en-US" sz="4400" b="1" dirty="0">
                <a:highlight>
                  <a:srgbClr val="FFFF00"/>
                </a:highlight>
                <a:latin typeface="Arial"/>
                <a:cs typeface="Arial"/>
              </a:rPr>
              <a:t>IBM AICTE PROJECT</a:t>
            </a:r>
          </a:p>
        </p:txBody>
      </p:sp>
      <p:sp>
        <p:nvSpPr>
          <p:cNvPr id="4" name="TextBox 3"/>
          <p:cNvSpPr txBox="1"/>
          <p:nvPr/>
        </p:nvSpPr>
        <p:spPr>
          <a:xfrm>
            <a:off x="1078992" y="4187952"/>
            <a:ext cx="10451591" cy="1785104"/>
          </a:xfrm>
          <a:prstGeom prst="rect">
            <a:avLst/>
          </a:prstGeom>
          <a:noFill/>
        </p:spPr>
        <p:txBody>
          <a:bodyPr wrap="square" lIns="91440" tIns="45720" rIns="91440" bIns="45720" rtlCol="0" anchor="t">
            <a:spAutoFit/>
          </a:bodyPr>
          <a:lstStyle/>
          <a:p>
            <a:pPr>
              <a:lnSpc>
                <a:spcPct val="150000"/>
              </a:lnSpc>
            </a:pPr>
            <a:r>
              <a:rPr lang="en-US" sz="2000" b="1" u="sng" dirty="0">
                <a:solidFill>
                  <a:schemeClr val="accent1">
                    <a:lumMod val="75000"/>
                  </a:schemeClr>
                </a:solidFill>
                <a:latin typeface="Arial" pitchFamily="34" charset="0"/>
                <a:cs typeface="Arial" pitchFamily="34" charset="0"/>
              </a:rPr>
              <a:t>Student name : </a:t>
            </a:r>
            <a:r>
              <a:rPr lang="en-US" sz="2000" b="1" dirty="0">
                <a:solidFill>
                  <a:srgbClr val="FF0000"/>
                </a:solidFill>
                <a:latin typeface="Arial" pitchFamily="34" charset="0"/>
                <a:cs typeface="Arial" pitchFamily="34" charset="0"/>
              </a:rPr>
              <a:t>JAY DEEPAK JADHAV</a:t>
            </a:r>
          </a:p>
          <a:p>
            <a:pPr>
              <a:lnSpc>
                <a:spcPct val="150000"/>
              </a:lnSpc>
            </a:pPr>
            <a:r>
              <a:rPr lang="en-US" sz="2000" b="1" u="sng" dirty="0">
                <a:solidFill>
                  <a:schemeClr val="accent1">
                    <a:lumMod val="75000"/>
                  </a:schemeClr>
                </a:solidFill>
                <a:latin typeface="Arial"/>
                <a:cs typeface="Arial"/>
              </a:rPr>
              <a:t>College Name : </a:t>
            </a:r>
            <a:r>
              <a:rPr lang="en-US" sz="2000" b="1" dirty="0">
                <a:solidFill>
                  <a:srgbClr val="FF0000"/>
                </a:solidFill>
                <a:latin typeface="Arial"/>
                <a:cs typeface="Arial"/>
              </a:rPr>
              <a:t>GH RAISONI COLLEGE OF ENGINEERING AND MANAGEMENT,PUNE</a:t>
            </a:r>
            <a:r>
              <a:rPr lang="en-US" sz="2000" b="1" dirty="0">
                <a:solidFill>
                  <a:schemeClr val="accent1">
                    <a:lumMod val="75000"/>
                  </a:schemeClr>
                </a:solidFill>
                <a:latin typeface="Arial"/>
                <a:cs typeface="Arial"/>
              </a:rPr>
              <a:t> </a:t>
            </a:r>
          </a:p>
          <a:p>
            <a:pPr>
              <a:lnSpc>
                <a:spcPct val="150000"/>
              </a:lnSpc>
            </a:pPr>
            <a:r>
              <a:rPr lang="en-US" sz="2000" b="1" u="sng" dirty="0">
                <a:solidFill>
                  <a:schemeClr val="accent1">
                    <a:lumMod val="75000"/>
                  </a:schemeClr>
                </a:solidFill>
                <a:latin typeface="Arial"/>
                <a:cs typeface="Arial"/>
              </a:rPr>
              <a:t>Department : </a:t>
            </a:r>
            <a:r>
              <a:rPr lang="en-US" sz="2000" b="1" dirty="0">
                <a:solidFill>
                  <a:srgbClr val="FF0000"/>
                </a:solidFill>
                <a:latin typeface="Arial"/>
                <a:cs typeface="Arial"/>
              </a:rPr>
              <a:t>COMPUTER ENGINEERING (CSE) </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lstStyle/>
          <a:p>
            <a:pPr marL="305435" indent="-305435"/>
            <a:r>
              <a:rPr lang="en-IN" sz="2800" dirty="0">
                <a:solidFill>
                  <a:srgbClr val="404040"/>
                </a:solidFill>
                <a:latin typeface="Calibri"/>
                <a:ea typeface="Calibri"/>
                <a:cs typeface="Calibri"/>
              </a:rPr>
              <a:t>The agent can generate reports, suggest hypotheses, and even draft sections of research papers.</a:t>
            </a:r>
            <a:endParaRPr lang="en-US" sz="2800" dirty="0">
              <a:solidFill>
                <a:srgbClr val="404040"/>
              </a:solidFill>
              <a:latin typeface="Calibri"/>
              <a:ea typeface="Calibri"/>
              <a:cs typeface="Calibri"/>
            </a:endParaRPr>
          </a:p>
          <a:p>
            <a:pPr marL="305435" indent="-305435"/>
            <a:r>
              <a:rPr lang="en-IN" sz="2800" dirty="0">
                <a:solidFill>
                  <a:srgbClr val="404040"/>
                </a:solidFill>
                <a:latin typeface="Calibri"/>
                <a:ea typeface="Calibri"/>
                <a:cs typeface="Calibri"/>
              </a:rPr>
              <a:t>It saves time by automating repetitive tasks like citation management and data extraction.</a:t>
            </a:r>
            <a:endParaRPr lang="en-US" sz="2800" dirty="0">
              <a:solidFill>
                <a:srgbClr val="404040"/>
              </a:solidFill>
              <a:latin typeface="Calibri"/>
              <a:ea typeface="Calibri"/>
              <a:cs typeface="Calibri"/>
            </a:endParaRPr>
          </a:p>
          <a:p>
            <a:pPr marL="305435" indent="-305435"/>
            <a:r>
              <a:rPr lang="en-IN" sz="2800" dirty="0">
                <a:solidFill>
                  <a:srgbClr val="404040"/>
                </a:solidFill>
                <a:latin typeface="Calibri"/>
                <a:ea typeface="Calibri"/>
                <a:cs typeface="Calibri"/>
              </a:rPr>
              <a:t> Research Agents enhance efficiency, accuracy, and innovation in both academic and industrial R&amp;D.</a:t>
            </a:r>
            <a:endParaRPr lang="en-US" sz="2800">
              <a:latin typeface="Calibri"/>
              <a:ea typeface="Calibri"/>
              <a:cs typeface="Calibri"/>
            </a:endParaRPr>
          </a:p>
        </p:txBody>
      </p:sp>
    </p:spTree>
    <p:extLst>
      <p:ext uri="{BB962C8B-B14F-4D97-AF65-F5344CB8AC3E}">
        <p14:creationId xmlns:p14="http://schemas.microsoft.com/office/powerpoint/2010/main" val="42338823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IN" dirty="0"/>
              <a:t>Make sure that there should be readme file</a:t>
            </a:r>
          </a:p>
        </p:txBody>
      </p:sp>
    </p:spTree>
    <p:extLst>
      <p:ext uri="{BB962C8B-B14F-4D97-AF65-F5344CB8AC3E}">
        <p14:creationId xmlns:p14="http://schemas.microsoft.com/office/powerpoint/2010/main" val="22306647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305435" indent="-305435"/>
            <a:r>
              <a:rPr lang="en-US" sz="2800" dirty="0">
                <a:latin typeface="Calibri"/>
                <a:ea typeface="+mn-lt"/>
                <a:cs typeface="+mn-lt"/>
              </a:rPr>
              <a:t>Multilingual Research Support</a:t>
            </a:r>
          </a:p>
          <a:p>
            <a:pPr marL="305435" indent="-305435"/>
            <a:r>
              <a:rPr lang="en-US" sz="2800" dirty="0">
                <a:latin typeface="Calibri"/>
                <a:ea typeface="+mn-lt"/>
                <a:cs typeface="+mn-lt"/>
              </a:rPr>
              <a:t>Voice-Activated Research Assistant</a:t>
            </a:r>
          </a:p>
          <a:p>
            <a:pPr marL="305435" indent="-305435"/>
            <a:r>
              <a:rPr lang="en-US" sz="2800" dirty="0">
                <a:latin typeface="Calibri"/>
                <a:ea typeface="+mn-lt"/>
                <a:cs typeface="+mn-lt"/>
              </a:rPr>
              <a:t>Real-Time Collaboration Features</a:t>
            </a:r>
          </a:p>
          <a:p>
            <a:pPr marL="305435" indent="-305435"/>
            <a:r>
              <a:rPr lang="en-US" sz="2800" dirty="0">
                <a:latin typeface="Calibri"/>
                <a:ea typeface="+mn-lt"/>
                <a:cs typeface="+mn-lt"/>
              </a:rPr>
              <a:t>Research Gap and Novel Topic Identification</a:t>
            </a:r>
          </a:p>
          <a:p>
            <a:pPr marL="305435" indent="-305435"/>
            <a:r>
              <a:rPr lang="en-US" sz="2800" dirty="0">
                <a:latin typeface="Calibri"/>
                <a:ea typeface="+mn-lt"/>
                <a:cs typeface="+mn-lt"/>
              </a:rPr>
              <a:t>Integration with Publishing Platforms</a:t>
            </a:r>
          </a:p>
          <a:p>
            <a:pPr marL="305435" indent="-305435"/>
            <a:r>
              <a:rPr lang="en-US" sz="2800" dirty="0">
                <a:latin typeface="Calibri"/>
                <a:ea typeface="+mn-lt"/>
                <a:cs typeface="+mn-lt"/>
              </a:rPr>
              <a:t>AI-Assisted Paper Drafting</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sp>
        <p:nvSpPr>
          <p:cNvPr id="3" name="Content Placeholder 2">
            <a:extLst>
              <a:ext uri="{FF2B5EF4-FFF2-40B4-BE49-F238E27FC236}">
                <a16:creationId xmlns:a16="http://schemas.microsoft.com/office/drawing/2014/main" id="{177D9613-6E93-8A63-8EC7-750760D77FD8}"/>
              </a:ext>
            </a:extLst>
          </p:cNvPr>
          <p:cNvSpPr>
            <a:spLocks noGrp="1"/>
          </p:cNvSpPr>
          <p:nvPr>
            <p:ph idx="1"/>
          </p:nvPr>
        </p:nvSpPr>
        <p:spPr>
          <a:xfrm>
            <a:off x="581192" y="3094380"/>
            <a:ext cx="3149559" cy="874246"/>
          </a:xfrm>
        </p:spPr>
        <p:txBody>
          <a:bodyPr>
            <a:normAutofit lnSpcReduction="10000"/>
          </a:bodyPr>
          <a:lstStyle/>
          <a:p>
            <a:r>
              <a:rPr lang="en-IN" dirty="0"/>
              <a:t>Screenshot/</a:t>
            </a:r>
            <a:r>
              <a:rPr lang="en-IN" dirty="0" err="1"/>
              <a:t>credly</a:t>
            </a:r>
            <a:r>
              <a:rPr lang="en-IN" dirty="0"/>
              <a:t> certificate( getting started with AI)</a:t>
            </a:r>
          </a:p>
        </p:txBody>
      </p:sp>
      <p:pic>
        <p:nvPicPr>
          <p:cNvPr id="6" name="Picture 5">
            <a:extLst>
              <a:ext uri="{FF2B5EF4-FFF2-40B4-BE49-F238E27FC236}">
                <a16:creationId xmlns:a16="http://schemas.microsoft.com/office/drawing/2014/main" id="{AC7FBB8F-A3B5-9F71-2938-9740C73FF60F}"/>
              </a:ext>
            </a:extLst>
          </p:cNvPr>
          <p:cNvPicPr>
            <a:picLocks noChangeAspect="1"/>
          </p:cNvPicPr>
          <p:nvPr/>
        </p:nvPicPr>
        <p:blipFill>
          <a:blip r:embed="rId2"/>
          <a:stretch>
            <a:fillRect/>
          </a:stretch>
        </p:blipFill>
        <p:spPr>
          <a:xfrm>
            <a:off x="4343400" y="826800"/>
            <a:ext cx="6935138" cy="5409407"/>
          </a:xfrm>
          <a:prstGeom prst="rect">
            <a:avLst/>
          </a:prstGeom>
        </p:spPr>
      </p:pic>
    </p:spTree>
    <p:extLst>
      <p:ext uri="{BB962C8B-B14F-4D97-AF65-F5344CB8AC3E}">
        <p14:creationId xmlns:p14="http://schemas.microsoft.com/office/powerpoint/2010/main" val="3847331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666693" y="0"/>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19912" y="1134306"/>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305435" indent="-305435"/>
            <a:r>
              <a:rPr lang="en-US" sz="2000" b="1" dirty="0">
                <a:latin typeface="Arial"/>
                <a:ea typeface="+mn-lt"/>
                <a:cs typeface="+mn-lt"/>
              </a:rPr>
              <a:t>IBM Certifications</a:t>
            </a: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fontScale="92500" lnSpcReduction="10000"/>
          </a:bodyPr>
          <a:lstStyle/>
          <a:p>
            <a:pPr marL="0" indent="0">
              <a:buNone/>
            </a:pPr>
            <a:r>
              <a:rPr lang="en-US" sz="2800" dirty="0"/>
              <a:t>Travel planning can be overwhelming due to the abundance of options for transportation, accommodation, activities, and budgeting. Many travelers struggle to find the best combinations that meet their preferences, budget, and timelines. Traditional travel agencies are often time-consuming, while online tools may lack personal touch and dynamic recommendations.</a:t>
            </a:r>
          </a:p>
          <a:p>
            <a:pPr marL="0" indent="0">
              <a:buNone/>
            </a:pPr>
            <a:r>
              <a:rPr lang="en-US" sz="2800" b="1" u="sng" dirty="0">
                <a:latin typeface="Calibri"/>
                <a:ea typeface="+mn-lt"/>
                <a:cs typeface="+mn-lt"/>
              </a:rPr>
              <a:t>Proposed Solution:</a:t>
            </a:r>
            <a:br>
              <a:rPr lang="en-US" sz="2800" dirty="0">
                <a:latin typeface="Calibri"/>
                <a:ea typeface="+mn-lt"/>
                <a:cs typeface="+mn-lt"/>
              </a:rPr>
            </a:br>
            <a:r>
              <a:rPr lang="en-US" sz="2800" dirty="0">
                <a:latin typeface="Calibri"/>
                <a:ea typeface="+mn-lt"/>
                <a:cs typeface="+mn-lt"/>
              </a:rPr>
              <a:t> </a:t>
            </a:r>
            <a:r>
              <a:rPr lang="en-US" sz="2800" b="1" dirty="0"/>
              <a:t>D</a:t>
            </a:r>
            <a:r>
              <a:rPr lang="en-US" sz="2800" dirty="0"/>
              <a:t>esign and build an intelligent </a:t>
            </a:r>
            <a:r>
              <a:rPr lang="en-US" sz="2800" b="1" dirty="0"/>
              <a:t>Travel Agent AI Assistant</a:t>
            </a:r>
            <a:r>
              <a:rPr lang="en-US" sz="2800" dirty="0"/>
              <a:t> that helps users plan end-to-end trips based on their preferences (budget, travel dates, interests, weather, visa requirements, etc.). The system should provide </a:t>
            </a:r>
            <a:r>
              <a:rPr lang="en-US" sz="2800" b="1" dirty="0"/>
              <a:t>smart recommendations</a:t>
            </a:r>
            <a:r>
              <a:rPr lang="en-US" sz="2800" dirty="0"/>
              <a:t>, </a:t>
            </a:r>
            <a:r>
              <a:rPr lang="en-US" sz="2800" b="1" dirty="0"/>
              <a:t>cost estimations</a:t>
            </a:r>
            <a:r>
              <a:rPr lang="en-US" sz="2800" dirty="0"/>
              <a:t>, and </a:t>
            </a:r>
            <a:r>
              <a:rPr lang="en-US" sz="2800" b="1" dirty="0"/>
              <a:t>itinerary generation</a:t>
            </a:r>
            <a:r>
              <a:rPr lang="en-US" sz="2800" dirty="0"/>
              <a:t>, and optionally enable </a:t>
            </a:r>
            <a:r>
              <a:rPr lang="en-US" sz="2800" b="1" dirty="0"/>
              <a:t>booking assistance</a:t>
            </a:r>
            <a:r>
              <a:rPr lang="en-US" sz="2800" dirty="0"/>
              <a:t>.</a:t>
            </a:r>
            <a:endParaRPr lang="en-US" sz="1100" dirty="0">
              <a:solidFill>
                <a:srgbClr val="404040"/>
              </a:solidFill>
              <a:latin typeface="Calibri"/>
              <a:ea typeface="Calibri"/>
              <a:cs typeface="Calibri"/>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578515" y="218698"/>
            <a:ext cx="11613485" cy="5563973"/>
          </a:xfrm>
        </p:spPr>
        <p:txBody>
          <a:bodyPr vert="horz" lIns="91440" tIns="45720" rIns="91440" bIns="45720" rtlCol="0" anchor="ctr">
            <a:noAutofit/>
          </a:bodyPr>
          <a:lstStyle/>
          <a:p>
            <a:pPr marL="0" indent="0">
              <a:buNone/>
            </a:pPr>
            <a:r>
              <a:rPr lang="en-US" sz="2800" b="1" dirty="0">
                <a:solidFill>
                  <a:srgbClr val="000000"/>
                </a:solidFill>
                <a:latin typeface="Calibri"/>
                <a:ea typeface="Calibri"/>
                <a:cs typeface="Calibri"/>
              </a:rPr>
              <a:t>IBM cloud lite services</a:t>
            </a:r>
          </a:p>
          <a:p>
            <a:pPr marL="0" indent="0">
              <a:buNone/>
            </a:pPr>
            <a:r>
              <a:rPr lang="en-US" sz="2800" b="1" dirty="0">
                <a:solidFill>
                  <a:srgbClr val="000000"/>
                </a:solidFill>
                <a:latin typeface="Calibri"/>
                <a:ea typeface="Calibri"/>
                <a:cs typeface="Calibri"/>
              </a:rPr>
              <a:t>Natural Language Processing (NLP)</a:t>
            </a:r>
          </a:p>
          <a:p>
            <a:pPr marL="0" indent="0">
              <a:buNone/>
            </a:pPr>
            <a:r>
              <a:rPr lang="en-US" sz="2800" b="1" dirty="0">
                <a:solidFill>
                  <a:srgbClr val="000000"/>
                </a:solidFill>
                <a:latin typeface="Calibri"/>
                <a:ea typeface="Calibri"/>
                <a:cs typeface="Calibri"/>
              </a:rPr>
              <a:t>Retrieval Augmented Generation (RAG)</a:t>
            </a:r>
          </a:p>
          <a:p>
            <a:pPr marL="0" indent="0">
              <a:buNone/>
            </a:pPr>
            <a:r>
              <a:rPr lang="en-US" sz="2800" b="1" dirty="0">
                <a:solidFill>
                  <a:srgbClr val="000000"/>
                </a:solidFill>
                <a:latin typeface="Calibri"/>
                <a:ea typeface="Calibri"/>
                <a:cs typeface="Calibri"/>
              </a:rPr>
              <a:t>IBM Granite model</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80B2B-5B8A-2798-A127-FAFC2D527010}"/>
              </a:ext>
            </a:extLst>
          </p:cNvPr>
          <p:cNvSpPr>
            <a:spLocks noGrp="1"/>
          </p:cNvSpPr>
          <p:nvPr>
            <p:ph type="title"/>
          </p:nvPr>
        </p:nvSpPr>
        <p:spPr/>
        <p:txBody>
          <a:bodyPr/>
          <a:lstStyle/>
          <a:p>
            <a:r>
              <a:rPr lang="en-IN" dirty="0">
                <a:solidFill>
                  <a:schemeClr val="accent1"/>
                </a:solidFill>
              </a:rPr>
              <a:t>IBM cloud services used</a:t>
            </a:r>
          </a:p>
        </p:txBody>
      </p:sp>
      <p:sp>
        <p:nvSpPr>
          <p:cNvPr id="3" name="Content Placeholder 2">
            <a:extLst>
              <a:ext uri="{FF2B5EF4-FFF2-40B4-BE49-F238E27FC236}">
                <a16:creationId xmlns:a16="http://schemas.microsoft.com/office/drawing/2014/main" id="{40B9234A-56AB-47BB-E0BD-725AF6684B23}"/>
              </a:ext>
            </a:extLst>
          </p:cNvPr>
          <p:cNvSpPr>
            <a:spLocks noGrp="1"/>
          </p:cNvSpPr>
          <p:nvPr>
            <p:ph idx="1"/>
          </p:nvPr>
        </p:nvSpPr>
        <p:spPr>
          <a:xfrm>
            <a:off x="389168" y="890546"/>
            <a:ext cx="11029615" cy="4673324"/>
          </a:xfrm>
        </p:spPr>
        <p:txBody>
          <a:bodyPr>
            <a:normAutofit/>
          </a:bodyPr>
          <a:lstStyle/>
          <a:p>
            <a:pPr marL="305435" indent="-305435"/>
            <a:r>
              <a:rPr lang="en-IN" sz="3200" b="1" dirty="0"/>
              <a:t>IBM Cloud Watsonx AI Studio</a:t>
            </a:r>
          </a:p>
          <a:p>
            <a:pPr marL="305435" indent="-305435"/>
            <a:r>
              <a:rPr lang="en-IN" sz="3200" b="1" dirty="0"/>
              <a:t>IBM Cloud </a:t>
            </a:r>
            <a:r>
              <a:rPr lang="en-IN" sz="3200" b="1" dirty="0" err="1"/>
              <a:t>Watsonx</a:t>
            </a:r>
            <a:r>
              <a:rPr lang="en-IN" sz="3200" b="1" dirty="0"/>
              <a:t> AI runtime</a:t>
            </a:r>
          </a:p>
          <a:p>
            <a:pPr marL="305435" indent="-305435"/>
            <a:r>
              <a:rPr lang="en-IN" sz="3200" b="1" dirty="0"/>
              <a:t>IBM Cloud Agent Lab</a:t>
            </a:r>
          </a:p>
          <a:p>
            <a:pPr marL="305435" indent="-305435"/>
            <a:r>
              <a:rPr lang="en-IN" sz="3200" b="1" dirty="0"/>
              <a:t>IBM Granite foundation model</a:t>
            </a:r>
          </a:p>
        </p:txBody>
      </p:sp>
    </p:spTree>
    <p:extLst>
      <p:ext uri="{BB962C8B-B14F-4D97-AF65-F5344CB8AC3E}">
        <p14:creationId xmlns:p14="http://schemas.microsoft.com/office/powerpoint/2010/main" val="1366800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366855" y="213890"/>
            <a:ext cx="11029615" cy="4367254"/>
          </a:xfrm>
        </p:spPr>
        <p:txBody>
          <a:bodyPr>
            <a:normAutofit/>
          </a:bodyPr>
          <a:lstStyle/>
          <a:p>
            <a:pPr marL="0" indent="0">
              <a:buNone/>
            </a:pPr>
            <a:r>
              <a:rPr lang="en-IN" sz="2400" dirty="0">
                <a:solidFill>
                  <a:srgbClr val="0F0F0F"/>
                </a:solidFill>
                <a:latin typeface="Calibri"/>
                <a:ea typeface="+mn-lt"/>
                <a:cs typeface="+mn-lt"/>
              </a:rPr>
              <a:t>This agent will significantly reduce research time, improve the quality of literature reviews, help early-stage researchers find direction, and foster interdisciplinary collaboration by making knowledge more accessible and actionable.</a:t>
            </a:r>
          </a:p>
          <a:p>
            <a:pPr marL="0" indent="0">
              <a:buNone/>
            </a:pPr>
            <a:r>
              <a:rPr lang="en-IN" sz="2800" b="1" dirty="0">
                <a:solidFill>
                  <a:srgbClr val="0F0F0F"/>
                </a:solidFill>
                <a:latin typeface="Calibri"/>
                <a:ea typeface="Calibri"/>
                <a:cs typeface="Calibri"/>
              </a:rPr>
              <a:t>Unique features:</a:t>
            </a:r>
          </a:p>
        </p:txBody>
      </p:sp>
      <p:sp>
        <p:nvSpPr>
          <p:cNvPr id="3" name="Rectangle 1">
            <a:extLst>
              <a:ext uri="{FF2B5EF4-FFF2-40B4-BE49-F238E27FC236}">
                <a16:creationId xmlns:a16="http://schemas.microsoft.com/office/drawing/2014/main" id="{DF264F2B-07C7-EAD3-2B37-F08446B19D3D}"/>
              </a:ext>
            </a:extLst>
          </p:cNvPr>
          <p:cNvSpPr>
            <a:spLocks noChangeArrowheads="1"/>
          </p:cNvSpPr>
          <p:nvPr/>
        </p:nvSpPr>
        <p:spPr bwMode="auto">
          <a:xfrm>
            <a:off x="330279" y="3361846"/>
            <a:ext cx="11780789" cy="3170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User Profile &amp; Preference Capture</a:t>
            </a:r>
            <a:r>
              <a:rPr kumimoji="0" lang="en-US" altLang="en-US" sz="20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Collect user's name, location, travel dates, budget, interests (adventure, culture, food, relaxation), etc.</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Destination Recommendation Engine</a:t>
            </a:r>
            <a:r>
              <a:rPr kumimoji="0" lang="en-US" altLang="en-US" sz="20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Suggest destinations based on weather, budget, safety, visa requirements, trending spots.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Itinerary Generator</a:t>
            </a:r>
            <a:r>
              <a:rPr kumimoji="0" lang="en-US" altLang="en-US" sz="20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Create daily travel plans with sightseeing, rest time, meal suggestions.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Adjustable by user (drag/drop or AI optimization).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Budget Estimator</a:t>
            </a:r>
            <a:r>
              <a:rPr kumimoji="0" lang="en-US" altLang="en-US" sz="20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Estimate total costs (flights, hotels, food, transport, tickets).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lstStyle/>
          <a:p>
            <a:pPr marL="305435" indent="-305435"/>
            <a:r>
              <a:rPr lang="en-IN" sz="2800" dirty="0">
                <a:latin typeface="Calibri"/>
                <a:ea typeface="+mn-lt"/>
                <a:cs typeface="+mn-lt"/>
              </a:rPr>
              <a:t>Academic Researchers</a:t>
            </a:r>
          </a:p>
          <a:p>
            <a:pPr marL="305435" indent="-305435"/>
            <a:r>
              <a:rPr lang="en-IN" sz="2800" dirty="0">
                <a:latin typeface="Calibri"/>
                <a:ea typeface="+mn-lt"/>
                <a:cs typeface="+mn-lt"/>
              </a:rPr>
              <a:t>Research Institutions and Universities</a:t>
            </a:r>
          </a:p>
          <a:p>
            <a:pPr marL="305435" indent="-305435"/>
            <a:r>
              <a:rPr lang="en-IN" sz="2800" dirty="0">
                <a:latin typeface="Calibri"/>
                <a:ea typeface="+mn-lt"/>
                <a:cs typeface="+mn-lt"/>
              </a:rPr>
              <a:t>Industry R&amp;D Teams</a:t>
            </a:r>
          </a:p>
          <a:p>
            <a:pPr marL="305435" indent="-305435"/>
            <a:r>
              <a:rPr lang="en-IN" sz="2800" dirty="0">
                <a:latin typeface="Calibri"/>
                <a:ea typeface="+mn-lt"/>
                <a:cs typeface="+mn-lt"/>
              </a:rPr>
              <a:t>Educators</a:t>
            </a:r>
            <a:endParaRPr lang="en-IN" sz="2800">
              <a:latin typeface="Calibri"/>
              <a:ea typeface="Calibri"/>
              <a:cs typeface="Calibri"/>
            </a:endParaRPr>
          </a:p>
        </p:txBody>
      </p:sp>
    </p:spTree>
    <p:extLst>
      <p:ext uri="{BB962C8B-B14F-4D97-AF65-F5344CB8AC3E}">
        <p14:creationId xmlns:p14="http://schemas.microsoft.com/office/powerpoint/2010/main" val="3819043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E32F0A-9D83-B256-3E61-FD54AA26E1D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A3410C9-747C-0C4D-FAD7-77167E836569}"/>
              </a:ext>
            </a:extLst>
          </p:cNvPr>
          <p:cNvSpPr>
            <a:spLocks noGrp="1"/>
          </p:cNvSpPr>
          <p:nvPr>
            <p:ph type="title"/>
          </p:nvPr>
        </p:nvSpPr>
        <p:spPr/>
        <p:txBody>
          <a:bodyPr/>
          <a:lstStyle/>
          <a:p>
            <a:r>
              <a:rPr lang="en-IN" dirty="0">
                <a:solidFill>
                  <a:schemeClr val="accent1"/>
                </a:solidFill>
              </a:rPr>
              <a:t>Results</a:t>
            </a:r>
          </a:p>
        </p:txBody>
      </p:sp>
      <p:pic>
        <p:nvPicPr>
          <p:cNvPr id="5" name="Picture 4">
            <a:extLst>
              <a:ext uri="{FF2B5EF4-FFF2-40B4-BE49-F238E27FC236}">
                <a16:creationId xmlns:a16="http://schemas.microsoft.com/office/drawing/2014/main" id="{7B47EA20-2007-CEA5-4B00-42E913F1DFFC}"/>
              </a:ext>
            </a:extLst>
          </p:cNvPr>
          <p:cNvPicPr>
            <a:picLocks noChangeAspect="1"/>
          </p:cNvPicPr>
          <p:nvPr/>
        </p:nvPicPr>
        <p:blipFill>
          <a:blip r:embed="rId2"/>
          <a:stretch>
            <a:fillRect/>
          </a:stretch>
        </p:blipFill>
        <p:spPr>
          <a:xfrm>
            <a:off x="197144" y="1345800"/>
            <a:ext cx="4714477" cy="4166400"/>
          </a:xfrm>
          <a:prstGeom prst="rect">
            <a:avLst/>
          </a:prstGeom>
        </p:spPr>
      </p:pic>
      <p:pic>
        <p:nvPicPr>
          <p:cNvPr id="9" name="Picture 8">
            <a:extLst>
              <a:ext uri="{FF2B5EF4-FFF2-40B4-BE49-F238E27FC236}">
                <a16:creationId xmlns:a16="http://schemas.microsoft.com/office/drawing/2014/main" id="{6CA1F47C-B5BF-68E8-0B7A-4D4E969AB639}"/>
              </a:ext>
            </a:extLst>
          </p:cNvPr>
          <p:cNvPicPr>
            <a:picLocks noChangeAspect="1"/>
          </p:cNvPicPr>
          <p:nvPr/>
        </p:nvPicPr>
        <p:blipFill>
          <a:blip r:embed="rId3"/>
          <a:stretch>
            <a:fillRect/>
          </a:stretch>
        </p:blipFill>
        <p:spPr>
          <a:xfrm>
            <a:off x="5350534" y="3931920"/>
            <a:ext cx="5316770" cy="2507388"/>
          </a:xfrm>
          <a:prstGeom prst="rect">
            <a:avLst/>
          </a:prstGeom>
        </p:spPr>
      </p:pic>
    </p:spTree>
    <p:extLst>
      <p:ext uri="{BB962C8B-B14F-4D97-AF65-F5344CB8AC3E}">
        <p14:creationId xmlns:p14="http://schemas.microsoft.com/office/powerpoint/2010/main" val="4068668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B7C739-D0DA-9B09-3DAB-C16532FC634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537292C-C6FB-E951-D59F-66CDA53E9B18}"/>
              </a:ext>
            </a:extLst>
          </p:cNvPr>
          <p:cNvSpPr>
            <a:spLocks noGrp="1"/>
          </p:cNvSpPr>
          <p:nvPr>
            <p:ph type="title"/>
          </p:nvPr>
        </p:nvSpPr>
        <p:spPr/>
        <p:txBody>
          <a:bodyPr/>
          <a:lstStyle/>
          <a:p>
            <a:r>
              <a:rPr lang="en-IN" dirty="0">
                <a:solidFill>
                  <a:schemeClr val="accent1"/>
                </a:solidFill>
              </a:rPr>
              <a:t>Results</a:t>
            </a:r>
          </a:p>
        </p:txBody>
      </p:sp>
      <p:pic>
        <p:nvPicPr>
          <p:cNvPr id="3" name="Picture 2" descr="A screenshot of a computer&#10;&#10;AI-generated content may be incorrect.">
            <a:extLst>
              <a:ext uri="{FF2B5EF4-FFF2-40B4-BE49-F238E27FC236}">
                <a16:creationId xmlns:a16="http://schemas.microsoft.com/office/drawing/2014/main" id="{D5693625-3FD5-932E-3334-F54965E8A468}"/>
              </a:ext>
            </a:extLst>
          </p:cNvPr>
          <p:cNvPicPr>
            <a:picLocks noChangeAspect="1"/>
          </p:cNvPicPr>
          <p:nvPr/>
        </p:nvPicPr>
        <p:blipFill>
          <a:blip r:embed="rId2"/>
          <a:stretch>
            <a:fillRect/>
          </a:stretch>
        </p:blipFill>
        <p:spPr>
          <a:xfrm>
            <a:off x="6353937" y="1543524"/>
            <a:ext cx="4212829" cy="2183551"/>
          </a:xfrm>
          <a:prstGeom prst="rect">
            <a:avLst/>
          </a:prstGeom>
        </p:spPr>
      </p:pic>
      <p:sp>
        <p:nvSpPr>
          <p:cNvPr id="5" name="TextBox 4">
            <a:extLst>
              <a:ext uri="{FF2B5EF4-FFF2-40B4-BE49-F238E27FC236}">
                <a16:creationId xmlns:a16="http://schemas.microsoft.com/office/drawing/2014/main" id="{16A49521-B5B7-63EE-905D-5E4ED1D0957F}"/>
              </a:ext>
            </a:extLst>
          </p:cNvPr>
          <p:cNvSpPr txBox="1"/>
          <p:nvPr/>
        </p:nvSpPr>
        <p:spPr>
          <a:xfrm>
            <a:off x="581192" y="1620154"/>
            <a:ext cx="3937052"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solidFill>
                  <a:schemeClr val="accent2"/>
                </a:solidFill>
                <a:latin typeface="Calibri"/>
                <a:ea typeface="Calibri"/>
                <a:cs typeface="Calibri"/>
              </a:rPr>
              <a:t>Deployed AI Agent</a:t>
            </a:r>
          </a:p>
        </p:txBody>
      </p:sp>
      <p:pic>
        <p:nvPicPr>
          <p:cNvPr id="7" name="Picture 6">
            <a:extLst>
              <a:ext uri="{FF2B5EF4-FFF2-40B4-BE49-F238E27FC236}">
                <a16:creationId xmlns:a16="http://schemas.microsoft.com/office/drawing/2014/main" id="{C38EBA54-3D73-FD53-818B-3232EA8B2DFD}"/>
              </a:ext>
            </a:extLst>
          </p:cNvPr>
          <p:cNvPicPr>
            <a:picLocks noChangeAspect="1"/>
          </p:cNvPicPr>
          <p:nvPr/>
        </p:nvPicPr>
        <p:blipFill>
          <a:blip r:embed="rId3"/>
          <a:stretch>
            <a:fillRect/>
          </a:stretch>
        </p:blipFill>
        <p:spPr>
          <a:xfrm>
            <a:off x="628020" y="2851220"/>
            <a:ext cx="5258435" cy="2836348"/>
          </a:xfrm>
          <a:prstGeom prst="rect">
            <a:avLst/>
          </a:prstGeom>
        </p:spPr>
      </p:pic>
    </p:spTree>
    <p:extLst>
      <p:ext uri="{BB962C8B-B14F-4D97-AF65-F5344CB8AC3E}">
        <p14:creationId xmlns:p14="http://schemas.microsoft.com/office/powerpoint/2010/main" val="1126302864"/>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www.w3.org/XML/1998/namespace"/>
    <ds:schemaRef ds:uri="http://purl.org/dc/dcmitype/"/>
    <ds:schemaRef ds:uri="http://purl.org/dc/terms/"/>
    <ds:schemaRef ds:uri="fadb41d3-f9cb-40fb-903c-8cacaba95bb5"/>
    <ds:schemaRef ds:uri="http://purl.org/dc/elements/1.1/"/>
    <ds:schemaRef ds:uri="http://schemas.microsoft.com/office/2006/documentManagement/types"/>
    <ds:schemaRef ds:uri="http://schemas.microsoft.com/office/infopath/2007/PartnerControls"/>
    <ds:schemaRef ds:uri="http://schemas.openxmlformats.org/package/2006/metadata/core-properties"/>
    <ds:schemaRef ds:uri="b30265f8-c5e2-4918-b4a1-b977299ca3e2"/>
    <ds:schemaRef ds:uri="http://schemas.microsoft.com/office/2006/metadata/properties"/>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607</TotalTime>
  <Words>458</Words>
  <Application>Microsoft Office PowerPoint</Application>
  <PresentationFormat>Widescreen</PresentationFormat>
  <Paragraphs>65</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Calibri Light</vt:lpstr>
      <vt:lpstr>Franklin Gothic Book</vt:lpstr>
      <vt:lpstr>Franklin Gothic Demi</vt:lpstr>
      <vt:lpstr>Wingdings 2</vt:lpstr>
      <vt:lpstr>DividendVTI</vt:lpstr>
      <vt:lpstr>Travel ai-agent</vt:lpstr>
      <vt:lpstr>OUTLINE</vt:lpstr>
      <vt:lpstr>Problem Statement</vt:lpstr>
      <vt:lpstr>Technology  used</vt:lpstr>
      <vt:lpstr>IBM cloud services used</vt:lpstr>
      <vt:lpstr>Wow factors</vt:lpstr>
      <vt:lpstr>End users</vt:lpstr>
      <vt:lpstr>Results</vt:lpstr>
      <vt:lpstr>Results</vt:lpstr>
      <vt:lpstr>Conclusion</vt:lpstr>
      <vt:lpstr>GitHub Link</vt:lpstr>
      <vt:lpstr>PowerPoint Presentation</vt:lpstr>
      <vt:lpstr>IBM Certifications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Jay Jadhav</cp:lastModifiedBy>
  <cp:revision>143</cp:revision>
  <dcterms:created xsi:type="dcterms:W3CDTF">2021-05-26T16:50:10Z</dcterms:created>
  <dcterms:modified xsi:type="dcterms:W3CDTF">2025-08-03T19:29:18Z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