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 does it take to create with domain-appropriate tools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What does it take to create with domain-appropriate tools?</a:t>
            </a:r>
          </a:p>
        </p:txBody>
      </p:sp>
      <p:sp>
        <p:nvSpPr>
          <p:cNvPr id="120" name="Joel Jakubovic…"/>
          <p:cNvSpPr txBox="1"/>
          <p:nvPr>
            <p:ph type="subTitle" sz="half" idx="1"/>
          </p:nvPr>
        </p:nvSpPr>
        <p:spPr>
          <a:xfrm>
            <a:off x="1270000" y="5404842"/>
            <a:ext cx="10464800" cy="2437160"/>
          </a:xfrm>
          <a:prstGeom prst="rect">
            <a:avLst/>
          </a:prstGeom>
        </p:spPr>
        <p:txBody>
          <a:bodyPr/>
          <a:lstStyle/>
          <a:p>
            <a:pPr/>
            <a:r>
              <a:t>Joel Jakubovic</a:t>
            </a:r>
          </a:p>
          <a:p>
            <a:pPr/>
            <a:r>
              <a:t>PhD year 1</a:t>
            </a:r>
          </a:p>
          <a:p>
            <a:pPr/>
            <a:r>
              <a:t>University of Kent</a:t>
            </a:r>
          </a:p>
          <a:p>
            <a:pPr/>
            <a:r>
              <a:t>Supervisor: Tomas Petricek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 I even want a CLI?"/>
          <p:cNvSpPr txBox="1"/>
          <p:nvPr>
            <p:ph type="title"/>
          </p:nvPr>
        </p:nvSpPr>
        <p:spPr>
          <a:xfrm>
            <a:off x="952500" y="254000"/>
            <a:ext cx="11099800" cy="11430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Do I even want a CLI?</a:t>
            </a:r>
          </a:p>
        </p:txBody>
      </p:sp>
      <p:sp>
        <p:nvSpPr>
          <p:cNvPr id="165" name="&gt; ……"/>
          <p:cNvSpPr txBox="1"/>
          <p:nvPr/>
        </p:nvSpPr>
        <p:spPr>
          <a:xfrm>
            <a:off x="2244095" y="2369383"/>
            <a:ext cx="8962251" cy="366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1734" indent="-541734" algn="l">
              <a:buSzPct val="145000"/>
              <a:buChar char="•"/>
              <a:defRPr sz="3900"/>
            </a:pPr>
            <a:r>
              <a:t>&gt; …</a:t>
            </a:r>
          </a:p>
          <a:p>
            <a:pPr marL="541734" indent="-541734" algn="l">
              <a:buSzPct val="145000"/>
              <a:buChar char="•"/>
              <a:defRPr sz="3900"/>
            </a:pPr>
            <a:r>
              <a:t>&gt; get my-object.property1</a:t>
            </a:r>
          </a:p>
          <a:p>
            <a:pPr marL="541734" indent="-541734" algn="l">
              <a:buSzPct val="145000"/>
              <a:buChar char="•"/>
              <a:defRPr sz="3900"/>
            </a:pPr>
            <a:r>
              <a:t>23</a:t>
            </a:r>
          </a:p>
          <a:p>
            <a:pPr marL="541734" indent="-541734" algn="l">
              <a:buSzPct val="145000"/>
              <a:buChar char="•"/>
              <a:defRPr sz="3900"/>
            </a:pPr>
            <a:r>
              <a:t>&gt; call my-object.method1</a:t>
            </a:r>
          </a:p>
          <a:p>
            <a:pPr marL="541734" indent="-541734" algn="l">
              <a:buSzPct val="145000"/>
              <a:buChar char="•"/>
              <a:defRPr sz="3900"/>
            </a:pPr>
            <a:r>
              <a:t>&gt; get my-object.property1 again…</a:t>
            </a:r>
          </a:p>
          <a:p>
            <a:pPr marL="541734" indent="-541734" algn="l">
              <a:buSzPct val="145000"/>
              <a:buChar char="•"/>
              <a:defRPr sz="3900"/>
            </a:pPr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ke this, but “live”"/>
          <p:cNvSpPr txBox="1"/>
          <p:nvPr/>
        </p:nvSpPr>
        <p:spPr>
          <a:xfrm>
            <a:off x="952500" y="254000"/>
            <a:ext cx="110998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defRPr b="0" sz="791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Like this, but “live”</a:t>
            </a:r>
          </a:p>
        </p:txBody>
      </p:sp>
      <p:pic>
        <p:nvPicPr>
          <p:cNvPr id="168" name="orom-diagram.png" descr="orom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65" y="2350252"/>
            <a:ext cx="10873470" cy="505309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Demo time!"/>
          <p:cNvSpPr txBox="1"/>
          <p:nvPr/>
        </p:nvSpPr>
        <p:spPr>
          <a:xfrm>
            <a:off x="1226946" y="7605889"/>
            <a:ext cx="1109980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Demo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mmary so far"/>
          <p:cNvSpPr txBox="1"/>
          <p:nvPr>
            <p:ph type="title"/>
          </p:nvPr>
        </p:nvSpPr>
        <p:spPr>
          <a:xfrm>
            <a:off x="952500" y="254000"/>
            <a:ext cx="11099800" cy="1931264"/>
          </a:xfrm>
          <a:prstGeom prst="rect">
            <a:avLst/>
          </a:prstGeom>
        </p:spPr>
        <p:txBody>
          <a:bodyPr/>
          <a:lstStyle/>
          <a:p>
            <a:pPr/>
            <a:r>
              <a:t>Summary so far</a:t>
            </a:r>
          </a:p>
        </p:txBody>
      </p:sp>
      <p:sp>
        <p:nvSpPr>
          <p:cNvPr id="172" name="I found an interesting paper…"/>
          <p:cNvSpPr txBox="1"/>
          <p:nvPr/>
        </p:nvSpPr>
        <p:spPr>
          <a:xfrm>
            <a:off x="2542090" y="2177612"/>
            <a:ext cx="9130777" cy="6371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500"/>
            </a:pPr>
            <a:r>
              <a:t>I found an interesting paper</a:t>
            </a:r>
          </a:p>
          <a:p>
            <a:pPr marL="333375" indent="-333375" algn="l">
              <a:buSzPct val="145000"/>
              <a:buChar char="•"/>
              <a:defRPr sz="4500"/>
            </a:pPr>
            <a:r>
              <a:t>I wanted to explore with the system it describes (1)</a:t>
            </a:r>
          </a:p>
          <a:p>
            <a:pPr marL="333375" indent="-333375" algn="l">
              <a:buSzPct val="145000"/>
              <a:buChar char="•"/>
              <a:defRPr sz="4500"/>
            </a:pPr>
            <a:r>
              <a:t>The paper decided on a representation (box diagrams) that I agreed was appropriate </a:t>
            </a:r>
          </a:p>
          <a:p>
            <a:pPr marL="333375" indent="-333375" algn="l">
              <a:buSzPct val="145000"/>
              <a:buChar char="•"/>
              <a:defRPr sz="4500"/>
            </a:pPr>
            <a:r>
              <a:t>I built a </a:t>
            </a:r>
            <a:r>
              <a:rPr i="1"/>
              <a:t>running</a:t>
            </a:r>
            <a:r>
              <a:t> version of that representation to achieve goal (1)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 did it take to do this?"/>
          <p:cNvSpPr txBox="1"/>
          <p:nvPr>
            <p:ph type="title"/>
          </p:nvPr>
        </p:nvSpPr>
        <p:spPr>
          <a:xfrm>
            <a:off x="952500" y="254000"/>
            <a:ext cx="11099800" cy="1428045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What did it take to do this?</a:t>
            </a:r>
          </a:p>
        </p:txBody>
      </p:sp>
      <p:sp>
        <p:nvSpPr>
          <p:cNvPr id="175" name="Predictably: too much work!"/>
          <p:cNvSpPr txBox="1"/>
          <p:nvPr/>
        </p:nvSpPr>
        <p:spPr>
          <a:xfrm>
            <a:off x="2410128" y="2519355"/>
            <a:ext cx="8184544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Predictably: too much work!</a:t>
            </a:r>
          </a:p>
        </p:txBody>
      </p:sp>
      <p:sp>
        <p:nvSpPr>
          <p:cNvPr id="176" name="A lot of boilerplate"/>
          <p:cNvSpPr txBox="1"/>
          <p:nvPr/>
        </p:nvSpPr>
        <p:spPr>
          <a:xfrm>
            <a:off x="2410128" y="4303977"/>
            <a:ext cx="8184544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200"/>
            </a:pPr>
            <a:r>
              <a:t>A lot of </a:t>
            </a:r>
            <a:r>
              <a:rPr i="1"/>
              <a:t>boilerplate</a:t>
            </a:r>
          </a:p>
        </p:txBody>
      </p:sp>
      <p:sp>
        <p:nvSpPr>
          <p:cNvPr id="177" name="Movable nested boxes"/>
          <p:cNvSpPr txBox="1"/>
          <p:nvPr/>
        </p:nvSpPr>
        <p:spPr>
          <a:xfrm>
            <a:off x="8700631" y="6500416"/>
            <a:ext cx="354668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Movable nested boxes</a:t>
            </a:r>
          </a:p>
        </p:txBody>
      </p:sp>
      <p:sp>
        <p:nvSpPr>
          <p:cNvPr id="178" name="SVG, JavaScript"/>
          <p:cNvSpPr txBox="1"/>
          <p:nvPr/>
        </p:nvSpPr>
        <p:spPr>
          <a:xfrm>
            <a:off x="658517" y="6500416"/>
            <a:ext cx="354668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SVG, JavaScript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4036496" y="7185803"/>
            <a:ext cx="4797491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Arrow"/>
          <p:cNvSpPr/>
          <p:nvPr/>
        </p:nvSpPr>
        <p:spPr>
          <a:xfrm rot="5432966">
            <a:off x="5668184" y="4322087"/>
            <a:ext cx="1515542" cy="3508218"/>
          </a:xfrm>
          <a:prstGeom prst="rightArrow">
            <a:avLst>
              <a:gd name="adj1" fmla="val 74935"/>
              <a:gd name="adj2" fmla="val 5248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3"/>
      <p:bldP build="whole" bldLvl="1" animBg="1" rev="0" advAuto="0" spid="176" grpId="2"/>
      <p:bldP build="whole" bldLvl="1" animBg="1" rev="0" advAuto="0" spid="179" grpId="5"/>
      <p:bldP build="whole" bldLvl="1" animBg="1" rev="0" advAuto="0" spid="177" grpId="6"/>
      <p:bldP build="whole" bldLvl="1" animBg="1" rev="0" advAuto="0" spid="175" grpId="1"/>
      <p:bldP build="whole" bldLvl="1" animBg="1" rev="0" advAuto="0" spid="178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lassic Polyfi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Classic Polyfilling</a:t>
            </a:r>
          </a:p>
        </p:txBody>
      </p:sp>
      <p:sp>
        <p:nvSpPr>
          <p:cNvPr id="183" name="Javascript used to lack a list “map” function.…"/>
          <p:cNvSpPr txBox="1"/>
          <p:nvPr/>
        </p:nvSpPr>
        <p:spPr>
          <a:xfrm>
            <a:off x="1161445" y="2432264"/>
            <a:ext cx="10681910" cy="1877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/>
            </a:pPr>
            <a:r>
              <a:t>Javascript used to lack a list “map” function.</a:t>
            </a:r>
          </a:p>
          <a:p>
            <a:pPr algn="l">
              <a:defRPr sz="3900"/>
            </a:pPr>
            <a:r>
              <a:t>But it just </a:t>
            </a:r>
            <a:r>
              <a:rPr i="1"/>
              <a:t>lets</a:t>
            </a:r>
            <a:r>
              <a:t> you fill in this gap by directly augmenting a 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“built-in” class</a:t>
            </a:r>
            <a:r>
              <a:t>.</a:t>
            </a:r>
          </a:p>
        </p:txBody>
      </p:sp>
      <p:sp>
        <p:nvSpPr>
          <p:cNvPr id="184" name="Array.map = (f, xs) =&gt; {…"/>
          <p:cNvSpPr txBox="1"/>
          <p:nvPr/>
        </p:nvSpPr>
        <p:spPr>
          <a:xfrm>
            <a:off x="1199206" y="5228251"/>
            <a:ext cx="10606387" cy="307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/>
            </a:pPr>
            <a:r>
              <a:rPr>
                <a:solidFill>
                  <a:schemeClr val="accent1">
                    <a:lumOff val="13529"/>
                  </a:schemeClr>
                </a:solidFill>
              </a:rPr>
              <a:t>Array</a:t>
            </a:r>
            <a:r>
              <a:t>.map = (f, xs) =&gt; {</a:t>
            </a:r>
          </a:p>
          <a:p>
            <a:pPr algn="l">
              <a:defRPr sz="3900"/>
            </a:pPr>
            <a:r>
              <a:t>  let ys = [];</a:t>
            </a:r>
          </a:p>
          <a:p>
            <a:pPr algn="l">
              <a:defRPr sz="3900"/>
            </a:pPr>
            <a:r>
              <a:t>  xs.forEach(x =&gt; ys.push(f(x)));</a:t>
            </a:r>
          </a:p>
          <a:p>
            <a:pPr algn="l">
              <a:defRPr sz="3900"/>
            </a:pPr>
            <a:r>
              <a:t>  return ys;</a:t>
            </a:r>
          </a:p>
          <a:p>
            <a:pPr algn="l">
              <a:defRPr sz="39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  <p:bldP build="whole" bldLvl="1" animBg="1" rev="0" advAuto="0" spid="18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UI “Physics”"/>
          <p:cNvSpPr txBox="1"/>
          <p:nvPr>
            <p:ph type="title"/>
          </p:nvPr>
        </p:nvSpPr>
        <p:spPr>
          <a:xfrm>
            <a:off x="952500" y="254000"/>
            <a:ext cx="11099800" cy="1415547"/>
          </a:xfrm>
          <a:prstGeom prst="rect">
            <a:avLst/>
          </a:prstGeom>
        </p:spPr>
        <p:txBody>
          <a:bodyPr/>
          <a:lstStyle/>
          <a:p>
            <a:pPr/>
            <a:r>
              <a:t>UI “Physics”</a:t>
            </a:r>
          </a:p>
        </p:txBody>
      </p:sp>
      <p:sp>
        <p:nvSpPr>
          <p:cNvPr id="187" name="Translationally rigid bodies"/>
          <p:cNvSpPr txBox="1"/>
          <p:nvPr/>
        </p:nvSpPr>
        <p:spPr>
          <a:xfrm>
            <a:off x="1125652" y="2847420"/>
            <a:ext cx="4493595" cy="202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Translationally rigid bodies</a:t>
            </a:r>
          </a:p>
        </p:txBody>
      </p:sp>
      <p:sp>
        <p:nvSpPr>
          <p:cNvPr id="188" name="Resizable boxes"/>
          <p:cNvSpPr txBox="1"/>
          <p:nvPr/>
        </p:nvSpPr>
        <p:spPr>
          <a:xfrm>
            <a:off x="1064771" y="5049636"/>
            <a:ext cx="4261486" cy="138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pPr/>
            <a:r>
              <a:t>Resizable boxes</a:t>
            </a:r>
          </a:p>
        </p:txBody>
      </p:sp>
      <p:sp>
        <p:nvSpPr>
          <p:cNvPr id="189" name="“Solid objects don’t intersect”"/>
          <p:cNvSpPr txBox="1"/>
          <p:nvPr/>
        </p:nvSpPr>
        <p:spPr>
          <a:xfrm>
            <a:off x="1064771" y="7311906"/>
            <a:ext cx="4261485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pPr/>
            <a:r>
              <a:t>“Solid objects don’t intersect”</a:t>
            </a:r>
          </a:p>
        </p:txBody>
      </p:sp>
      <p:sp>
        <p:nvSpPr>
          <p:cNvPr id="190" name="e.g."/>
          <p:cNvSpPr txBox="1"/>
          <p:nvPr/>
        </p:nvSpPr>
        <p:spPr>
          <a:xfrm>
            <a:off x="757035" y="1691634"/>
            <a:ext cx="1311972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e.g.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6238411" y="1617541"/>
            <a:ext cx="5550382" cy="2505146"/>
            <a:chOff x="51150" y="0"/>
            <a:chExt cx="5550380" cy="2505145"/>
          </a:xfrm>
        </p:grpSpPr>
        <p:sp>
          <p:nvSpPr>
            <p:cNvPr id="191" name="Polygon"/>
            <p:cNvSpPr/>
            <p:nvPr/>
          </p:nvSpPr>
          <p:spPr>
            <a:xfrm>
              <a:off x="51150" y="477531"/>
              <a:ext cx="1987873" cy="2027615"/>
            </a:xfrm>
            <a:prstGeom prst="pentagon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Polygon"/>
            <p:cNvSpPr/>
            <p:nvPr/>
          </p:nvSpPr>
          <p:spPr>
            <a:xfrm>
              <a:off x="3613658" y="0"/>
              <a:ext cx="1987873" cy="2027614"/>
            </a:xfrm>
            <a:prstGeom prst="pentagon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Arrow"/>
            <p:cNvSpPr/>
            <p:nvPr/>
          </p:nvSpPr>
          <p:spPr>
            <a:xfrm rot="21047219">
              <a:off x="1099788" y="1031326"/>
              <a:ext cx="3581973" cy="579997"/>
            </a:xfrm>
            <a:prstGeom prst="rightArrow">
              <a:avLst>
                <a:gd name="adj1" fmla="val 32000"/>
                <a:gd name="adj2" fmla="val 140139"/>
              </a:avLst>
            </a:prstGeom>
            <a:solidFill>
              <a:srgbClr val="FFFFFF">
                <a:alpha val="56408"/>
              </a:srgbClr>
            </a:solidFill>
            <a:ln w="25400" cap="flat">
              <a:solidFill>
                <a:srgbClr val="000000">
                  <a:alpha val="5640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6958505" y="4548213"/>
            <a:ext cx="4508340" cy="1904043"/>
            <a:chOff x="0" y="0"/>
            <a:chExt cx="4508338" cy="1904042"/>
          </a:xfrm>
        </p:grpSpPr>
        <p:sp>
          <p:nvSpPr>
            <p:cNvPr id="195" name="Rectangle"/>
            <p:cNvSpPr/>
            <p:nvPr/>
          </p:nvSpPr>
          <p:spPr>
            <a:xfrm>
              <a:off x="14744" y="0"/>
              <a:ext cx="4493595" cy="173900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Rectangle"/>
            <p:cNvSpPr/>
            <p:nvPr/>
          </p:nvSpPr>
          <p:spPr>
            <a:xfrm>
              <a:off x="0" y="0"/>
              <a:ext cx="2314732" cy="1112129"/>
            </a:xfrm>
            <a:prstGeom prst="rect">
              <a:avLst/>
            </a:prstGeom>
            <a:solidFill>
              <a:srgbClr val="6C6C6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Arrow"/>
            <p:cNvSpPr/>
            <p:nvPr/>
          </p:nvSpPr>
          <p:spPr>
            <a:xfrm rot="1186410">
              <a:off x="2132645" y="947583"/>
              <a:ext cx="2326686" cy="579997"/>
            </a:xfrm>
            <a:prstGeom prst="rightArrow">
              <a:avLst>
                <a:gd name="adj1" fmla="val 32000"/>
                <a:gd name="adj2" fmla="val 140139"/>
              </a:avLst>
            </a:prstGeom>
            <a:solidFill>
              <a:srgbClr val="FFFFFF">
                <a:alpha val="56408"/>
              </a:srgbClr>
            </a:solidFill>
            <a:ln w="25400" cap="flat">
              <a:solidFill>
                <a:srgbClr val="000000">
                  <a:alpha val="5640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6097121" y="7356203"/>
            <a:ext cx="2270453" cy="693500"/>
            <a:chOff x="0" y="0"/>
            <a:chExt cx="2270451" cy="693498"/>
          </a:xfrm>
        </p:grpSpPr>
        <p:sp>
          <p:nvSpPr>
            <p:cNvPr id="199" name="H"/>
            <p:cNvSpPr/>
            <p:nvPr/>
          </p:nvSpPr>
          <p:spPr>
            <a:xfrm>
              <a:off x="0" y="873"/>
              <a:ext cx="551371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00" name="e"/>
            <p:cNvSpPr/>
            <p:nvPr/>
          </p:nvSpPr>
          <p:spPr>
            <a:xfrm>
              <a:off x="628319" y="873"/>
              <a:ext cx="418841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01" name="l"/>
            <p:cNvSpPr/>
            <p:nvPr/>
          </p:nvSpPr>
          <p:spPr>
            <a:xfrm>
              <a:off x="1125435" y="873"/>
              <a:ext cx="286140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2" name="l"/>
            <p:cNvSpPr/>
            <p:nvPr/>
          </p:nvSpPr>
          <p:spPr>
            <a:xfrm>
              <a:off x="1488523" y="873"/>
              <a:ext cx="286139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3" name="o"/>
            <p:cNvSpPr/>
            <p:nvPr/>
          </p:nvSpPr>
          <p:spPr>
            <a:xfrm>
              <a:off x="1851611" y="0"/>
              <a:ext cx="418841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o</a:t>
              </a:r>
            </a:p>
            <a:p>
              <a: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9940700" y="7350071"/>
            <a:ext cx="823631" cy="705763"/>
            <a:chOff x="0" y="0"/>
            <a:chExt cx="823630" cy="705762"/>
          </a:xfrm>
        </p:grpSpPr>
        <p:sp>
          <p:nvSpPr>
            <p:cNvPr id="205" name="H"/>
            <p:cNvSpPr/>
            <p:nvPr/>
          </p:nvSpPr>
          <p:spPr>
            <a:xfrm>
              <a:off x="0" y="13137"/>
              <a:ext cx="551371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06" name="e"/>
            <p:cNvSpPr/>
            <p:nvPr/>
          </p:nvSpPr>
          <p:spPr>
            <a:xfrm>
              <a:off x="198027" y="12263"/>
              <a:ext cx="418842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07" name="l"/>
            <p:cNvSpPr/>
            <p:nvPr/>
          </p:nvSpPr>
          <p:spPr>
            <a:xfrm>
              <a:off x="330729" y="0"/>
              <a:ext cx="286140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8" name="l"/>
            <p:cNvSpPr/>
            <p:nvPr/>
          </p:nvSpPr>
          <p:spPr>
            <a:xfrm>
              <a:off x="471141" y="0"/>
              <a:ext cx="286139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9" name="o"/>
            <p:cNvSpPr/>
            <p:nvPr/>
          </p:nvSpPr>
          <p:spPr>
            <a:xfrm>
              <a:off x="404790" y="0"/>
              <a:ext cx="418841" cy="69262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o</a:t>
              </a:r>
            </a:p>
            <a:p>
              <a:pPr>
                <a:defRPr b="0" sz="39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1" name="Dingbat X"/>
          <p:cNvSpPr/>
          <p:nvPr/>
        </p:nvSpPr>
        <p:spPr>
          <a:xfrm>
            <a:off x="11051778" y="7190278"/>
            <a:ext cx="760004" cy="898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Dingbat Check"/>
          <p:cNvSpPr/>
          <p:nvPr/>
        </p:nvSpPr>
        <p:spPr>
          <a:xfrm>
            <a:off x="8495552" y="7292564"/>
            <a:ext cx="729798" cy="69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7"/>
      <p:bldP build="whole" bldLvl="1" animBg="1" rev="0" advAuto="0" spid="194" grpId="3"/>
      <p:bldP build="whole" bldLvl="1" animBg="1" rev="0" advAuto="0" spid="190" grpId="1"/>
      <p:bldP build="whole" bldLvl="1" animBg="1" rev="0" advAuto="0" spid="211" grpId="10"/>
      <p:bldP build="whole" bldLvl="1" animBg="1" rev="0" advAuto="0" spid="212" grpId="8"/>
      <p:bldP build="whole" bldLvl="1" animBg="1" rev="0" advAuto="0" spid="188" grpId="4"/>
      <p:bldP build="whole" bldLvl="1" animBg="1" rev="0" advAuto="0" spid="187" grpId="2"/>
      <p:bldP build="whole" bldLvl="1" animBg="1" rev="0" advAuto="0" spid="189" grpId="6"/>
      <p:bldP build="whole" bldLvl="1" animBg="1" rev="0" advAuto="0" spid="210" grpId="9"/>
      <p:bldP build="whole" bldLvl="1" animBg="1" rev="0" advAuto="0" spid="198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I “Physics”"/>
          <p:cNvSpPr txBox="1"/>
          <p:nvPr>
            <p:ph type="title"/>
          </p:nvPr>
        </p:nvSpPr>
        <p:spPr>
          <a:xfrm>
            <a:off x="952500" y="254000"/>
            <a:ext cx="11099800" cy="1415547"/>
          </a:xfrm>
          <a:prstGeom prst="rect">
            <a:avLst/>
          </a:prstGeom>
        </p:spPr>
        <p:txBody>
          <a:bodyPr/>
          <a:lstStyle/>
          <a:p>
            <a:pPr/>
            <a:r>
              <a:t>UI “Physics”</a:t>
            </a:r>
          </a:p>
        </p:txBody>
      </p:sp>
      <p:sp>
        <p:nvSpPr>
          <p:cNvPr id="215" name="Mass"/>
          <p:cNvSpPr txBox="1"/>
          <p:nvPr/>
        </p:nvSpPr>
        <p:spPr>
          <a:xfrm>
            <a:off x="4782331" y="3920951"/>
            <a:ext cx="4493595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Mass</a:t>
            </a:r>
          </a:p>
        </p:txBody>
      </p:sp>
      <p:sp>
        <p:nvSpPr>
          <p:cNvPr id="216" name="Rotation"/>
          <p:cNvSpPr txBox="1"/>
          <p:nvPr/>
        </p:nvSpPr>
        <p:spPr>
          <a:xfrm>
            <a:off x="4698273" y="5017316"/>
            <a:ext cx="2286839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pPr/>
            <a:r>
              <a:t>Rotation</a:t>
            </a:r>
          </a:p>
        </p:txBody>
      </p:sp>
      <p:sp>
        <p:nvSpPr>
          <p:cNvPr id="217" name="Fluid flow…"/>
          <p:cNvSpPr txBox="1"/>
          <p:nvPr/>
        </p:nvSpPr>
        <p:spPr>
          <a:xfrm>
            <a:off x="4632981" y="6447016"/>
            <a:ext cx="426148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pPr/>
            <a:r>
              <a:t>Fluid flow…</a:t>
            </a:r>
          </a:p>
        </p:txBody>
      </p:sp>
      <p:sp>
        <p:nvSpPr>
          <p:cNvPr id="218" name="No:"/>
          <p:cNvSpPr txBox="1"/>
          <p:nvPr/>
        </p:nvSpPr>
        <p:spPr>
          <a:xfrm>
            <a:off x="2084056" y="3920951"/>
            <a:ext cx="2855957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No:</a:t>
            </a:r>
          </a:p>
        </p:txBody>
      </p:sp>
      <p:sp>
        <p:nvSpPr>
          <p:cNvPr id="219" name="etc…"/>
          <p:cNvSpPr txBox="1"/>
          <p:nvPr/>
        </p:nvSpPr>
        <p:spPr>
          <a:xfrm>
            <a:off x="4632981" y="8107462"/>
            <a:ext cx="426148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200"/>
            </a:lvl1pPr>
          </a:lstStyle>
          <a:p>
            <a:pPr/>
            <a:r>
              <a:t>etc…</a:t>
            </a:r>
          </a:p>
        </p:txBody>
      </p:sp>
      <p:sp>
        <p:nvSpPr>
          <p:cNvPr id="220" name="“Realistic” physics engines would be over-engineered for this subset."/>
          <p:cNvSpPr txBox="1"/>
          <p:nvPr/>
        </p:nvSpPr>
        <p:spPr>
          <a:xfrm>
            <a:off x="1464780" y="2104485"/>
            <a:ext cx="9573595" cy="138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4200"/>
            </a:lvl1pPr>
          </a:lstStyle>
          <a:p>
            <a:pPr/>
            <a:r>
              <a:t>“Realistic” physics engines would be over-engineered for this subset.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17" grpId="5"/>
      <p:bldP build="whole" bldLvl="1" animBg="1" rev="0" advAuto="0" spid="219" grpId="6"/>
      <p:bldP build="whole" bldLvl="1" animBg="1" rev="0" advAuto="0" spid="216" grpId="4"/>
      <p:bldP build="whole" bldLvl="1" animBg="1" rev="0" advAuto="0" spid="215" grpId="3"/>
      <p:bldP build="whole" bldLvl="1" animBg="1" rev="0" advAuto="0" spid="21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“Dumb” state"/>
          <p:cNvSpPr txBox="1"/>
          <p:nvPr>
            <p:ph type="title"/>
          </p:nvPr>
        </p:nvSpPr>
        <p:spPr>
          <a:xfrm>
            <a:off x="952500" y="254000"/>
            <a:ext cx="11099800" cy="1339668"/>
          </a:xfrm>
          <a:prstGeom prst="rect">
            <a:avLst/>
          </a:prstGeom>
        </p:spPr>
        <p:txBody>
          <a:bodyPr/>
          <a:lstStyle/>
          <a:p>
            <a:pPr/>
            <a:r>
              <a:t>“Dumb” state</a:t>
            </a:r>
          </a:p>
        </p:txBody>
      </p:sp>
      <p:sp>
        <p:nvSpPr>
          <p:cNvPr id="223" name="object.property := new value"/>
          <p:cNvSpPr txBox="1"/>
          <p:nvPr/>
        </p:nvSpPr>
        <p:spPr>
          <a:xfrm>
            <a:off x="3180943" y="1870047"/>
            <a:ext cx="6642914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object.property := new value</a:t>
            </a:r>
          </a:p>
        </p:txBody>
      </p:sp>
      <p:sp>
        <p:nvSpPr>
          <p:cNvPr id="224" name="Box"/>
          <p:cNvSpPr/>
          <p:nvPr/>
        </p:nvSpPr>
        <p:spPr>
          <a:xfrm>
            <a:off x="4432129" y="4204358"/>
            <a:ext cx="3149308" cy="3320039"/>
          </a:xfrm>
          <a:prstGeom prst="rect">
            <a:avLst/>
          </a:prstGeom>
          <a:solidFill>
            <a:srgbClr val="6C6C6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Box</a:t>
            </a:r>
          </a:p>
        </p:txBody>
      </p:sp>
      <p:sp>
        <p:nvSpPr>
          <p:cNvPr id="225" name="Circle"/>
          <p:cNvSpPr/>
          <p:nvPr/>
        </p:nvSpPr>
        <p:spPr>
          <a:xfrm>
            <a:off x="7340112" y="4017148"/>
            <a:ext cx="403817" cy="40381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Arrow"/>
          <p:cNvSpPr/>
          <p:nvPr/>
        </p:nvSpPr>
        <p:spPr>
          <a:xfrm rot="14935829">
            <a:off x="9355310" y="5895326"/>
            <a:ext cx="893120" cy="518092"/>
          </a:xfrm>
          <a:prstGeom prst="rightArrow">
            <a:avLst>
              <a:gd name="adj1" fmla="val 36899"/>
              <a:gd name="adj2" fmla="val 1288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\( ಠ 皿 ಠ )/"/>
          <p:cNvSpPr txBox="1"/>
          <p:nvPr/>
        </p:nvSpPr>
        <p:spPr>
          <a:xfrm>
            <a:off x="7975935" y="7232995"/>
            <a:ext cx="4215949" cy="120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/>
            <a:r>
              <a:t>\( ಠ 皿 ಠ )/</a:t>
            </a:r>
          </a:p>
        </p:txBody>
      </p:sp>
      <p:sp>
        <p:nvSpPr>
          <p:cNvPr id="228" name="!!"/>
          <p:cNvSpPr txBox="1"/>
          <p:nvPr/>
        </p:nvSpPr>
        <p:spPr>
          <a:xfrm>
            <a:off x="7975935" y="6116517"/>
            <a:ext cx="4215949" cy="96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700"/>
            </a:lvl1pPr>
          </a:lstStyle>
          <a:p>
            <a:pPr/>
            <a:r>
              <a:t>!!</a:t>
            </a:r>
          </a:p>
        </p:txBody>
      </p:sp>
      <p:sp>
        <p:nvSpPr>
          <p:cNvPr id="229" name="Circle"/>
          <p:cNvSpPr/>
          <p:nvPr/>
        </p:nvSpPr>
        <p:spPr>
          <a:xfrm>
            <a:off x="4219959" y="4017148"/>
            <a:ext cx="403817" cy="40381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ircle"/>
          <p:cNvSpPr/>
          <p:nvPr/>
        </p:nvSpPr>
        <p:spPr>
          <a:xfrm>
            <a:off x="4219959" y="7314224"/>
            <a:ext cx="403817" cy="40381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Circle"/>
          <p:cNvSpPr/>
          <p:nvPr/>
        </p:nvSpPr>
        <p:spPr>
          <a:xfrm>
            <a:off x="7340112" y="7314224"/>
            <a:ext cx="403817" cy="40381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7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60863 -0.159529" origin="layout" pathEditMode="relative">
                                      <p:cBhvr>
                                        <p:cTn id="26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clickEffect" presetSubtype="0" presetID="-1" grpId="8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60863 -0.159529 L -0.001679 -0.218115" origin="layout" pathEditMode="relative">
                                      <p:cBhvr>
                                        <p:cTn id="30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withEffect" presetSubtype="0" presetID="-1" grpId="9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7348 -0.046195" origin="layout" pathEditMode="relative">
                                      <p:cBhvr>
                                        <p:cTn id="33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1"/>
      <p:bldP build="whole" bldLvl="1" animBg="1" rev="0" advAuto="0" spid="228" grpId="10"/>
      <p:bldP build="whole" bldLvl="1" animBg="1" rev="0" advAuto="0" spid="225" grpId="2"/>
      <p:bldP build="whole" bldLvl="1" animBg="1" rev="0" advAuto="0" spid="229" grpId="3"/>
      <p:bldP build="whole" bldLvl="1" animBg="1" rev="0" advAuto="0" spid="226" grpId="6"/>
      <p:bldP build="whole" bldLvl="1" animBg="1" rev="0" advAuto="0" spid="230" grpId="5"/>
      <p:bldP build="whole" bldLvl="1" animBg="1" rev="0" advAuto="0" spid="231" grpId="4"/>
      <p:bldP build="whole" bldLvl="1" animBg="1" rev="0" advAuto="0" spid="22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“live state” polyfi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“live state” polyfill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1551930" y="3179432"/>
            <a:ext cx="9598183" cy="5718080"/>
            <a:chOff x="0" y="0"/>
            <a:chExt cx="9598182" cy="5718078"/>
          </a:xfrm>
        </p:grpSpPr>
        <p:sp>
          <p:nvSpPr>
            <p:cNvPr id="234" name="[200, 300]"/>
            <p:cNvSpPr/>
            <p:nvPr/>
          </p:nvSpPr>
          <p:spPr>
            <a:xfrm>
              <a:off x="3441826" y="1031945"/>
              <a:ext cx="1677863" cy="100634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[200, 300]</a:t>
              </a:r>
            </a:p>
          </p:txBody>
        </p:sp>
        <p:sp>
          <p:nvSpPr>
            <p:cNvPr id="235" name="Observable / “live state”"/>
            <p:cNvSpPr txBox="1"/>
            <p:nvPr/>
          </p:nvSpPr>
          <p:spPr>
            <a:xfrm>
              <a:off x="3200121" y="0"/>
              <a:ext cx="2161274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Observable / “live state”</a:t>
              </a:r>
            </a:p>
          </p:txBody>
        </p:sp>
        <p:sp>
          <p:nvSpPr>
            <p:cNvPr id="236" name="&lt;rect x=“200” y=“300” width=“400” height=“300”&gt;&lt;/rect&gt;"/>
            <p:cNvSpPr/>
            <p:nvPr/>
          </p:nvSpPr>
          <p:spPr>
            <a:xfrm>
              <a:off x="6437174" y="900119"/>
              <a:ext cx="3161009" cy="13669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&lt;rect x=“200” y=“300” width=“400” height=“300”&gt;&lt;/rect&gt;</a:t>
              </a:r>
            </a:p>
            <a:p>
              <a:pPr algn="l"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  <a:p>
              <a:pPr algn="l"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5039345" y="1608491"/>
              <a:ext cx="95211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5978265" y="258039"/>
              <a:ext cx="1" cy="13669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5977585" y="250298"/>
              <a:ext cx="269268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7719464" y="248104"/>
              <a:ext cx="1" cy="62866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8657704" y="248104"/>
              <a:ext cx="1" cy="62866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4564062" y="1972623"/>
              <a:ext cx="765563" cy="199875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 flipH="1">
              <a:off x="3404753" y="1971162"/>
              <a:ext cx="617301" cy="24681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 flipH="1">
              <a:off x="4273859" y="1971162"/>
              <a:ext cx="1" cy="246506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… other Observables that change in response"/>
            <p:cNvSpPr txBox="1"/>
            <p:nvPr/>
          </p:nvSpPr>
          <p:spPr>
            <a:xfrm>
              <a:off x="2898988" y="4520419"/>
              <a:ext cx="3161009" cy="1197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… other Observables that change in response</a:t>
              </a:r>
            </a:p>
          </p:txBody>
        </p:sp>
        <p:sp>
          <p:nvSpPr>
            <p:cNvPr id="246" name="Line"/>
            <p:cNvSpPr/>
            <p:nvPr/>
          </p:nvSpPr>
          <p:spPr>
            <a:xfrm>
              <a:off x="1884515" y="1543355"/>
              <a:ext cx="151715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External change"/>
            <p:cNvSpPr txBox="1"/>
            <p:nvPr/>
          </p:nvSpPr>
          <p:spPr>
            <a:xfrm>
              <a:off x="0" y="1120440"/>
              <a:ext cx="1844361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External change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esign Pattern vs language feature"/>
          <p:cNvSpPr txBox="1"/>
          <p:nvPr>
            <p:ph type="title"/>
          </p:nvPr>
        </p:nvSpPr>
        <p:spPr>
          <a:xfrm>
            <a:off x="952500" y="254000"/>
            <a:ext cx="11099800" cy="1302862"/>
          </a:xfrm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/>
            <a:r>
              <a:t>Design Pattern vs language feature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1549351" y="4904763"/>
            <a:ext cx="9906097" cy="3582200"/>
            <a:chOff x="0" y="0"/>
            <a:chExt cx="9906096" cy="3582199"/>
          </a:xfrm>
        </p:grpSpPr>
        <p:sp>
          <p:nvSpPr>
            <p:cNvPr id="251" name="“Strategy pattern”"/>
            <p:cNvSpPr txBox="1"/>
            <p:nvPr/>
          </p:nvSpPr>
          <p:spPr>
            <a:xfrm>
              <a:off x="-1" y="-1"/>
              <a:ext cx="4416973" cy="68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900"/>
              </a:lvl1pPr>
            </a:lstStyle>
            <a:p>
              <a:pPr/>
              <a:r>
                <a:t>“Strategy pattern”</a:t>
              </a:r>
            </a:p>
          </p:txBody>
        </p:sp>
        <p:sp>
          <p:nvSpPr>
            <p:cNvPr id="252" name="first-class function"/>
            <p:cNvSpPr txBox="1"/>
            <p:nvPr/>
          </p:nvSpPr>
          <p:spPr>
            <a:xfrm>
              <a:off x="5353412" y="-1"/>
              <a:ext cx="4552685" cy="68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900"/>
              </a:lvl1pPr>
            </a:lstStyle>
            <a:p>
              <a:pPr/>
              <a:r>
                <a:t>first-class function</a:t>
              </a:r>
            </a:p>
          </p:txBody>
        </p:sp>
        <p:sp>
          <p:nvSpPr>
            <p:cNvPr id="253" name="class Add5Strategy {…"/>
            <p:cNvSpPr txBox="1"/>
            <p:nvPr/>
          </p:nvSpPr>
          <p:spPr>
            <a:xfrm>
              <a:off x="128054" y="905238"/>
              <a:ext cx="4717086" cy="2676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class </a:t>
              </a:r>
              <a:r>
                <a:rPr b="0"/>
                <a:t>Add5Strategy</a:t>
              </a:r>
              <a:r>
                <a:t> </a:t>
              </a:r>
              <a:r>
                <a:rPr b="0"/>
                <a:t>{</a:t>
              </a:r>
            </a:p>
            <a:p>
              <a:pPr algn="l"/>
              <a:r>
                <a:t>  public static int </a:t>
              </a:r>
              <a:r>
                <a:rPr b="0"/>
                <a:t>run(</a:t>
              </a:r>
              <a:r>
                <a:t>int </a:t>
              </a:r>
              <a:r>
                <a:rPr b="0"/>
                <a:t>x) {</a:t>
              </a:r>
            </a:p>
            <a:p>
              <a:pPr algn="l"/>
              <a:r>
                <a:t>    return </a:t>
              </a:r>
              <a:r>
                <a:rPr b="0"/>
                <a:t>x+5;</a:t>
              </a:r>
              <a:endParaRPr b="0"/>
            </a:p>
            <a:p>
              <a:pPr algn="l">
                <a:defRPr b="0"/>
              </a:pPr>
              <a:r>
                <a:t>  }</a:t>
              </a:r>
            </a:p>
            <a:p>
              <a:pPr algn="l">
                <a:defRPr b="0"/>
              </a:pPr>
              <a:r>
                <a:t>}</a:t>
              </a:r>
            </a:p>
            <a:p>
              <a:pPr algn="l"/>
              <a:r>
                <a:t>…</a:t>
              </a:r>
            </a:p>
            <a:p>
              <a:pPr algn="l"/>
              <a:r>
                <a:rPr b="0"/>
                <a:t>funcToUse = </a:t>
              </a:r>
              <a:r>
                <a:t>new </a:t>
              </a:r>
              <a:r>
                <a:rPr b="0"/>
                <a:t>Add5Strategy();</a:t>
              </a:r>
            </a:p>
          </p:txBody>
        </p:sp>
        <p:sp>
          <p:nvSpPr>
            <p:cNvPr id="254" name="funcToUse = (x) =&gt; x+5;"/>
            <p:cNvSpPr txBox="1"/>
            <p:nvPr/>
          </p:nvSpPr>
          <p:spPr>
            <a:xfrm>
              <a:off x="5933281" y="1848995"/>
              <a:ext cx="335767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/>
              </a:lvl1pPr>
            </a:lstStyle>
            <a:p>
              <a:pPr/>
              <a:r>
                <a:t>funcToUse = (x) =&gt; x+5;</a:t>
              </a:r>
            </a:p>
          </p:txBody>
        </p:sp>
      </p:grpSp>
      <p:sp>
        <p:nvSpPr>
          <p:cNvPr id="256" name="“Observer pattern”"/>
          <p:cNvSpPr txBox="1"/>
          <p:nvPr/>
        </p:nvSpPr>
        <p:spPr>
          <a:xfrm>
            <a:off x="1540631" y="1976647"/>
            <a:ext cx="4591317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“Observer pattern”</a:t>
            </a:r>
          </a:p>
        </p:txBody>
      </p:sp>
      <p:sp>
        <p:nvSpPr>
          <p:cNvPr id="257" name="(Functional) Reactive Programming?"/>
          <p:cNvSpPr txBox="1"/>
          <p:nvPr/>
        </p:nvSpPr>
        <p:spPr>
          <a:xfrm>
            <a:off x="6589031" y="1753476"/>
            <a:ext cx="5364679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(Functional) Reactive Programming?</a:t>
            </a:r>
          </a:p>
        </p:txBody>
      </p:sp>
      <p:sp>
        <p:nvSpPr>
          <p:cNvPr id="258" name="Dumb state by default…"/>
          <p:cNvSpPr txBox="1"/>
          <p:nvPr/>
        </p:nvSpPr>
        <p:spPr>
          <a:xfrm>
            <a:off x="1594563" y="2972292"/>
            <a:ext cx="4937456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Dumb state by default</a:t>
            </a:r>
          </a:p>
          <a:p>
            <a:pPr algn="l"/>
            <a:r>
              <a:t>Live state implemented manually, used verbosely</a:t>
            </a:r>
          </a:p>
        </p:txBody>
      </p:sp>
      <p:sp>
        <p:nvSpPr>
          <p:cNvPr id="259" name="Default expectation of change over time which is interconnected"/>
          <p:cNvSpPr txBox="1"/>
          <p:nvPr/>
        </p:nvSpPr>
        <p:spPr>
          <a:xfrm>
            <a:off x="6930441" y="3156442"/>
            <a:ext cx="511476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Default expectation of change over time which is </a:t>
            </a:r>
            <a:r>
              <a:rPr i="1"/>
              <a:t>interconnected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lk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structure</a:t>
            </a:r>
          </a:p>
        </p:txBody>
      </p:sp>
      <p:sp>
        <p:nvSpPr>
          <p:cNvPr id="123" name="Motivations and themes…"/>
          <p:cNvSpPr txBox="1"/>
          <p:nvPr>
            <p:ph type="body" idx="1"/>
          </p:nvPr>
        </p:nvSpPr>
        <p:spPr>
          <a:xfrm>
            <a:off x="952500" y="2974852"/>
            <a:ext cx="11099800" cy="5755002"/>
          </a:xfrm>
          <a:prstGeom prst="rect">
            <a:avLst/>
          </a:prstGeom>
        </p:spPr>
        <p:txBody>
          <a:bodyPr anchor="t"/>
          <a:lstStyle/>
          <a:p>
            <a:pPr marL="634999" indent="-634999" algn="ctr">
              <a:buSzPct val="100000"/>
              <a:buAutoNum type="arabicPeriod" startAt="1"/>
              <a:defRPr sz="5500"/>
            </a:pPr>
            <a:r>
              <a:t>Motivations and themes</a:t>
            </a:r>
          </a:p>
          <a:p>
            <a:pPr marL="634999" indent="-634999" algn="ctr">
              <a:buSzPct val="100000"/>
              <a:buAutoNum type="arabicPeriod" startAt="1"/>
              <a:defRPr sz="5500"/>
            </a:pPr>
            <a:r>
              <a:t>System demos</a:t>
            </a:r>
          </a:p>
          <a:p>
            <a:pPr marL="634999" indent="-634999" algn="ctr">
              <a:buSzPct val="100000"/>
              <a:buAutoNum type="arabicPeriod" startAt="1"/>
              <a:defRPr sz="5500"/>
            </a:pPr>
            <a:r>
              <a:t>Technical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ycles in graphs…"/>
          <p:cNvSpPr txBox="1"/>
          <p:nvPr>
            <p:ph type="title"/>
          </p:nvPr>
        </p:nvSpPr>
        <p:spPr>
          <a:xfrm>
            <a:off x="952500" y="254000"/>
            <a:ext cx="11099800" cy="1413430"/>
          </a:xfrm>
          <a:prstGeom prst="rect">
            <a:avLst/>
          </a:prstGeom>
        </p:spPr>
        <p:txBody>
          <a:bodyPr/>
          <a:lstStyle/>
          <a:p>
            <a:pPr/>
            <a:r>
              <a:t>Cycles in graphs… </a:t>
            </a:r>
          </a:p>
        </p:txBody>
      </p:sp>
      <p:sp>
        <p:nvSpPr>
          <p:cNvPr id="262" name="Rectangle"/>
          <p:cNvSpPr/>
          <p:nvPr/>
        </p:nvSpPr>
        <p:spPr>
          <a:xfrm>
            <a:off x="4269003" y="3207469"/>
            <a:ext cx="4773203" cy="4736881"/>
          </a:xfrm>
          <a:prstGeom prst="rect">
            <a:avLst/>
          </a:pr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4280363" y="3239743"/>
            <a:ext cx="4773202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Line"/>
          <p:cNvSpPr/>
          <p:nvPr/>
        </p:nvSpPr>
        <p:spPr>
          <a:xfrm>
            <a:off x="4269003" y="7922167"/>
            <a:ext cx="4773203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Line"/>
          <p:cNvSpPr/>
          <p:nvPr/>
        </p:nvSpPr>
        <p:spPr>
          <a:xfrm flipV="1">
            <a:off x="4269003" y="3229651"/>
            <a:ext cx="1" cy="4692517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Line"/>
          <p:cNvSpPr/>
          <p:nvPr/>
        </p:nvSpPr>
        <p:spPr>
          <a:xfrm flipV="1">
            <a:off x="9001350" y="3229651"/>
            <a:ext cx="1" cy="4692517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4122234" y="3092973"/>
            <a:ext cx="293539" cy="29354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0" name="Group"/>
          <p:cNvGrpSpPr/>
          <p:nvPr/>
        </p:nvGrpSpPr>
        <p:grpSpPr>
          <a:xfrm>
            <a:off x="5283389" y="2266261"/>
            <a:ext cx="3881508" cy="784194"/>
            <a:chOff x="0" y="0"/>
            <a:chExt cx="3881507" cy="784192"/>
          </a:xfrm>
        </p:grpSpPr>
        <p:sp>
          <p:nvSpPr>
            <p:cNvPr id="290" name="Connection Line"/>
            <p:cNvSpPr/>
            <p:nvPr/>
          </p:nvSpPr>
          <p:spPr>
            <a:xfrm>
              <a:off x="0" y="-1"/>
              <a:ext cx="3666183" cy="54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56" fill="norm" stroke="1" extrusionOk="0">
                  <a:moveTo>
                    <a:pt x="0" y="5660"/>
                  </a:moveTo>
                  <a:cubicBezTo>
                    <a:pt x="8216" y="-4644"/>
                    <a:pt x="15416" y="-879"/>
                    <a:pt x="21600" y="16956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9" name="Triangle"/>
            <p:cNvSpPr/>
            <p:nvPr/>
          </p:nvSpPr>
          <p:spPr>
            <a:xfrm rot="7598386">
              <a:off x="3484382" y="343939"/>
              <a:ext cx="294735" cy="40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9126796" y="3415558"/>
            <a:ext cx="846587" cy="4565015"/>
            <a:chOff x="0" y="0"/>
            <a:chExt cx="846586" cy="4565014"/>
          </a:xfrm>
        </p:grpSpPr>
        <p:sp>
          <p:nvSpPr>
            <p:cNvPr id="291" name="Connection Line"/>
            <p:cNvSpPr/>
            <p:nvPr/>
          </p:nvSpPr>
          <p:spPr>
            <a:xfrm>
              <a:off x="227850" y="0"/>
              <a:ext cx="618737" cy="435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3" h="21600" fill="norm" stroke="1" extrusionOk="0">
                  <a:moveTo>
                    <a:pt x="836" y="0"/>
                  </a:moveTo>
                  <a:cubicBezTo>
                    <a:pt x="21600" y="7293"/>
                    <a:pt x="21321" y="14493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2" name="Triangle"/>
            <p:cNvSpPr/>
            <p:nvPr/>
          </p:nvSpPr>
          <p:spPr>
            <a:xfrm rot="13052373">
              <a:off x="92357" y="4113661"/>
              <a:ext cx="294735" cy="40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4118102" y="8112297"/>
            <a:ext cx="4928750" cy="770064"/>
            <a:chOff x="0" y="0"/>
            <a:chExt cx="4928748" cy="770062"/>
          </a:xfrm>
        </p:grpSpPr>
        <p:sp>
          <p:nvSpPr>
            <p:cNvPr id="292" name="Connection Line"/>
            <p:cNvSpPr/>
            <p:nvPr/>
          </p:nvSpPr>
          <p:spPr>
            <a:xfrm>
              <a:off x="170136" y="118546"/>
              <a:ext cx="4758613" cy="65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4" fill="norm" stroke="1" extrusionOk="0">
                  <a:moveTo>
                    <a:pt x="21600" y="0"/>
                  </a:moveTo>
                  <a:cubicBezTo>
                    <a:pt x="14410" y="20808"/>
                    <a:pt x="7210" y="21600"/>
                    <a:pt x="0" y="2377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5" name="Triangle"/>
            <p:cNvSpPr/>
            <p:nvPr/>
          </p:nvSpPr>
          <p:spPr>
            <a:xfrm rot="18795809">
              <a:off x="100481" y="43862"/>
              <a:ext cx="294735" cy="40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3368912" y="3106669"/>
            <a:ext cx="588299" cy="4521118"/>
            <a:chOff x="0" y="0"/>
            <a:chExt cx="588297" cy="4521117"/>
          </a:xfrm>
        </p:grpSpPr>
        <p:sp>
          <p:nvSpPr>
            <p:cNvPr id="293" name="Connection Line"/>
            <p:cNvSpPr/>
            <p:nvPr/>
          </p:nvSpPr>
          <p:spPr>
            <a:xfrm>
              <a:off x="0" y="0"/>
              <a:ext cx="375156" cy="433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8" h="21600" fill="norm" stroke="1" extrusionOk="0">
                  <a:moveTo>
                    <a:pt x="14141" y="21600"/>
                  </a:moveTo>
                  <a:cubicBezTo>
                    <a:pt x="-5382" y="13632"/>
                    <a:pt x="-4690" y="6432"/>
                    <a:pt x="16218" y="0"/>
                  </a:cubicBezTo>
                </a:path>
              </a:pathLst>
            </a:custGeom>
            <a:noFill/>
            <a:ln w="25400" cap="flat">
              <a:solidFill>
                <a:srgbClr val="37D83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8" name="Triangle"/>
            <p:cNvSpPr/>
            <p:nvPr/>
          </p:nvSpPr>
          <p:spPr>
            <a:xfrm rot="8930302">
              <a:off x="210478" y="4070641"/>
              <a:ext cx="294734" cy="40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122906" y="8506810"/>
            <a:ext cx="5057934" cy="909957"/>
            <a:chOff x="0" y="0"/>
            <a:chExt cx="5057932" cy="909955"/>
          </a:xfrm>
        </p:grpSpPr>
        <p:sp>
          <p:nvSpPr>
            <p:cNvPr id="294" name="Connection Line"/>
            <p:cNvSpPr/>
            <p:nvPr/>
          </p:nvSpPr>
          <p:spPr>
            <a:xfrm>
              <a:off x="0" y="258440"/>
              <a:ext cx="4758613" cy="651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4" fill="norm" stroke="1" extrusionOk="0">
                  <a:moveTo>
                    <a:pt x="21600" y="0"/>
                  </a:moveTo>
                  <a:cubicBezTo>
                    <a:pt x="14410" y="20808"/>
                    <a:pt x="7210" y="21600"/>
                    <a:pt x="0" y="2377"/>
                  </a:cubicBezTo>
                </a:path>
              </a:pathLst>
            </a:custGeom>
            <a:noFill/>
            <a:ln w="25400" cap="flat">
              <a:solidFill>
                <a:srgbClr val="37D83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1" name="Triangle"/>
            <p:cNvSpPr/>
            <p:nvPr/>
          </p:nvSpPr>
          <p:spPr>
            <a:xfrm rot="3776635">
              <a:off x="4663944" y="21307"/>
              <a:ext cx="294735" cy="40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9635482" y="3348848"/>
            <a:ext cx="801990" cy="4571308"/>
            <a:chOff x="0" y="0"/>
            <a:chExt cx="801988" cy="4571307"/>
          </a:xfrm>
        </p:grpSpPr>
        <p:sp>
          <p:nvSpPr>
            <p:cNvPr id="295" name="Connection Line"/>
            <p:cNvSpPr/>
            <p:nvPr/>
          </p:nvSpPr>
          <p:spPr>
            <a:xfrm>
              <a:off x="183252" y="211549"/>
              <a:ext cx="618737" cy="435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3" h="21600" fill="norm" stroke="1" extrusionOk="0">
                  <a:moveTo>
                    <a:pt x="836" y="0"/>
                  </a:moveTo>
                  <a:cubicBezTo>
                    <a:pt x="21600" y="7293"/>
                    <a:pt x="21321" y="14493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37D83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4" name="Triangle"/>
            <p:cNvSpPr/>
            <p:nvPr/>
          </p:nvSpPr>
          <p:spPr>
            <a:xfrm rot="19860004">
              <a:off x="79289" y="46160"/>
              <a:ext cx="294734" cy="40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6" name="Circle"/>
          <p:cNvSpPr/>
          <p:nvPr/>
        </p:nvSpPr>
        <p:spPr>
          <a:xfrm>
            <a:off x="8854581" y="3092973"/>
            <a:ext cx="293539" cy="29354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8854581" y="7775398"/>
            <a:ext cx="293539" cy="29353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4122234" y="7776240"/>
            <a:ext cx="293539" cy="29353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Functional reactive Programming?…"/>
          <p:cNvSpPr txBox="1"/>
          <p:nvPr/>
        </p:nvSpPr>
        <p:spPr>
          <a:xfrm>
            <a:off x="4658590" y="3751690"/>
            <a:ext cx="442757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Functional reactive Programming?</a:t>
            </a:r>
          </a:p>
          <a:p>
            <a:pPr marL="333375" indent="-333375" algn="l">
              <a:buSzPct val="145000"/>
              <a:buChar char="•"/>
            </a:pPr>
            <a:r>
              <a:t>Distributed algorithms?</a:t>
            </a:r>
          </a:p>
          <a:p>
            <a:pPr marL="333375" indent="-333375" algn="l">
              <a:buSzPct val="145000"/>
              <a:buChar char="•"/>
            </a:pPr>
            <a:r>
              <a:t>Internet routing?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clickEffect" presetSubtype="0" presetID="-1" grpId="1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6506 -0.108545" origin="layout" pathEditMode="relative">
                                      <p:cBhvr>
                                        <p:cTn id="34" dur="2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path" nodeType="clickEffect" presetSubtype="0" presetID="-1" grpId="12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6506 -0.108545" origin="layout" pathEditMode="relative">
                                      <p:cBhvr>
                                        <p:cTn id="42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clickEffect" presetSubtype="0" presetID="-1" grpId="14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6506 -0.108545" origin="layout" pathEditMode="relative">
                                      <p:cBhvr>
                                        <p:cTn id="50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clickEffect" presetSubtype="0" presetID="-1" grpId="16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8253 -0.054273" origin="layout" pathEditMode="relative">
                                      <p:cBhvr>
                                        <p:cTn id="58" dur="2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clickEffect" presetSubtype="0" presetID="-1" grpId="18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18253 -0.054273 L 0.039987 -0.110990" origin="layout" pathEditMode="relative">
                                      <p:cBhvr>
                                        <p:cTn id="66" dur="2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6506 -0.108545 L 0.063470 -0.186391" origin="layout" pathEditMode="relative">
                                      <p:cBhvr>
                                        <p:cTn id="74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path" nodeType="clickEffect" presetSubtype="0" presetID="-1" grpId="22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6506 -0.108545 L 0.065738 -0.198142" origin="layout" pathEditMode="relative">
                                      <p:cBhvr>
                                        <p:cTn id="82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5"/>
      <p:bldP build="whole" bldLvl="1" animBg="1" rev="0" advAuto="0" spid="270" grpId="11"/>
      <p:bldP build="whole" bldLvl="1" animBg="1" rev="0" advAuto="0" spid="279" grpId="17"/>
      <p:bldP build="whole" bldLvl="1" animBg="1" rev="0" advAuto="0" spid="285" grpId="21"/>
      <p:bldP build="whole" bldLvl="1" animBg="1" rev="0" advAuto="0" spid="282" grpId="19"/>
      <p:bldP build="whole" bldLvl="1" animBg="1" rev="0" advAuto="0" spid="289" grpId="23"/>
      <p:bldP build="whole" bldLvl="1" animBg="1" rev="0" advAuto="0" spid="266" grpId="8"/>
      <p:bldP build="whole" bldLvl="1" animBg="1" rev="0" advAuto="0" spid="288" grpId="4"/>
      <p:bldP build="whole" bldLvl="1" animBg="1" rev="0" advAuto="0" spid="265" grpId="7"/>
      <p:bldP build="whole" bldLvl="1" animBg="1" rev="0" advAuto="0" spid="287" grpId="3"/>
      <p:bldP build="whole" bldLvl="1" animBg="1" rev="0" advAuto="0" spid="273" grpId="13"/>
      <p:bldP build="whole" bldLvl="1" animBg="1" rev="0" advAuto="0" spid="263" grpId="6"/>
      <p:bldP build="whole" bldLvl="1" animBg="1" rev="0" advAuto="0" spid="276" grpId="15"/>
      <p:bldP build="whole" bldLvl="1" animBg="1" rev="0" advAuto="0" spid="264" grpId="9"/>
      <p:bldP build="whole" bldLvl="1" animBg="1" rev="0" advAuto="0" spid="267" grpId="1"/>
      <p:bldP build="whole" bldLvl="1" animBg="1" rev="0" advAuto="0" spid="28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ntologies of a simple rectangle"/>
          <p:cNvSpPr txBox="1"/>
          <p:nvPr>
            <p:ph type="title"/>
          </p:nvPr>
        </p:nvSpPr>
        <p:spPr>
          <a:xfrm>
            <a:off x="952500" y="254000"/>
            <a:ext cx="11099800" cy="1452042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Ontologies of a simple rectangle</a:t>
            </a:r>
          </a:p>
        </p:txBody>
      </p:sp>
      <p:sp>
        <p:nvSpPr>
          <p:cNvPr id="298" name="Rectangle"/>
          <p:cNvSpPr/>
          <p:nvPr/>
        </p:nvSpPr>
        <p:spPr>
          <a:xfrm>
            <a:off x="2661832" y="2371121"/>
            <a:ext cx="7681136" cy="5426338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top-left [x,y]"/>
          <p:cNvSpPr txBox="1"/>
          <p:nvPr/>
        </p:nvSpPr>
        <p:spPr>
          <a:xfrm>
            <a:off x="1446384" y="1782652"/>
            <a:ext cx="18748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top-left [x,y]</a:t>
            </a:r>
          </a:p>
        </p:txBody>
      </p:sp>
      <p:sp>
        <p:nvSpPr>
          <p:cNvPr id="300" name="width"/>
          <p:cNvSpPr txBox="1"/>
          <p:nvPr/>
        </p:nvSpPr>
        <p:spPr>
          <a:xfrm>
            <a:off x="6044742" y="1782652"/>
            <a:ext cx="9153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width</a:t>
            </a:r>
          </a:p>
        </p:txBody>
      </p:sp>
      <p:sp>
        <p:nvSpPr>
          <p:cNvPr id="301" name="height"/>
          <p:cNvSpPr txBox="1"/>
          <p:nvPr/>
        </p:nvSpPr>
        <p:spPr>
          <a:xfrm>
            <a:off x="1325389" y="4853761"/>
            <a:ext cx="102291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height</a:t>
            </a:r>
          </a:p>
        </p:txBody>
      </p:sp>
      <p:sp>
        <p:nvSpPr>
          <p:cNvPr id="302" name="top-right [x,y]"/>
          <p:cNvSpPr txBox="1"/>
          <p:nvPr/>
        </p:nvSpPr>
        <p:spPr>
          <a:xfrm>
            <a:off x="9294183" y="1782652"/>
            <a:ext cx="20839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top-right [x,y]</a:t>
            </a:r>
          </a:p>
        </p:txBody>
      </p:sp>
      <p:sp>
        <p:nvSpPr>
          <p:cNvPr id="303" name="bottom-left [x,y]"/>
          <p:cNvSpPr txBox="1"/>
          <p:nvPr/>
        </p:nvSpPr>
        <p:spPr>
          <a:xfrm>
            <a:off x="1475758" y="7924869"/>
            <a:ext cx="24444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bottom-left [x,y]</a:t>
            </a:r>
          </a:p>
        </p:txBody>
      </p:sp>
      <p:sp>
        <p:nvSpPr>
          <p:cNvPr id="304" name="bottom-right [x,y]"/>
          <p:cNvSpPr txBox="1"/>
          <p:nvPr/>
        </p:nvSpPr>
        <p:spPr>
          <a:xfrm>
            <a:off x="9009348" y="7924869"/>
            <a:ext cx="26535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bottom-right [x,y]</a:t>
            </a:r>
          </a:p>
        </p:txBody>
      </p:sp>
      <p:sp>
        <p:nvSpPr>
          <p:cNvPr id="305" name="centre [x,y]"/>
          <p:cNvSpPr txBox="1"/>
          <p:nvPr/>
        </p:nvSpPr>
        <p:spPr>
          <a:xfrm>
            <a:off x="5635091" y="4646270"/>
            <a:ext cx="17346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centre [x,y]</a:t>
            </a:r>
          </a:p>
        </p:txBody>
      </p:sp>
      <p:sp>
        <p:nvSpPr>
          <p:cNvPr id="306" name="Line"/>
          <p:cNvSpPr/>
          <p:nvPr/>
        </p:nvSpPr>
        <p:spPr>
          <a:xfrm flipV="1">
            <a:off x="6505032" y="2459363"/>
            <a:ext cx="1" cy="2146915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7418311" y="4920486"/>
            <a:ext cx="280426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half-height"/>
          <p:cNvSpPr txBox="1"/>
          <p:nvPr/>
        </p:nvSpPr>
        <p:spPr>
          <a:xfrm>
            <a:off x="4627302" y="3400402"/>
            <a:ext cx="16828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half-height</a:t>
            </a:r>
          </a:p>
        </p:txBody>
      </p:sp>
      <p:sp>
        <p:nvSpPr>
          <p:cNvPr id="309" name="half-width"/>
          <p:cNvSpPr txBox="1"/>
          <p:nvPr/>
        </p:nvSpPr>
        <p:spPr>
          <a:xfrm>
            <a:off x="7716083" y="4301201"/>
            <a:ext cx="15752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half-width</a:t>
            </a:r>
          </a:p>
        </p:txBody>
      </p:sp>
      <p:sp>
        <p:nvSpPr>
          <p:cNvPr id="310" name="Arrow"/>
          <p:cNvSpPr/>
          <p:nvPr/>
        </p:nvSpPr>
        <p:spPr>
          <a:xfrm rot="8657488">
            <a:off x="2214595" y="4917863"/>
            <a:ext cx="8539885" cy="382556"/>
          </a:xfrm>
          <a:prstGeom prst="rightArrow">
            <a:avLst>
              <a:gd name="adj1" fmla="val 32000"/>
              <a:gd name="adj2" fmla="val 212466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top-right [x,y]"/>
          <p:cNvSpPr txBox="1"/>
          <p:nvPr/>
        </p:nvSpPr>
        <p:spPr>
          <a:xfrm>
            <a:off x="10444594" y="2320321"/>
            <a:ext cx="20839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top-right [x,y]</a:t>
            </a:r>
          </a:p>
        </p:txBody>
      </p:sp>
      <p:sp>
        <p:nvSpPr>
          <p:cNvPr id="312" name="bottom-left [x,y]"/>
          <p:cNvSpPr txBox="1"/>
          <p:nvPr/>
        </p:nvSpPr>
        <p:spPr>
          <a:xfrm>
            <a:off x="242371" y="7387200"/>
            <a:ext cx="244449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bottom-left [x,y]</a:t>
            </a:r>
          </a:p>
        </p:txBody>
      </p:sp>
      <p:sp>
        <p:nvSpPr>
          <p:cNvPr id="313" name="Lots of them…"/>
          <p:cNvSpPr txBox="1"/>
          <p:nvPr/>
        </p:nvSpPr>
        <p:spPr>
          <a:xfrm>
            <a:off x="4618113" y="8476178"/>
            <a:ext cx="3768574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Lots of them…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9"/>
      <p:bldP build="whole" bldLvl="1" animBg="1" rev="0" advAuto="0" spid="309" grpId="10"/>
      <p:bldP build="whole" bldLvl="1" animBg="1" rev="0" advAuto="0" spid="313" grpId="16"/>
      <p:bldP build="whole" bldLvl="1" animBg="1" rev="0" advAuto="0" spid="303" grpId="7"/>
      <p:bldP build="whole" bldLvl="1" animBg="1" rev="0" advAuto="0" spid="304" grpId="6"/>
      <p:bldP build="whole" bldLvl="1" animBg="1" rev="0" advAuto="0" spid="311" grpId="14"/>
      <p:bldP build="whole" bldLvl="1" animBg="1" rev="0" advAuto="0" spid="312" grpId="15"/>
      <p:bldP build="whole" bldLvl="1" animBg="1" rev="0" advAuto="0" spid="298" grpId="1"/>
      <p:bldP build="whole" bldLvl="1" animBg="1" rev="0" advAuto="0" spid="310" grpId="13"/>
      <p:bldP build="whole" bldLvl="1" animBg="1" rev="0" advAuto="0" spid="300" grpId="3"/>
      <p:bldP build="whole" bldLvl="1" animBg="1" rev="0" advAuto="0" spid="299" grpId="2"/>
      <p:bldP build="whole" bldLvl="1" animBg="1" rev="0" advAuto="0" spid="305" grpId="8"/>
      <p:bldP build="whole" bldLvl="1" animBg="1" rev="0" advAuto="0" spid="301" grpId="4"/>
      <p:bldP build="whole" bldLvl="1" animBg="1" rev="0" advAuto="0" spid="306" grpId="11"/>
      <p:bldP build="whole" bldLvl="1" animBg="1" rev="0" advAuto="0" spid="308" grpId="12"/>
      <p:bldP build="whole" bldLvl="1" animBg="1" rev="0" advAuto="0" spid="302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VG’s view"/>
          <p:cNvSpPr txBox="1"/>
          <p:nvPr>
            <p:ph type="title"/>
          </p:nvPr>
        </p:nvSpPr>
        <p:spPr>
          <a:xfrm>
            <a:off x="952500" y="254000"/>
            <a:ext cx="11099800" cy="1452042"/>
          </a:xfrm>
          <a:prstGeom prst="rect">
            <a:avLst/>
          </a:prstGeom>
        </p:spPr>
        <p:txBody>
          <a:bodyPr/>
          <a:lstStyle/>
          <a:p>
            <a:pPr/>
            <a:r>
              <a:t>SVG’s view</a:t>
            </a:r>
          </a:p>
        </p:txBody>
      </p:sp>
      <p:sp>
        <p:nvSpPr>
          <p:cNvPr id="316" name="&lt;rect x=“5” y=“5” width=“10” height=“8”&gt;"/>
          <p:cNvSpPr txBox="1"/>
          <p:nvPr/>
        </p:nvSpPr>
        <p:spPr>
          <a:xfrm>
            <a:off x="195833" y="3485528"/>
            <a:ext cx="1261313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&lt;rect x=“5” y=“5” width=“10” height=“8”&gt;</a:t>
            </a:r>
          </a:p>
        </p:txBody>
      </p:sp>
      <p:sp>
        <p:nvSpPr>
          <p:cNvPr id="317" name="A rectangle is defined as:"/>
          <p:cNvSpPr txBox="1"/>
          <p:nvPr/>
        </p:nvSpPr>
        <p:spPr>
          <a:xfrm>
            <a:off x="1060653" y="2007938"/>
            <a:ext cx="8062875" cy="89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/>
            </a:pPr>
            <a:r>
              <a:t>A rectangle is </a:t>
            </a:r>
            <a:r>
              <a:rPr i="1"/>
              <a:t>defined as</a:t>
            </a:r>
            <a:r>
              <a:t>:</a:t>
            </a:r>
          </a:p>
        </p:txBody>
      </p:sp>
      <p:sp>
        <p:nvSpPr>
          <p:cNvPr id="318" name="So whatever you’re thinking, you must boil it down to these four parameters."/>
          <p:cNvSpPr txBox="1"/>
          <p:nvPr/>
        </p:nvSpPr>
        <p:spPr>
          <a:xfrm>
            <a:off x="453281" y="4865526"/>
            <a:ext cx="6692474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t>So whatever you’re thinking, you must boil it down to </a:t>
            </a:r>
            <a:r>
              <a:rPr i="1"/>
              <a:t>these</a:t>
            </a:r>
            <a:r>
              <a:t> four parameters.</a:t>
            </a:r>
          </a:p>
        </p:txBody>
      </p:sp>
      <p:pic>
        <p:nvPicPr>
          <p:cNvPr id="319" name="iu.jpg" descr="i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0128" y="5586593"/>
            <a:ext cx="5709423" cy="415427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"/>
          <p:cNvSpPr txBox="1"/>
          <p:nvPr/>
        </p:nvSpPr>
        <p:spPr>
          <a:xfrm>
            <a:off x="1878710" y="233413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321" name="One Size Fits All approach"/>
          <p:cNvSpPr txBox="1"/>
          <p:nvPr/>
        </p:nvSpPr>
        <p:spPr>
          <a:xfrm>
            <a:off x="8155271" y="8454702"/>
            <a:ext cx="4019136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One Size Fits All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  <p:bldP build="whole" bldLvl="1" animBg="1" rev="0" advAuto="0" spid="318" grpId="3"/>
      <p:bldP build="whole" bldLvl="1" animBg="1" rev="0" advAuto="0" spid="319" grpId="5"/>
      <p:bldP build="whole" bldLvl="1" animBg="1" rev="0" advAuto="0" spid="321" grpId="4"/>
      <p:bldP build="whole" bldLvl="1" animBg="1" rev="0" advAuto="0" spid="316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Key binding in PC games"/>
          <p:cNvSpPr txBox="1"/>
          <p:nvPr>
            <p:ph type="title"/>
          </p:nvPr>
        </p:nvSpPr>
        <p:spPr>
          <a:xfrm>
            <a:off x="952500" y="254000"/>
            <a:ext cx="11099800" cy="1156456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Key binding in PC games</a:t>
            </a:r>
          </a:p>
        </p:txBody>
      </p:sp>
      <p:sp>
        <p:nvSpPr>
          <p:cNvPr id="324" name="Relies on the basic interchangeability of keyboard keys and mouse buttons"/>
          <p:cNvSpPr txBox="1"/>
          <p:nvPr/>
        </p:nvSpPr>
        <p:spPr>
          <a:xfrm>
            <a:off x="1476685" y="8056578"/>
            <a:ext cx="9473422" cy="11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245363">
              <a:defRPr b="0" sz="3359">
                <a:latin typeface="+mn-lt"/>
                <a:ea typeface="+mn-ea"/>
                <a:cs typeface="+mn-cs"/>
                <a:sym typeface="Helvetica Neue Medium"/>
              </a:defRPr>
            </a:pPr>
            <a:r>
              <a:t>Relies on the basic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interchangeability</a:t>
            </a:r>
            <a:r>
              <a:t> of keyboard keys and mouse buttons</a:t>
            </a:r>
          </a:p>
        </p:txBody>
      </p:sp>
      <p:pic>
        <p:nvPicPr>
          <p:cNvPr id="325" name="keybinding.png" descr="keybin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706" y="1415417"/>
            <a:ext cx="6713290" cy="6761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2"/>
      <p:bldP build="whole" bldLvl="1" animBg="1" rev="0" advAuto="0" spid="32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Web event listeners"/>
          <p:cNvSpPr txBox="1"/>
          <p:nvPr>
            <p:ph type="title"/>
          </p:nvPr>
        </p:nvSpPr>
        <p:spPr>
          <a:xfrm>
            <a:off x="952500" y="254000"/>
            <a:ext cx="11099800" cy="1236605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Web event listeners</a:t>
            </a:r>
          </a:p>
        </p:txBody>
      </p:sp>
      <p:sp>
        <p:nvSpPr>
          <p:cNvPr id="328" name="“Cartesian Product” style"/>
          <p:cNvSpPr txBox="1"/>
          <p:nvPr/>
        </p:nvSpPr>
        <p:spPr>
          <a:xfrm>
            <a:off x="952500" y="1554177"/>
            <a:ext cx="11099800" cy="788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32993">
              <a:defRPr b="0" sz="456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“Cartesian Product” style</a:t>
            </a:r>
          </a:p>
        </p:txBody>
      </p:sp>
      <p:graphicFrame>
        <p:nvGraphicFramePr>
          <p:cNvPr id="329" name="Table"/>
          <p:cNvGraphicFramePr/>
          <p:nvPr/>
        </p:nvGraphicFramePr>
        <p:xfrm>
          <a:off x="952500" y="2590800"/>
          <a:ext cx="11112500" cy="4316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699933"/>
                <a:gridCol w="3699933"/>
                <a:gridCol w="3699933"/>
              </a:tblGrid>
              <a:tr h="143456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Button State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Mouse buttons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Keyboard keys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3456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DOWN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onmousedown(button)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onkeydown(key)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3456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onmouseup(button)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onkeyup(key)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0" name="Device (mouse, keyboard)…"/>
          <p:cNvSpPr txBox="1"/>
          <p:nvPr/>
        </p:nvSpPr>
        <p:spPr>
          <a:xfrm>
            <a:off x="3412270" y="7872387"/>
            <a:ext cx="672940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>
              <a:buSzPct val="100000"/>
              <a:buAutoNum type="arabicPeriod" startAt="1"/>
            </a:pPr>
            <a:r>
              <a:t>Device (mouse, keyboard)</a:t>
            </a:r>
          </a:p>
          <a:p>
            <a:pPr marL="476250" indent="-476250">
              <a:buSzPct val="100000"/>
              <a:buAutoNum type="arabicPeriod" startAt="1"/>
            </a:pPr>
            <a:r>
              <a:t>Button (LMB, RMB, keyboard keys)</a:t>
            </a:r>
          </a:p>
          <a:p>
            <a:pPr marL="476250" indent="-476250">
              <a:buSzPct val="100000"/>
              <a:buAutoNum type="arabicPeriod" startAt="1"/>
            </a:pPr>
            <a:r>
              <a:t>State (pressed or not)</a:t>
            </a:r>
          </a:p>
        </p:txBody>
      </p:sp>
      <p:sp>
        <p:nvSpPr>
          <p:cNvPr id="331" name="3D space, with many possible slices:"/>
          <p:cNvSpPr txBox="1"/>
          <p:nvPr/>
        </p:nvSpPr>
        <p:spPr>
          <a:xfrm>
            <a:off x="952500" y="7081503"/>
            <a:ext cx="11099800" cy="61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39522">
              <a:defRPr b="0" sz="32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3D space, with many possible slices: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"/>
      <p:bldP build="whole" bldLvl="1" animBg="1" rev="0" advAuto="0" spid="330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Web event listeners"/>
          <p:cNvSpPr txBox="1"/>
          <p:nvPr>
            <p:ph type="title" idx="4294967295"/>
          </p:nvPr>
        </p:nvSpPr>
        <p:spPr>
          <a:xfrm>
            <a:off x="952500" y="254000"/>
            <a:ext cx="11099800" cy="1236605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Web event listeners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3269232" y="1869069"/>
          <a:ext cx="6753609" cy="42607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370454"/>
                <a:gridCol w="3370454"/>
              </a:tblGrid>
              <a:tr h="1062019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Web model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My polyfill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201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onmouseup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LMB_is_down
(current value=false)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201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onmousedown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LMB_is_down
(current value=true)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201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onmousemove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pointer.position
(current value=[123,456])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5" name="“Follow the mouse pointer until further notice”:…"/>
          <p:cNvSpPr txBox="1"/>
          <p:nvPr/>
        </p:nvSpPr>
        <p:spPr>
          <a:xfrm>
            <a:off x="2558522" y="6940711"/>
            <a:ext cx="8162330" cy="99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</a:pPr>
            <a:r>
              <a:t>“Follow the mouse pointer until further notice”:</a:t>
            </a:r>
          </a:p>
          <a:p>
            <a:pPr>
              <a:lnSpc>
                <a:spcPct val="150000"/>
              </a:lnSpc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subscribe(object.position, pointer.position)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“Device Drivers”"/>
          <p:cNvSpPr txBox="1"/>
          <p:nvPr>
            <p:ph type="title"/>
          </p:nvPr>
        </p:nvSpPr>
        <p:spPr>
          <a:xfrm>
            <a:off x="952500" y="254000"/>
            <a:ext cx="11099800" cy="1430347"/>
          </a:xfrm>
          <a:prstGeom prst="rect">
            <a:avLst/>
          </a:prstGeom>
        </p:spPr>
        <p:txBody>
          <a:bodyPr/>
          <a:lstStyle/>
          <a:p>
            <a:pPr/>
            <a:r>
              <a:t>“Device Drivers”</a:t>
            </a:r>
          </a:p>
        </p:txBody>
      </p:sp>
      <p:pic>
        <p:nvPicPr>
          <p:cNvPr id="338" name="device-drivers.png" descr="device-driv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957" y="1711353"/>
            <a:ext cx="7516004" cy="761154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placed Web’s ontology with mine"/>
          <p:cNvSpPr txBox="1"/>
          <p:nvPr/>
        </p:nvSpPr>
        <p:spPr>
          <a:xfrm>
            <a:off x="8544195" y="1679228"/>
            <a:ext cx="3331419" cy="165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rPr i="1"/>
              <a:t>Replaced</a:t>
            </a:r>
            <a:r>
              <a:t> Web’s ontology with mine</a:t>
            </a:r>
          </a:p>
        </p:txBody>
      </p:sp>
      <p:sp>
        <p:nvSpPr>
          <p:cNvPr id="340" name="Good for me…"/>
          <p:cNvSpPr txBox="1"/>
          <p:nvPr/>
        </p:nvSpPr>
        <p:spPr>
          <a:xfrm>
            <a:off x="8544195" y="3581992"/>
            <a:ext cx="3331419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Good for me…</a:t>
            </a:r>
          </a:p>
        </p:txBody>
      </p:sp>
      <p:sp>
        <p:nvSpPr>
          <p:cNvPr id="341" name="Not so good for someone else!"/>
          <p:cNvSpPr txBox="1"/>
          <p:nvPr/>
        </p:nvSpPr>
        <p:spPr>
          <a:xfrm>
            <a:off x="8544195" y="4623626"/>
            <a:ext cx="3331419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Not so good for someone else!</a:t>
            </a:r>
          </a:p>
        </p:txBody>
      </p:sp>
      <p:sp>
        <p:nvSpPr>
          <p:cNvPr id="342" name="Literature:…"/>
          <p:cNvSpPr txBox="1"/>
          <p:nvPr/>
        </p:nvSpPr>
        <p:spPr>
          <a:xfrm>
            <a:off x="8337375" y="6275292"/>
            <a:ext cx="4485871" cy="303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Literature:</a:t>
            </a:r>
          </a:p>
          <a:p>
            <a:pPr marL="333375" indent="-333375" algn="l">
              <a:buSzPct val="145000"/>
              <a:buChar char="•"/>
            </a:pPr>
            <a:r>
              <a:t>context/subject/aspect/semiotic oriented programming</a:t>
            </a:r>
          </a:p>
          <a:p>
            <a:pPr marL="333375" indent="-333375" algn="l">
              <a:buSzPct val="145000"/>
              <a:buChar char="•"/>
            </a:pPr>
            <a:r>
              <a:t>Stephen Kell on integration domains, pluralism and languages as views onto the same thing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2"/>
      <p:bldP build="whole" bldLvl="1" animBg="1" rev="0" advAuto="0" spid="339" grpId="1"/>
      <p:bldP build="whole" bldLvl="1" animBg="1" rev="0" advAuto="0" spid="341" grpId="3"/>
      <p:bldP build="whole" bldLvl="1" animBg="1" rev="0" advAuto="0" spid="342" grpId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ntology co-existence"/>
          <p:cNvSpPr txBox="1"/>
          <p:nvPr>
            <p:ph type="title"/>
          </p:nvPr>
        </p:nvSpPr>
        <p:spPr>
          <a:xfrm>
            <a:off x="952500" y="254000"/>
            <a:ext cx="11099800" cy="1547903"/>
          </a:xfrm>
          <a:prstGeom prst="rect">
            <a:avLst/>
          </a:prstGeom>
        </p:spPr>
        <p:txBody>
          <a:bodyPr/>
          <a:lstStyle/>
          <a:p>
            <a:pPr/>
            <a:r>
              <a:t>Ontology co-existence</a:t>
            </a:r>
          </a:p>
        </p:txBody>
      </p:sp>
      <p:sp>
        <p:nvSpPr>
          <p:cNvPr id="345" name="Permit multiple incompatible views of the same thing"/>
          <p:cNvSpPr txBox="1"/>
          <p:nvPr/>
        </p:nvSpPr>
        <p:spPr>
          <a:xfrm>
            <a:off x="1754885" y="1895977"/>
            <a:ext cx="97490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Permit multiple </a:t>
            </a:r>
            <a:r>
              <a:rPr i="1"/>
              <a:t>incompatible</a:t>
            </a:r>
            <a:r>
              <a:t> views of the </a:t>
            </a:r>
            <a:r>
              <a:rPr i="1"/>
              <a:t>same thing</a:t>
            </a:r>
          </a:p>
        </p:txBody>
      </p:sp>
      <p:sp>
        <p:nvSpPr>
          <p:cNvPr id="346" name="Subject-oriented programming?…"/>
          <p:cNvSpPr txBox="1"/>
          <p:nvPr/>
        </p:nvSpPr>
        <p:spPr>
          <a:xfrm>
            <a:off x="3214102" y="2786016"/>
            <a:ext cx="5813051" cy="176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16718" indent="-416718" algn="l">
              <a:buSzPct val="145000"/>
              <a:buChar char="•"/>
              <a:defRPr sz="2700"/>
            </a:pPr>
            <a:r>
              <a:t>Subject-oriented programming?</a:t>
            </a:r>
          </a:p>
          <a:p>
            <a:pPr marL="416718" indent="-416718" algn="l">
              <a:buSzPct val="145000"/>
              <a:buChar char="•"/>
              <a:defRPr sz="2700"/>
            </a:pPr>
            <a:r>
              <a:t>Context-oriented programming?</a:t>
            </a:r>
          </a:p>
          <a:p>
            <a:pPr marL="416718" indent="-416718" algn="l">
              <a:buSzPct val="145000"/>
              <a:buChar char="•"/>
              <a:defRPr sz="2700"/>
            </a:pPr>
            <a:r>
              <a:t>Aspect-oriented programming?</a:t>
            </a:r>
          </a:p>
          <a:p>
            <a:pPr marL="416718" indent="-416718" algn="l">
              <a:buSzPct val="145000"/>
              <a:buChar char="•"/>
              <a:defRPr sz="2700"/>
            </a:pPr>
            <a:r>
              <a:t>Semiotic programming?</a:t>
            </a:r>
          </a:p>
        </p:txBody>
      </p:sp>
      <p:sp>
        <p:nvSpPr>
          <p:cNvPr id="347" name="Stephen Kell’s 2014 Strange Loop talk &quot;Liberating the Smalltalk lurking in C and Unix”:"/>
          <p:cNvSpPr txBox="1"/>
          <p:nvPr/>
        </p:nvSpPr>
        <p:spPr>
          <a:xfrm>
            <a:off x="1649615" y="4883660"/>
            <a:ext cx="8942025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Stephen Kell’s 2014 Strange Loop talk "Liberating the Smalltalk lurking in C and Unix”:</a:t>
            </a:r>
          </a:p>
        </p:txBody>
      </p:sp>
      <p:sp>
        <p:nvSpPr>
          <p:cNvPr id="348" name="Despite plurality of PL’s, interop between languages is very costly…"/>
          <p:cNvSpPr txBox="1"/>
          <p:nvPr/>
        </p:nvSpPr>
        <p:spPr>
          <a:xfrm>
            <a:off x="2031388" y="6182256"/>
            <a:ext cx="8942024" cy="237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6718" indent="-416718" algn="l">
              <a:buSzPct val="145000"/>
              <a:buChar char="•"/>
              <a:defRPr sz="2500"/>
            </a:pPr>
            <a:r>
              <a:t>Despite plurality of PL’s, interop </a:t>
            </a:r>
            <a:r>
              <a:rPr i="1"/>
              <a:t>between</a:t>
            </a:r>
            <a:r>
              <a:t> languages is very costly</a:t>
            </a:r>
          </a:p>
          <a:p>
            <a:pPr marL="416718" indent="-416718" algn="l">
              <a:buSzPct val="145000"/>
              <a:buChar char="•"/>
              <a:defRPr sz="2500"/>
            </a:pPr>
            <a:r>
              <a:t>Currently, each language ecosystem defines its own </a:t>
            </a:r>
            <a:r>
              <a:rPr i="1"/>
              <a:t>private</a:t>
            </a:r>
            <a:r>
              <a:t> universe</a:t>
            </a:r>
          </a:p>
          <a:p>
            <a:pPr marL="416718" indent="-416718" algn="l">
              <a:buSzPct val="145000"/>
              <a:buChar char="•"/>
              <a:defRPr sz="2500"/>
            </a:pPr>
            <a:r>
              <a:t>Why can’t languages just be </a:t>
            </a:r>
            <a:r>
              <a:rPr i="1"/>
              <a:t>interchangeable views</a:t>
            </a:r>
            <a:r>
              <a:t> onto the </a:t>
            </a:r>
            <a:r>
              <a:rPr i="1"/>
              <a:t>same</a:t>
            </a:r>
            <a:r>
              <a:t> program?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7" grpId="2"/>
      <p:bldP build="whole" bldLvl="1" animBg="1" rev="0" advAuto="0" spid="348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VG spec"/>
          <p:cNvSpPr txBox="1"/>
          <p:nvPr>
            <p:ph type="title"/>
          </p:nvPr>
        </p:nvSpPr>
        <p:spPr>
          <a:xfrm>
            <a:off x="952500" y="254000"/>
            <a:ext cx="11099800" cy="1216568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SVG spec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64" y="1806069"/>
            <a:ext cx="12621872" cy="2484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77060"/>
            <a:ext cx="13004801" cy="4117397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^ Can’t this be made machine-readable?"/>
          <p:cNvSpPr txBox="1"/>
          <p:nvPr/>
        </p:nvSpPr>
        <p:spPr>
          <a:xfrm>
            <a:off x="895667" y="6481734"/>
            <a:ext cx="10889083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^ Can’t this be made machine-readable?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2"/>
      <p:bldP build="whole" bldLvl="1" animBg="1" rev="0" advAuto="0" spid="351" grpId="1"/>
      <p:bldP build="whole" bldLvl="1" animBg="1" rev="0" advAuto="0" spid="352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Next steps"/>
          <p:cNvSpPr txBox="1"/>
          <p:nvPr>
            <p:ph type="title"/>
          </p:nvPr>
        </p:nvSpPr>
        <p:spPr>
          <a:xfrm>
            <a:off x="952500" y="254000"/>
            <a:ext cx="11099800" cy="1277178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Next steps</a:t>
            </a:r>
          </a:p>
        </p:txBody>
      </p:sp>
      <p:sp>
        <p:nvSpPr>
          <p:cNvPr id="356" name="Text layout demo:"/>
          <p:cNvSpPr txBox="1"/>
          <p:nvPr/>
        </p:nvSpPr>
        <p:spPr>
          <a:xfrm>
            <a:off x="7157667" y="1856585"/>
            <a:ext cx="4704818" cy="74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Text layout demo:</a:t>
            </a:r>
          </a:p>
        </p:txBody>
      </p:sp>
      <p:sp>
        <p:nvSpPr>
          <p:cNvPr id="357" name="Id system:"/>
          <p:cNvSpPr txBox="1"/>
          <p:nvPr/>
        </p:nvSpPr>
        <p:spPr>
          <a:xfrm>
            <a:off x="1868063" y="1794559"/>
            <a:ext cx="3279611" cy="87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/>
            <a:r>
              <a:t>Id system:</a:t>
            </a:r>
          </a:p>
        </p:txBody>
      </p:sp>
      <p:sp>
        <p:nvSpPr>
          <p:cNvPr id="358" name="Move code out of JS file and into system…"/>
          <p:cNvSpPr txBox="1"/>
          <p:nvPr/>
        </p:nvSpPr>
        <p:spPr>
          <a:xfrm>
            <a:off x="1429753" y="2928153"/>
            <a:ext cx="4668580" cy="428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8390" indent="-458390" algn="l">
              <a:buSzPct val="145000"/>
              <a:buChar char="•"/>
              <a:defRPr sz="2700"/>
            </a:pPr>
            <a:r>
              <a:t>Move code out of JS file and into system</a:t>
            </a:r>
          </a:p>
          <a:p>
            <a:pPr algn="l">
              <a:defRPr sz="2700"/>
            </a:pPr>
          </a:p>
          <a:p>
            <a:pPr marL="458390" indent="-458390" algn="l">
              <a:buSzPct val="145000"/>
              <a:buChar char="•"/>
              <a:defRPr sz="2700"/>
            </a:pPr>
            <a:r>
              <a:t>Express code as nested boxes as well as data</a:t>
            </a:r>
          </a:p>
          <a:p>
            <a:pPr algn="l">
              <a:defRPr sz="2700"/>
            </a:pPr>
          </a:p>
          <a:p>
            <a:pPr marL="458390" indent="-458390" algn="l">
              <a:buSzPct val="145000"/>
              <a:buChar char="•"/>
              <a:defRPr sz="2700"/>
            </a:pPr>
            <a:r>
              <a:t>Make box data presentation more flexible (currently uniform)</a:t>
            </a:r>
          </a:p>
        </p:txBody>
      </p:sp>
      <p:sp>
        <p:nvSpPr>
          <p:cNvPr id="359" name="Build it on top of Id (words are objects, word vtable, etc.)…"/>
          <p:cNvSpPr txBox="1"/>
          <p:nvPr/>
        </p:nvSpPr>
        <p:spPr>
          <a:xfrm>
            <a:off x="7175786" y="2945023"/>
            <a:ext cx="4668580" cy="4282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8390" indent="-458390" algn="l">
              <a:buSzPct val="145000"/>
              <a:buChar char="•"/>
              <a:defRPr sz="2700"/>
            </a:pPr>
            <a:r>
              <a:t>Build it on top of Id (words are objects, word vtable, etc.)</a:t>
            </a:r>
          </a:p>
          <a:p>
            <a:pPr algn="l">
              <a:defRPr sz="2700"/>
            </a:pPr>
          </a:p>
          <a:p>
            <a:pPr marL="458390" indent="-458390" algn="l">
              <a:buSzPct val="145000"/>
              <a:buChar char="•"/>
              <a:defRPr sz="2700"/>
            </a:pPr>
            <a:r>
              <a:t>Lift out more params (e.g. right-to-left)</a:t>
            </a:r>
          </a:p>
          <a:p>
            <a:pPr algn="l">
              <a:defRPr sz="2700"/>
            </a:pPr>
          </a:p>
          <a:p>
            <a:pPr marL="458390" indent="-458390" algn="l">
              <a:buSzPct val="145000"/>
              <a:buChar char="•"/>
              <a:defRPr sz="2700"/>
            </a:pPr>
            <a:r>
              <a:t>Define the algorithm via pattern-matching diagrams e.g.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7230191" y="7435492"/>
            <a:ext cx="4559770" cy="1734132"/>
            <a:chOff x="0" y="0"/>
            <a:chExt cx="4559769" cy="1734130"/>
          </a:xfrm>
        </p:grpSpPr>
        <p:grpSp>
          <p:nvGrpSpPr>
            <p:cNvPr id="363" name="Group"/>
            <p:cNvGrpSpPr/>
            <p:nvPr/>
          </p:nvGrpSpPr>
          <p:grpSpPr>
            <a:xfrm>
              <a:off x="0" y="0"/>
              <a:ext cx="1670940" cy="1734131"/>
              <a:chOff x="0" y="0"/>
              <a:chExt cx="1670939" cy="1734130"/>
            </a:xfrm>
          </p:grpSpPr>
          <p:sp>
            <p:nvSpPr>
              <p:cNvPr id="360" name="Rectangle"/>
              <p:cNvSpPr/>
              <p:nvPr/>
            </p:nvSpPr>
            <p:spPr>
              <a:xfrm>
                <a:off x="0" y="0"/>
                <a:ext cx="1670940" cy="1734131"/>
              </a:xfrm>
              <a:prstGeom prst="rect">
                <a:avLst/>
              </a:prstGeom>
              <a:solidFill>
                <a:srgbClr val="6C6C6C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1" name="n"/>
              <p:cNvSpPr/>
              <p:nvPr/>
            </p:nvSpPr>
            <p:spPr>
              <a:xfrm>
                <a:off x="73087" y="127000"/>
                <a:ext cx="516599" cy="629898"/>
              </a:xfrm>
              <a:prstGeom prst="rect">
                <a:avLst/>
              </a:prstGeom>
              <a:solidFill>
                <a:srgbClr val="6C6C6C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62" name="n+1"/>
              <p:cNvSpPr/>
              <p:nvPr/>
            </p:nvSpPr>
            <p:spPr>
              <a:xfrm>
                <a:off x="683971" y="127000"/>
                <a:ext cx="853236" cy="629898"/>
              </a:xfrm>
              <a:prstGeom prst="rect">
                <a:avLst/>
              </a:prstGeom>
              <a:solidFill>
                <a:srgbClr val="6C6C6C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n+1</a:t>
                </a:r>
              </a:p>
            </p:txBody>
          </p:sp>
        </p:grpSp>
        <p:grpSp>
          <p:nvGrpSpPr>
            <p:cNvPr id="369" name="Group"/>
            <p:cNvGrpSpPr/>
            <p:nvPr/>
          </p:nvGrpSpPr>
          <p:grpSpPr>
            <a:xfrm>
              <a:off x="2204858" y="0"/>
              <a:ext cx="2354912" cy="1734131"/>
              <a:chOff x="0" y="0"/>
              <a:chExt cx="2354910" cy="1734130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0" y="0"/>
                <a:ext cx="1670940" cy="1734131"/>
              </a:xfrm>
              <a:prstGeom prst="rect">
                <a:avLst/>
              </a:prstGeom>
              <a:solidFill>
                <a:srgbClr val="6C6C6C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5" name="n"/>
              <p:cNvSpPr/>
              <p:nvPr/>
            </p:nvSpPr>
            <p:spPr>
              <a:xfrm>
                <a:off x="73087" y="127000"/>
                <a:ext cx="516599" cy="629898"/>
              </a:xfrm>
              <a:prstGeom prst="rect">
                <a:avLst/>
              </a:prstGeom>
              <a:solidFill>
                <a:srgbClr val="6C6C6C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66" name="n+1"/>
              <p:cNvSpPr/>
              <p:nvPr/>
            </p:nvSpPr>
            <p:spPr>
              <a:xfrm>
                <a:off x="683971" y="127000"/>
                <a:ext cx="1670940" cy="629898"/>
              </a:xfrm>
              <a:prstGeom prst="rect">
                <a:avLst/>
              </a:prstGeom>
              <a:solidFill>
                <a:srgbClr val="6C6C6C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n+1</a:t>
                </a: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832566" y="342732"/>
                <a:ext cx="198433" cy="19843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H="1">
                <a:off x="63761" y="434964"/>
                <a:ext cx="868709" cy="512513"/>
              </a:xfrm>
              <a:prstGeom prst="line">
                <a:avLst/>
              </a:prstGeom>
              <a:noFill/>
              <a:ln w="38100" cap="flat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8" grpId="2"/>
      <p:bldP build="whole" bldLvl="1" animBg="1" rev="0" advAuto="0" spid="357" grpId="1"/>
      <p:bldP build="whole" bldLvl="1" animBg="1" rev="0" advAuto="0" spid="370" grpId="5"/>
      <p:bldP build="whole" bldLvl="1" animBg="1" rev="0" advAuto="0" spid="356" grpId="3"/>
      <p:bldP build="p" bldLvl="5" animBg="1" rev="0" advAuto="0" spid="359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“Use The Right Tool For The Job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“Use The Right Tool For The Job”</a:t>
            </a:r>
          </a:p>
        </p:txBody>
      </p:sp>
      <p:sp>
        <p:nvSpPr>
          <p:cNvPr id="126" name="Double Arrow"/>
          <p:cNvSpPr/>
          <p:nvPr/>
        </p:nvSpPr>
        <p:spPr>
          <a:xfrm>
            <a:off x="3224038" y="4690467"/>
            <a:ext cx="6556724" cy="494160"/>
          </a:xfrm>
          <a:prstGeom prst="leftRightArrow">
            <a:avLst>
              <a:gd name="adj1" fmla="val 32000"/>
              <a:gd name="adj2" fmla="val 1130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ight Tool For The Job"/>
          <p:cNvSpPr txBox="1"/>
          <p:nvPr/>
        </p:nvSpPr>
        <p:spPr>
          <a:xfrm>
            <a:off x="9806635" y="4036311"/>
            <a:ext cx="2595508" cy="180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Right Tool For The Job</a:t>
            </a:r>
          </a:p>
        </p:txBody>
      </p:sp>
      <p:sp>
        <p:nvSpPr>
          <p:cNvPr id="128" name="One Size Fits All"/>
          <p:cNvSpPr txBox="1"/>
          <p:nvPr/>
        </p:nvSpPr>
        <p:spPr>
          <a:xfrm>
            <a:off x="602657" y="4322061"/>
            <a:ext cx="2595508" cy="123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One Size Fits All</a:t>
            </a:r>
          </a:p>
        </p:txBody>
      </p:sp>
      <p:sp>
        <p:nvSpPr>
          <p:cNvPr id="129" name="(Same tool regardless of domain)"/>
          <p:cNvSpPr txBox="1"/>
          <p:nvPr/>
        </p:nvSpPr>
        <p:spPr>
          <a:xfrm>
            <a:off x="-106305" y="5848674"/>
            <a:ext cx="4286010" cy="180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(Same tool regardless of domain)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4"/>
      <p:bldP build="whole" bldLvl="1" animBg="1" rev="0" advAuto="0" spid="128" grpId="3"/>
      <p:bldP build="whole" bldLvl="1" animBg="1" rev="0" advAuto="0" spid="126" grpId="1"/>
      <p:bldP build="whole" bldLvl="1" animBg="1" rev="0" advAuto="0" spid="12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hat am I aiming towards?"/>
          <p:cNvSpPr txBox="1"/>
          <p:nvPr>
            <p:ph type="title"/>
          </p:nvPr>
        </p:nvSpPr>
        <p:spPr>
          <a:xfrm>
            <a:off x="952500" y="254000"/>
            <a:ext cx="11099800" cy="1267023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What am I aiming towards?</a:t>
            </a:r>
          </a:p>
        </p:txBody>
      </p:sp>
      <p:sp>
        <p:nvSpPr>
          <p:cNvPr id="373" name="Id: free the language designer from ever having to say “I’m sorry”! (to programmers using the language)"/>
          <p:cNvSpPr txBox="1"/>
          <p:nvPr/>
        </p:nvSpPr>
        <p:spPr>
          <a:xfrm>
            <a:off x="341554" y="2203129"/>
            <a:ext cx="6269314" cy="212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Id: free the language designer from ever having to say “I’m sorry”! (to programmers using the language)</a:t>
            </a:r>
          </a:p>
        </p:txBody>
      </p:sp>
      <p:sp>
        <p:nvSpPr>
          <p:cNvPr id="374" name="Free the programmer from ever having to say “I’m sorry”? (to users of their software)"/>
          <p:cNvSpPr txBox="1"/>
          <p:nvPr/>
        </p:nvSpPr>
        <p:spPr>
          <a:xfrm>
            <a:off x="537836" y="6305575"/>
            <a:ext cx="5876751" cy="212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Free the programmer from ever having to say “I’m sorry”? (to users of their software)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3153849" y="4877491"/>
            <a:ext cx="227774" cy="875165"/>
            <a:chOff x="0" y="0"/>
            <a:chExt cx="227772" cy="875163"/>
          </a:xfrm>
        </p:grpSpPr>
        <p:sp>
          <p:nvSpPr>
            <p:cNvPr id="375" name="Circle"/>
            <p:cNvSpPr/>
            <p:nvPr/>
          </p:nvSpPr>
          <p:spPr>
            <a:xfrm>
              <a:off x="0" y="0"/>
              <a:ext cx="227773" cy="22777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6" name="Circle"/>
            <p:cNvSpPr/>
            <p:nvPr/>
          </p:nvSpPr>
          <p:spPr>
            <a:xfrm>
              <a:off x="0" y="323695"/>
              <a:ext cx="227773" cy="22777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7" name="Circle"/>
            <p:cNvSpPr/>
            <p:nvPr/>
          </p:nvSpPr>
          <p:spPr>
            <a:xfrm>
              <a:off x="0" y="647391"/>
              <a:ext cx="227773" cy="22777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6681070" y="1644203"/>
            <a:ext cx="5524132" cy="3715521"/>
            <a:chOff x="0" y="0"/>
            <a:chExt cx="5524130" cy="3715520"/>
          </a:xfrm>
        </p:grpSpPr>
        <p:pic>
          <p:nvPicPr>
            <p:cNvPr id="379" name="device-drivers.png" descr="device-driver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4027" y="198541"/>
              <a:ext cx="2488780" cy="25204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59277" y="1110320"/>
              <a:ext cx="3244123" cy="21769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3" name="Group"/>
            <p:cNvGrpSpPr/>
            <p:nvPr/>
          </p:nvGrpSpPr>
          <p:grpSpPr>
            <a:xfrm rot="11944506">
              <a:off x="889747" y="2588998"/>
              <a:ext cx="1611188" cy="285133"/>
              <a:chOff x="0" y="0"/>
              <a:chExt cx="1611187" cy="285131"/>
            </a:xfrm>
          </p:grpSpPr>
          <p:sp>
            <p:nvSpPr>
              <p:cNvPr id="396" name="Connection Line"/>
              <p:cNvSpPr/>
              <p:nvPr/>
            </p:nvSpPr>
            <p:spPr>
              <a:xfrm>
                <a:off x="0" y="-1"/>
                <a:ext cx="1533676" cy="189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956" fill="norm" stroke="1" extrusionOk="0">
                    <a:moveTo>
                      <a:pt x="0" y="5660"/>
                    </a:moveTo>
                    <a:cubicBezTo>
                      <a:pt x="8216" y="-4644"/>
                      <a:pt x="15416" y="-879"/>
                      <a:pt x="21600" y="16956"/>
                    </a:cubicBez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82" name="Triangle"/>
              <p:cNvSpPr/>
              <p:nvPr/>
            </p:nvSpPr>
            <p:spPr>
              <a:xfrm rot="7598386">
                <a:off x="1458276" y="110791"/>
                <a:ext cx="109425" cy="16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013" y="0"/>
                    </a:moveTo>
                    <a:lnTo>
                      <a:pt x="21600" y="21600"/>
                    </a:lnTo>
                    <a:lnTo>
                      <a:pt x="0" y="2023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84" name="Impl. new notation"/>
            <p:cNvSpPr txBox="1"/>
            <p:nvPr/>
          </p:nvSpPr>
          <p:spPr>
            <a:xfrm>
              <a:off x="3307632" y="0"/>
              <a:ext cx="2216499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Impl. new notation</a:t>
              </a:r>
            </a:p>
          </p:txBody>
        </p:sp>
        <p:sp>
          <p:nvSpPr>
            <p:cNvPr id="385" name="Can’t use it here"/>
            <p:cNvSpPr txBox="1"/>
            <p:nvPr/>
          </p:nvSpPr>
          <p:spPr>
            <a:xfrm>
              <a:off x="0" y="2886161"/>
              <a:ext cx="2216498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Can’t use it here</a:t>
              </a:r>
            </a:p>
          </p:txBody>
        </p:sp>
        <p:grpSp>
          <p:nvGrpSpPr>
            <p:cNvPr id="388" name="Group"/>
            <p:cNvGrpSpPr/>
            <p:nvPr/>
          </p:nvGrpSpPr>
          <p:grpSpPr>
            <a:xfrm rot="1460438">
              <a:off x="2559625" y="831293"/>
              <a:ext cx="1611188" cy="285133"/>
              <a:chOff x="0" y="0"/>
              <a:chExt cx="1611187" cy="285131"/>
            </a:xfrm>
          </p:grpSpPr>
          <p:sp>
            <p:nvSpPr>
              <p:cNvPr id="397" name="Connection Line"/>
              <p:cNvSpPr/>
              <p:nvPr/>
            </p:nvSpPr>
            <p:spPr>
              <a:xfrm>
                <a:off x="0" y="-1"/>
                <a:ext cx="1533676" cy="189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956" fill="norm" stroke="1" extrusionOk="0">
                    <a:moveTo>
                      <a:pt x="0" y="5660"/>
                    </a:moveTo>
                    <a:cubicBezTo>
                      <a:pt x="8216" y="-4644"/>
                      <a:pt x="15416" y="-879"/>
                      <a:pt x="21600" y="16956"/>
                    </a:cubicBez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87" name="Triangle"/>
              <p:cNvSpPr/>
              <p:nvPr/>
            </p:nvSpPr>
            <p:spPr>
              <a:xfrm rot="7598386">
                <a:off x="1458276" y="110791"/>
                <a:ext cx="109425" cy="16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013" y="0"/>
                    </a:moveTo>
                    <a:lnTo>
                      <a:pt x="21600" y="21600"/>
                    </a:lnTo>
                    <a:lnTo>
                      <a:pt x="0" y="2023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395" name="Group"/>
          <p:cNvGrpSpPr/>
          <p:nvPr/>
        </p:nvGrpSpPr>
        <p:grpSpPr>
          <a:xfrm>
            <a:off x="7318537" y="5814981"/>
            <a:ext cx="4678234" cy="3086135"/>
            <a:chOff x="0" y="0"/>
            <a:chExt cx="4678233" cy="3086133"/>
          </a:xfrm>
        </p:grpSpPr>
        <p:grpSp>
          <p:nvGrpSpPr>
            <p:cNvPr id="392" name="Group"/>
            <p:cNvGrpSpPr/>
            <p:nvPr/>
          </p:nvGrpSpPr>
          <p:grpSpPr>
            <a:xfrm>
              <a:off x="0" y="604846"/>
              <a:ext cx="1443968" cy="1519932"/>
              <a:chOff x="0" y="0"/>
              <a:chExt cx="1443967" cy="1519930"/>
            </a:xfrm>
          </p:grpSpPr>
          <p:sp>
            <p:nvSpPr>
              <p:cNvPr id="398" name="Connection Line"/>
              <p:cNvSpPr/>
              <p:nvPr/>
            </p:nvSpPr>
            <p:spPr>
              <a:xfrm>
                <a:off x="-1" y="-1"/>
                <a:ext cx="1443176" cy="1519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13" h="17213" fill="norm" stroke="1" extrusionOk="0">
                    <a:moveTo>
                      <a:pt x="16213" y="17213"/>
                    </a:moveTo>
                    <a:cubicBezTo>
                      <a:pt x="-4793" y="-170"/>
                      <a:pt x="-5387" y="-4387"/>
                      <a:pt x="14430" y="4563"/>
                    </a:cubicBez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391" name="Triangle"/>
              <p:cNvSpPr/>
              <p:nvPr/>
            </p:nvSpPr>
            <p:spPr>
              <a:xfrm rot="7105797">
                <a:off x="1291370" y="358956"/>
                <a:ext cx="109425" cy="16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013" y="0"/>
                    </a:moveTo>
                    <a:lnTo>
                      <a:pt x="21600" y="21600"/>
                    </a:lnTo>
                    <a:lnTo>
                      <a:pt x="0" y="2023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39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34110" y="909156"/>
              <a:ext cx="3244124" cy="21769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4" name="Sys development can take advantage of its own fruits"/>
            <p:cNvSpPr txBox="1"/>
            <p:nvPr/>
          </p:nvSpPr>
          <p:spPr>
            <a:xfrm>
              <a:off x="744111" y="-1"/>
              <a:ext cx="3808773" cy="1197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Sys development can take advantage of its own fruits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1"/>
      <p:bldP build="whole" bldLvl="1" animBg="1" rev="0" advAuto="0" spid="389" grpId="4"/>
      <p:bldP build="whole" bldLvl="1" animBg="1" rev="0" advAuto="0" spid="395" grpId="5"/>
      <p:bldP build="whole" bldLvl="1" animBg="1" rev="0" advAuto="0" spid="374" grpId="3"/>
      <p:bldP build="whole" bldLvl="1" animBg="1" rev="0" advAuto="0" spid="37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ual source code"/>
          <p:cNvSpPr txBox="1"/>
          <p:nvPr>
            <p:ph type="title"/>
          </p:nvPr>
        </p:nvSpPr>
        <p:spPr>
          <a:xfrm>
            <a:off x="952500" y="254000"/>
            <a:ext cx="11099800" cy="1591619"/>
          </a:xfrm>
          <a:prstGeom prst="rect">
            <a:avLst/>
          </a:prstGeom>
        </p:spPr>
        <p:txBody>
          <a:bodyPr/>
          <a:lstStyle/>
          <a:p>
            <a:pPr/>
            <a:r>
              <a:t>Textual source code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873" y="1860593"/>
            <a:ext cx="5711334" cy="733271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Not saying text is universally inappropriate…"/>
          <p:cNvSpPr txBox="1"/>
          <p:nvPr/>
        </p:nvSpPr>
        <p:spPr>
          <a:xfrm>
            <a:off x="6915250" y="1948318"/>
            <a:ext cx="5088490" cy="5594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33374" indent="-333374" algn="l">
              <a:buSzPct val="145000"/>
              <a:buChar char="•"/>
              <a:defRPr sz="5100"/>
            </a:pPr>
            <a:r>
              <a:rPr i="1"/>
              <a:t>Not</a:t>
            </a:r>
            <a:r>
              <a:t> saying text is universally </a:t>
            </a:r>
            <a:r>
              <a:rPr i="1"/>
              <a:t>in</a:t>
            </a:r>
            <a:r>
              <a:t>appropriate</a:t>
            </a:r>
          </a:p>
          <a:p>
            <a:pPr marL="333374" indent="-333374" algn="l">
              <a:buSzPct val="145000"/>
              <a:buChar char="•"/>
              <a:defRPr sz="5100"/>
            </a:pPr>
            <a:r>
              <a:t>But it’s not universally </a:t>
            </a:r>
            <a:r>
              <a:rPr i="1"/>
              <a:t>appropriate</a:t>
            </a:r>
            <a:r>
              <a:t> either…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ne Size Fits All"/>
          <p:cNvSpPr txBox="1"/>
          <p:nvPr>
            <p:ph type="title"/>
          </p:nvPr>
        </p:nvSpPr>
        <p:spPr>
          <a:xfrm>
            <a:off x="952500" y="254000"/>
            <a:ext cx="11099800" cy="1016000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One Size Fits All</a:t>
            </a:r>
          </a:p>
        </p:txBody>
      </p:sp>
      <p:sp>
        <p:nvSpPr>
          <p:cNvPr id="136" name="circ 100 100 50…"/>
          <p:cNvSpPr txBox="1"/>
          <p:nvPr/>
        </p:nvSpPr>
        <p:spPr>
          <a:xfrm>
            <a:off x="2517932" y="1930400"/>
            <a:ext cx="796893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defRPr b="0" sz="3500">
                <a:latin typeface="Courier"/>
                <a:ea typeface="Courier"/>
                <a:cs typeface="Courier"/>
                <a:sym typeface="Courier"/>
              </a:defRPr>
            </a:pPr>
            <a:r>
              <a:t>circ 100 100 50</a:t>
            </a:r>
          </a:p>
          <a:p>
            <a:pPr algn="l" defTabSz="457200">
              <a:lnSpc>
                <a:spcPts val="5600"/>
              </a:lnSpc>
              <a:defRPr b="0" sz="3500">
                <a:latin typeface="Courier"/>
                <a:ea typeface="Courier"/>
                <a:cs typeface="Courier"/>
                <a:sym typeface="Courier"/>
              </a:defRPr>
            </a:pPr>
            <a:r>
              <a:t>circ 85 85 8</a:t>
            </a:r>
          </a:p>
          <a:p>
            <a:pPr algn="l" defTabSz="457200">
              <a:lnSpc>
                <a:spcPts val="5600"/>
              </a:lnSpc>
              <a:defRPr b="0" sz="3500">
                <a:latin typeface="Courier"/>
                <a:ea typeface="Courier"/>
                <a:cs typeface="Courier"/>
                <a:sym typeface="Courier"/>
              </a:defRPr>
            </a:pPr>
            <a:r>
              <a:t>circ 115 85 8</a:t>
            </a:r>
          </a:p>
          <a:p>
            <a:pPr algn="l" defTabSz="457200">
              <a:lnSpc>
                <a:spcPts val="5600"/>
              </a:lnSpc>
              <a:defRPr b="0" sz="3500">
                <a:latin typeface="Courier"/>
                <a:ea typeface="Courier"/>
                <a:cs typeface="Courier"/>
                <a:sym typeface="Courier"/>
              </a:defRPr>
            </a:pPr>
            <a:r>
              <a:t>bezier 85 115 100 130 115 115</a:t>
            </a:r>
          </a:p>
        </p:txBody>
      </p:sp>
      <p:pic>
        <p:nvPicPr>
          <p:cNvPr id="137" name="drw_smiley_2.png" descr="drw_smiley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7903" y="4183227"/>
            <a:ext cx="6580497" cy="4935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3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evelopment as “use”"/>
          <p:cNvSpPr txBox="1"/>
          <p:nvPr>
            <p:ph type="title"/>
          </p:nvPr>
        </p:nvSpPr>
        <p:spPr>
          <a:xfrm>
            <a:off x="952500" y="254000"/>
            <a:ext cx="11099800" cy="1378224"/>
          </a:xfrm>
          <a:prstGeom prst="rect">
            <a:avLst/>
          </a:prstGeom>
        </p:spPr>
        <p:txBody>
          <a:bodyPr/>
          <a:lstStyle/>
          <a:p>
            <a:pPr/>
            <a:r>
              <a:t>Development as “use”</a:t>
            </a:r>
          </a:p>
        </p:txBody>
      </p:sp>
      <p:sp>
        <p:nvSpPr>
          <p:cNvPr id="140" name="End-user programming: make programming more like using (GUI)"/>
          <p:cNvSpPr txBox="1"/>
          <p:nvPr/>
        </p:nvSpPr>
        <p:spPr>
          <a:xfrm>
            <a:off x="926622" y="1876908"/>
            <a:ext cx="10675234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End-user programming: make programming more like using (GUI)</a:t>
            </a:r>
          </a:p>
        </p:txBody>
      </p:sp>
      <p:sp>
        <p:nvSpPr>
          <p:cNvPr id="141" name="Changing Excel via Excel-as-a-spreadsheet?"/>
          <p:cNvSpPr txBox="1"/>
          <p:nvPr/>
        </p:nvSpPr>
        <p:spPr>
          <a:xfrm>
            <a:off x="1263805" y="3327531"/>
            <a:ext cx="1000086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Changing Excel via Excel-as-a-spreadsheet? </a:t>
            </a:r>
          </a:p>
        </p:txBody>
      </p:sp>
      <p:sp>
        <p:nvSpPr>
          <p:cNvPr id="142" name="but … MS Paint in MS Paint? Must users now be trained in esoteric languages like Piet??"/>
          <p:cNvSpPr txBox="1"/>
          <p:nvPr/>
        </p:nvSpPr>
        <p:spPr>
          <a:xfrm>
            <a:off x="1014943" y="6832215"/>
            <a:ext cx="7039354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but … MS Paint in MS Paint? Must users now be trained in </a:t>
            </a:r>
            <a:r>
              <a:rPr i="1"/>
              <a:t>esoteric</a:t>
            </a:r>
            <a:r>
              <a:t> languages like Piet??</a:t>
            </a:r>
          </a:p>
        </p:txBody>
      </p:sp>
      <p:pic>
        <p:nvPicPr>
          <p:cNvPr id="143" name="Piet_Hello_World.gif" descr="Piet_Hello_World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5610" y="4683563"/>
            <a:ext cx="2998929" cy="299892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^ “Hello World” in Piet"/>
          <p:cNvSpPr txBox="1"/>
          <p:nvPr/>
        </p:nvSpPr>
        <p:spPr>
          <a:xfrm>
            <a:off x="8628639" y="8159281"/>
            <a:ext cx="332628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^ “Hello World” in Piet</a:t>
            </a:r>
          </a:p>
        </p:txBody>
      </p:sp>
      <p:sp>
        <p:nvSpPr>
          <p:cNvPr id="145" name="Benefit: programming doesn’t require “code” skills, only existing “use” skills"/>
          <p:cNvSpPr txBox="1"/>
          <p:nvPr/>
        </p:nvSpPr>
        <p:spPr>
          <a:xfrm>
            <a:off x="1225676" y="4637125"/>
            <a:ext cx="6617888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Benefit: programming doesn’t require “code” skills, only </a:t>
            </a:r>
            <a:r>
              <a:rPr i="1"/>
              <a:t>existing</a:t>
            </a:r>
            <a:r>
              <a:t> “use” skills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6"/>
      <p:bldP build="whole" bldLvl="1" animBg="1" rev="0" advAuto="0" spid="145" grpId="3"/>
      <p:bldP build="whole" bldLvl="1" animBg="1" rev="0" advAuto="0" spid="141" grpId="2"/>
      <p:bldP build="whole" bldLvl="1" animBg="1" rev="0" advAuto="0" spid="142" grpId="4"/>
      <p:bldP build="whole" bldLvl="1" animBg="1" rev="0" advAuto="0" spid="140" grpId="1"/>
      <p:bldP build="whole" bldLvl="1" animBg="1" rev="0" advAuto="0" spid="143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velopment as “use”"/>
          <p:cNvSpPr txBox="1"/>
          <p:nvPr>
            <p:ph type="title"/>
          </p:nvPr>
        </p:nvSpPr>
        <p:spPr>
          <a:xfrm>
            <a:off x="952500" y="254000"/>
            <a:ext cx="11099800" cy="1419060"/>
          </a:xfrm>
          <a:prstGeom prst="rect">
            <a:avLst/>
          </a:prstGeom>
        </p:spPr>
        <p:txBody>
          <a:bodyPr/>
          <a:lstStyle/>
          <a:p>
            <a:pPr/>
            <a:r>
              <a:t>Development as “use”</a:t>
            </a:r>
          </a:p>
        </p:txBody>
      </p:sp>
      <p:sp>
        <p:nvSpPr>
          <p:cNvPr id="148" name="Already exists in some forms:"/>
          <p:cNvSpPr txBox="1"/>
          <p:nvPr/>
        </p:nvSpPr>
        <p:spPr>
          <a:xfrm>
            <a:off x="1141886" y="1865948"/>
            <a:ext cx="7064350" cy="68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Already exists in some forms:</a:t>
            </a:r>
          </a:p>
        </p:txBody>
      </p:sp>
      <p:sp>
        <p:nvSpPr>
          <p:cNvPr id="149" name="Text editors are software =&gt; written in text editors."/>
          <p:cNvSpPr txBox="1"/>
          <p:nvPr/>
        </p:nvSpPr>
        <p:spPr>
          <a:xfrm>
            <a:off x="2415485" y="3080497"/>
            <a:ext cx="7377445" cy="128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Text editors are software =&gt; written in text editors.</a:t>
            </a:r>
          </a:p>
        </p:txBody>
      </p:sp>
      <p:sp>
        <p:nvSpPr>
          <p:cNvPr id="150" name="You program your “whole” computer solely via the computer."/>
          <p:cNvSpPr txBox="1"/>
          <p:nvPr/>
        </p:nvSpPr>
        <p:spPr>
          <a:xfrm>
            <a:off x="2680889" y="4891946"/>
            <a:ext cx="7171423" cy="1877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You program your “whole” computer solely via the computer.</a:t>
            </a:r>
          </a:p>
        </p:txBody>
      </p:sp>
      <p:sp>
        <p:nvSpPr>
          <p:cNvPr id="151" name="“Self-describing” programming languages (LISP, Smalltalk) - see next slide…"/>
          <p:cNvSpPr txBox="1"/>
          <p:nvPr/>
        </p:nvSpPr>
        <p:spPr>
          <a:xfrm>
            <a:off x="926273" y="7425884"/>
            <a:ext cx="10928607" cy="128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“Self-describing” programming languages (LISP, Smalltalk) - see next slide…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whole" bldLvl="1" animBg="1" rev="0" advAuto="0" spid="149" grpId="1"/>
      <p:bldP build="whole" bldLvl="1" animBg="1" rev="0" advAuto="0" spid="15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“Open, Reusable Object Models”"/>
          <p:cNvSpPr txBox="1"/>
          <p:nvPr>
            <p:ph type="title"/>
          </p:nvPr>
        </p:nvSpPr>
        <p:spPr>
          <a:xfrm>
            <a:off x="952500" y="254000"/>
            <a:ext cx="11099800" cy="1007853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“Open, Reusable Object Models”</a:t>
            </a:r>
          </a:p>
        </p:txBody>
      </p:sp>
      <p:sp>
        <p:nvSpPr>
          <p:cNvPr id="154" name="1) Meta-circular: change system from within, instead of going to its source code…"/>
          <p:cNvSpPr txBox="1"/>
          <p:nvPr/>
        </p:nvSpPr>
        <p:spPr>
          <a:xfrm>
            <a:off x="1159504" y="3841877"/>
            <a:ext cx="10457192" cy="1877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900"/>
            </a:pPr>
            <a:r>
              <a:t>1) </a:t>
            </a:r>
            <a:r>
              <a:rPr i="1"/>
              <a:t>Meta-circular:</a:t>
            </a:r>
            <a:r>
              <a:t> change system from within, instead of going to its source code </a:t>
            </a:r>
          </a:p>
          <a:p>
            <a:pPr>
              <a:defRPr sz="3900"/>
            </a:pPr>
            <a:r>
              <a:t>(</a:t>
            </a:r>
            <a:r>
              <a:rPr i="1"/>
              <a:t>evolving</a:t>
            </a:r>
            <a:r>
              <a:t> Id is just another </a:t>
            </a:r>
            <a:r>
              <a:rPr i="1"/>
              <a:t>use</a:t>
            </a:r>
            <a:r>
              <a:t> of Id)</a:t>
            </a:r>
          </a:p>
        </p:txBody>
      </p:sp>
      <p:sp>
        <p:nvSpPr>
          <p:cNvPr id="155" name="The “Id” object system:"/>
          <p:cNvSpPr txBox="1"/>
          <p:nvPr/>
        </p:nvSpPr>
        <p:spPr>
          <a:xfrm>
            <a:off x="838200" y="2340342"/>
            <a:ext cx="11099800" cy="924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 “Id” object system:</a:t>
            </a:r>
          </a:p>
        </p:txBody>
      </p:sp>
      <p:sp>
        <p:nvSpPr>
          <p:cNvPr id="156" name="2) Small; minimal necessary structure…"/>
          <p:cNvSpPr txBox="1"/>
          <p:nvPr/>
        </p:nvSpPr>
        <p:spPr>
          <a:xfrm>
            <a:off x="1336380" y="6547640"/>
            <a:ext cx="10103441" cy="1877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900"/>
            </a:pPr>
            <a:r>
              <a:t>2) Small; minimal necessary structure</a:t>
            </a:r>
          </a:p>
          <a:p>
            <a:pPr>
              <a:defRPr sz="3900"/>
            </a:pPr>
            <a:r>
              <a:t>(Smalltalk is big and complicated, Id gets at the “essence”)</a:t>
            </a:r>
          </a:p>
        </p:txBody>
      </p:sp>
      <p:sp>
        <p:nvSpPr>
          <p:cNvPr id="157" name="Ian Piumarta, Alessandro Warth, Viewpoints Research Institute 2006"/>
          <p:cNvSpPr txBox="1"/>
          <p:nvPr/>
        </p:nvSpPr>
        <p:spPr>
          <a:xfrm>
            <a:off x="838200" y="1338915"/>
            <a:ext cx="11099800" cy="69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b="0" i="1" sz="2736"/>
            </a:lvl1pPr>
          </a:lstStyle>
          <a:p>
            <a:pPr/>
            <a:r>
              <a:t>Ian Piumarta, Alessandro Warth, Viewpoints Research Institute 2006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2"/>
      <p:bldP build="p" bldLvl="5" animBg="1" rev="0" advAuto="0" spid="156" grpId="3"/>
      <p:bldP build="whole" bldLvl="1" animBg="1" rev="0" advAuto="0" spid="1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 implementation…"/>
          <p:cNvSpPr txBox="1"/>
          <p:nvPr>
            <p:ph type="title"/>
          </p:nvPr>
        </p:nvSpPr>
        <p:spPr>
          <a:xfrm>
            <a:off x="952500" y="254000"/>
            <a:ext cx="11099800" cy="1295400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 implementation…</a:t>
            </a:r>
          </a:p>
        </p:txBody>
      </p:sp>
      <p:sp>
        <p:nvSpPr>
          <p:cNvPr id="160" name="Not even a command-line UI included, yet…"/>
          <p:cNvSpPr txBox="1"/>
          <p:nvPr/>
        </p:nvSpPr>
        <p:spPr>
          <a:xfrm>
            <a:off x="1083304" y="1867733"/>
            <a:ext cx="11099801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41734" indent="-541734">
              <a:buSzPct val="145000"/>
              <a:buChar char="•"/>
              <a:defRPr sz="3900"/>
            </a:lvl1pPr>
          </a:lstStyle>
          <a:p>
            <a:pPr/>
            <a:r>
              <a:t>Not even a command-line UI included, yet…</a:t>
            </a:r>
          </a:p>
        </p:txBody>
      </p:sp>
      <p:pic>
        <p:nvPicPr>
          <p:cNvPr id="161" name="orom-diagram.png" descr="orom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65" y="2870200"/>
            <a:ext cx="10873470" cy="505309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^ like this, but “live”"/>
          <p:cNvSpPr txBox="1"/>
          <p:nvPr/>
        </p:nvSpPr>
        <p:spPr>
          <a:xfrm>
            <a:off x="1226946" y="8019059"/>
            <a:ext cx="11099801" cy="88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79044">
              <a:defRPr b="0" sz="516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^ like this, but “live”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  <p:bldP build="whole" bldLvl="1" animBg="1" rev="0" advAuto="0" spid="161" grpId="2"/>
      <p:bldP build="whole" bldLvl="1" animBg="1" rev="0" advAuto="0" spid="162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