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charts/chart19.xml" ContentType="application/vnd.openxmlformats-officedocument.drawingml.char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charts/chart17.xml" ContentType="application/vnd.openxmlformats-officedocument.drawingml.char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charts/chart13.xml" ContentType="application/vnd.openxmlformats-officedocument.drawingml.chart+xml"/>
  <Override PartName="/ppt/charts/chart15.xml" ContentType="application/vnd.openxmlformats-officedocument.drawingml.char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10.xml" ContentType="application/vnd.openxmlformats-officedocument.drawingml.chart+xml"/>
  <Override PartName="/ppt/charts/chart20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8.xml" ContentType="application/vnd.openxmlformats-officedocument.drawingml.char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charts/chart16.xml" ContentType="application/vnd.openxmlformats-officedocument.drawingml.char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ppt/charts/chart14.xml" ContentType="application/vnd.openxmlformats-officedocument.drawingml.char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charts/chart8.xml" ContentType="application/vnd.openxmlformats-officedocument.drawingml.chart+xml"/>
  <Override PartName="/ppt/charts/chart12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7" r:id="rId2"/>
    <p:sldId id="281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5" r:id="rId14"/>
    <p:sldId id="296" r:id="rId15"/>
    <p:sldId id="297" r:id="rId16"/>
    <p:sldId id="302" r:id="rId17"/>
    <p:sldId id="294" r:id="rId18"/>
    <p:sldId id="298" r:id="rId19"/>
    <p:sldId id="299" r:id="rId20"/>
    <p:sldId id="305" r:id="rId21"/>
    <p:sldId id="304" r:id="rId22"/>
    <p:sldId id="306" r:id="rId23"/>
    <p:sldId id="307" r:id="rId24"/>
    <p:sldId id="303" r:id="rId25"/>
  </p:sldIdLst>
  <p:sldSz cx="6858000" cy="5143500"/>
  <p:notesSz cx="6794500" cy="99314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BDCCDD"/>
    <a:srgbClr val="A5B9D1"/>
    <a:srgbClr val="7C99BC"/>
    <a:srgbClr val="5C80AC"/>
    <a:srgbClr val="6F9AC5"/>
    <a:srgbClr val="0066CC"/>
    <a:srgbClr val="4C6390"/>
    <a:srgbClr val="7A9DC5"/>
    <a:srgbClr val="0066FF"/>
    <a:srgbClr val="68A2C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91" d="100"/>
          <a:sy n="91" d="100"/>
        </p:scale>
        <p:origin x="-1428" y="-96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958" y="96"/>
      </p:cViewPr>
      <p:guideLst>
        <p:guide orient="horz" pos="3128"/>
        <p:guide pos="214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\\fsine01\inemahe$\ANUARIO%202013\CUADROS%20INFORME%20EJECUTIVO%202013.xlsx" TargetMode="External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\\fsine01\inemahe$\ANUARIO%202013\CUADROS%20INFORME%20EJECUTIVO%202013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\\fsine01\inemahe$\ANUARIO%202013\CUADROS%20INFORME%20EJECUTIVO%202013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\\fsine01\inemahe$\ANUARIO%202013\CUADROS%20INFORME%20EJECUTIVO%202013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\\fsine01\inemahe$\ANUARIO%202013\CUADROS%20INFORME%20EJECUTIVO%202013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ne\Downloads\CUADROS%20INFORME%20EJECUTIVO%202013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\\fsine01\inemahe$\ANUARIO%202013\CUADROS%20INFORME%20EJECUTIVO%202013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\\fsine01\inemahe$\ANUARIO%202013\CUADROS%20INFORME%20EJECUTIVO%202013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\\fsine01\inemahe$\ANUARIO%202013\CUADROS%20INFORME%20EJECUTIVO%202013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ne\Downloads\CUADROS%20INFORME%20EJECUTIVO%202013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ne\Downloads\CUADROS%20INFORME%20EJECUTIVO%202013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fsine01\inemahe$\ANUARIO%202013\CUADROS%20INFORME%20EJECUTIVO%202013.xlsx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CUADROS%20INFORME%20EJECUTIVO%202013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\\fsine01\inemahe$\ANUARIO%202013\CUADROS%20INFORME%20EJECUTIVO%202013.xlsx" TargetMode="External"/><Relationship Id="rId1" Type="http://schemas.openxmlformats.org/officeDocument/2006/relationships/themeOverride" Target="../theme/themeOverride2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fsine01\inemahe$\ANUARIO%202013\CUADROS%20INFORME%20EJECUTIVO%202013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\\fsine01\inemahe$\ANUARIO%202013\CUADROS%20INFORME%20EJECUTIVO%202013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\\fsine01\inemahe$\ANUARIO%202013\CUADROS%20INFORME%20EJECUTIVO%202013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\\fsine01\inemahe$\ANUARIO%202013\CUADROS%20INFORME%20EJECUTIVO%202013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ne\Downloads\CUADROS%20INFORME%20EJECUTIVO%202013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\\fsine01\inemahe$\ANUARIO%202013\CUADROS%20INFORME%20EJECUTIVO%202013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GT"/>
  <c:clrMapOvr bg1="lt1" tx1="dk1" bg2="lt2" tx2="dk2" accent1="accent1" accent2="accent2" accent3="accent3" accent4="accent4" accent5="accent5" accent6="accent6" hlink="hlink" folHlink="folHlink"/>
  <c:chart>
    <c:plotArea>
      <c:layout>
        <c:manualLayout>
          <c:layoutTarget val="inner"/>
          <c:xMode val="edge"/>
          <c:yMode val="edge"/>
          <c:x val="0"/>
          <c:y val="0"/>
          <c:w val="1"/>
          <c:h val="0.88457319677737145"/>
        </c:manualLayout>
      </c:layout>
      <c:barChart>
        <c:barDir val="col"/>
        <c:grouping val="clustered"/>
        <c:ser>
          <c:idx val="1"/>
          <c:order val="0"/>
          <c:spPr>
            <a:solidFill>
              <a:srgbClr val="0066CC"/>
            </a:solidFill>
          </c:spP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s-ES"/>
                </a:pPr>
                <a:endParaRPr lang="es-GT"/>
              </a:p>
            </c:txPr>
            <c:showVal val="1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'Balanza Comercial'!$C$30:$C$34</c:f>
              <c:numCache>
                <c:formatCode>#,##0</c:formatCod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</c:numCache>
            </c:numRef>
          </c:cat>
          <c:val>
            <c:numRef>
              <c:f>'Balanza Comercial'!$D$30:$D$34</c:f>
              <c:numCache>
                <c:formatCode>#,##0</c:formatCode>
                <c:ptCount val="5"/>
                <c:pt idx="0">
                  <c:v>7217321978</c:v>
                </c:pt>
                <c:pt idx="1">
                  <c:v>8466021033</c:v>
                </c:pt>
                <c:pt idx="2">
                  <c:v>10401044841</c:v>
                </c:pt>
                <c:pt idx="3">
                  <c:v>9977639158</c:v>
                </c:pt>
                <c:pt idx="4">
                  <c:v>10030111876</c:v>
                </c:pt>
              </c:numCache>
            </c:numRef>
          </c:val>
        </c:ser>
        <c:axId val="64071936"/>
        <c:axId val="45985792"/>
      </c:barChart>
      <c:catAx>
        <c:axId val="64071936"/>
        <c:scaling>
          <c:orientation val="minMax"/>
        </c:scaling>
        <c:axPos val="b"/>
        <c:numFmt formatCode="#,##0" sourceLinked="1"/>
        <c:tickLblPos val="nextTo"/>
        <c:txPr>
          <a:bodyPr/>
          <a:lstStyle/>
          <a:p>
            <a:pPr>
              <a:defRPr lang="es-ES"/>
            </a:pPr>
            <a:endParaRPr lang="es-GT"/>
          </a:p>
        </c:txPr>
        <c:crossAx val="45985792"/>
        <c:crosses val="autoZero"/>
        <c:auto val="1"/>
        <c:lblAlgn val="ctr"/>
        <c:lblOffset val="100"/>
      </c:catAx>
      <c:valAx>
        <c:axId val="45985792"/>
        <c:scaling>
          <c:orientation val="minMax"/>
        </c:scaling>
        <c:delete val="1"/>
        <c:axPos val="l"/>
        <c:numFmt formatCode="#,##0" sourceLinked="1"/>
        <c:tickLblPos val="nextTo"/>
        <c:crossAx val="64071936"/>
        <c:crosses val="autoZero"/>
        <c:crossBetween val="between"/>
        <c:dispUnits>
          <c:builtInUnit val="millions"/>
          <c:dispUnitsLbl>
            <c:layout/>
            <c:txPr>
              <a:bodyPr/>
              <a:lstStyle/>
              <a:p>
                <a:pPr>
                  <a:defRPr lang="es-ES"/>
                </a:pPr>
                <a:endParaRPr lang="es-GT"/>
              </a:p>
            </c:txPr>
          </c:dispUnitsLbl>
        </c:dispUnits>
      </c:valAx>
      <c:spPr>
        <a:noFill/>
        <a:ln>
          <a:noFill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600"/>
      </a:pPr>
      <a:endParaRPr lang="es-GT"/>
    </a:p>
  </c:txPr>
  <c:externalData r:id="rId2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GT"/>
  <c:chart>
    <c:autoTitleDeleted val="1"/>
    <c:plotArea>
      <c:layout>
        <c:manualLayout>
          <c:layoutTarget val="inner"/>
          <c:xMode val="edge"/>
          <c:yMode val="edge"/>
          <c:x val="0"/>
          <c:y val="8.0173125991563048E-3"/>
          <c:w val="1"/>
          <c:h val="0.88261121955855826"/>
        </c:manualLayout>
      </c:layout>
      <c:lineChart>
        <c:grouping val="stacked"/>
        <c:ser>
          <c:idx val="1"/>
          <c:order val="0"/>
          <c:tx>
            <c:strRef>
              <c:f>'Histórico 10P'!$B$67</c:f>
              <c:strCache>
                <c:ptCount val="1"/>
              </c:strCache>
            </c:strRef>
          </c:tx>
          <c:spPr>
            <a:ln w="38100">
              <a:solidFill>
                <a:srgbClr val="0066CC"/>
              </a:solidFill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s-ES"/>
                </a:pPr>
                <a:endParaRPr lang="es-GT"/>
              </a:p>
            </c:txPr>
            <c:dLblPos val="t"/>
            <c:showVal val="1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'Histórico 10P'!$B$73:$B$77</c:f>
              <c:numCache>
                <c:formatCode>#,##0</c:formatCod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</c:numCache>
            </c:numRef>
          </c:cat>
          <c:val>
            <c:numRef>
              <c:f>'Histórico 10P'!$C$73:$C$77</c:f>
              <c:numCache>
                <c:formatCode>#,##0</c:formatCode>
                <c:ptCount val="5"/>
                <c:pt idx="0">
                  <c:v>582008602</c:v>
                </c:pt>
                <c:pt idx="1">
                  <c:v>713833851</c:v>
                </c:pt>
                <c:pt idx="2">
                  <c:v>1174146746</c:v>
                </c:pt>
                <c:pt idx="3">
                  <c:v>957979618</c:v>
                </c:pt>
                <c:pt idx="4">
                  <c:v>714342359</c:v>
                </c:pt>
              </c:numCache>
            </c:numRef>
          </c:val>
        </c:ser>
        <c:marker val="1"/>
        <c:axId val="47778816"/>
        <c:axId val="47788800"/>
      </c:lineChart>
      <c:catAx>
        <c:axId val="47778816"/>
        <c:scaling>
          <c:orientation val="minMax"/>
        </c:scaling>
        <c:axPos val="b"/>
        <c:numFmt formatCode="#,##0" sourceLinked="1"/>
        <c:majorTickMark val="none"/>
        <c:tickLblPos val="nextTo"/>
        <c:txPr>
          <a:bodyPr/>
          <a:lstStyle/>
          <a:p>
            <a:pPr>
              <a:defRPr lang="es-ES"/>
            </a:pPr>
            <a:endParaRPr lang="es-GT"/>
          </a:p>
        </c:txPr>
        <c:crossAx val="47788800"/>
        <c:crosses val="autoZero"/>
        <c:auto val="1"/>
        <c:lblAlgn val="ctr"/>
        <c:lblOffset val="100"/>
      </c:catAx>
      <c:valAx>
        <c:axId val="47788800"/>
        <c:scaling>
          <c:orientation val="minMax"/>
        </c:scaling>
        <c:delete val="1"/>
        <c:axPos val="l"/>
        <c:numFmt formatCode="#,##0" sourceLinked="1"/>
        <c:majorTickMark val="none"/>
        <c:tickLblPos val="nextTo"/>
        <c:crossAx val="47778816"/>
        <c:crosses val="autoZero"/>
        <c:crossBetween val="between"/>
        <c:dispUnits>
          <c:builtInUnit val="millions"/>
        </c:dispUnits>
      </c:valAx>
      <c:spPr>
        <a:noFill/>
        <a:ln>
          <a:noFill/>
        </a:ln>
      </c:spPr>
    </c:plotArea>
    <c:plotVisOnly val="1"/>
    <c:dispBlanksAs val="zero"/>
  </c:chart>
  <c:spPr>
    <a:noFill/>
    <a:ln>
      <a:noFill/>
    </a:ln>
  </c:spPr>
  <c:txPr>
    <a:bodyPr/>
    <a:lstStyle/>
    <a:p>
      <a:pPr>
        <a:defRPr sz="1600">
          <a:latin typeface="Arial Narrow" pitchFamily="34" charset="0"/>
        </a:defRPr>
      </a:pPr>
      <a:endParaRPr lang="es-GT"/>
    </a:p>
  </c:tx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GT"/>
  <c:chart>
    <c:autoTitleDeleted val="1"/>
    <c:plotArea>
      <c:layout>
        <c:manualLayout>
          <c:layoutTarget val="inner"/>
          <c:xMode val="edge"/>
          <c:yMode val="edge"/>
          <c:x val="1.4137121748670318E-4"/>
          <c:y val="1.1758943509850198E-2"/>
          <c:w val="0.98262248468941382"/>
          <c:h val="0.87886970953143395"/>
        </c:manualLayout>
      </c:layout>
      <c:lineChart>
        <c:grouping val="standard"/>
        <c:ser>
          <c:idx val="2"/>
          <c:order val="0"/>
          <c:tx>
            <c:strRef>
              <c:f>'Histórico 10P'!$C$86:$C$90</c:f>
              <c:strCache>
                <c:ptCount val="1"/>
                <c:pt idx="0">
                  <c:v>416,430,657 353,221,006 466,354,850 499,024,129 601,123,373</c:v>
                </c:pt>
              </c:strCache>
            </c:strRef>
          </c:tx>
          <c:spPr>
            <a:ln w="38100">
              <a:solidFill>
                <a:srgbClr val="0066CC"/>
              </a:solidFill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s-ES"/>
                </a:pPr>
                <a:endParaRPr lang="es-GT"/>
              </a:p>
            </c:txPr>
            <c:dLblPos val="t"/>
            <c:showVal val="1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'Histórico 10P'!$B$86:$B$90</c:f>
              <c:numCache>
                <c:formatCode>General</c:formatCod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</c:numCache>
            </c:numRef>
          </c:cat>
          <c:val>
            <c:numRef>
              <c:f>'Histórico 10P'!$C$86:$C$90</c:f>
              <c:numCache>
                <c:formatCode>#,##0</c:formatCode>
                <c:ptCount val="5"/>
                <c:pt idx="0">
                  <c:v>416430657</c:v>
                </c:pt>
                <c:pt idx="1">
                  <c:v>353221006</c:v>
                </c:pt>
                <c:pt idx="2">
                  <c:v>466354850</c:v>
                </c:pt>
                <c:pt idx="3" formatCode="#,##0;[Red]#,##0">
                  <c:v>499024129</c:v>
                </c:pt>
                <c:pt idx="4" formatCode="#,##0;[Red]#,##0">
                  <c:v>601123373</c:v>
                </c:pt>
              </c:numCache>
            </c:numRef>
          </c:val>
        </c:ser>
        <c:marker val="1"/>
        <c:axId val="47825664"/>
        <c:axId val="47827200"/>
      </c:lineChart>
      <c:catAx>
        <c:axId val="47825664"/>
        <c:scaling>
          <c:orientation val="minMax"/>
        </c:scaling>
        <c:axPos val="b"/>
        <c:numFmt formatCode="General" sourceLinked="1"/>
        <c:majorTickMark val="none"/>
        <c:tickLblPos val="nextTo"/>
        <c:txPr>
          <a:bodyPr/>
          <a:lstStyle/>
          <a:p>
            <a:pPr>
              <a:defRPr lang="es-ES"/>
            </a:pPr>
            <a:endParaRPr lang="es-GT"/>
          </a:p>
        </c:txPr>
        <c:crossAx val="47827200"/>
        <c:crosses val="autoZero"/>
        <c:auto val="1"/>
        <c:lblAlgn val="ctr"/>
        <c:lblOffset val="100"/>
      </c:catAx>
      <c:valAx>
        <c:axId val="47827200"/>
        <c:scaling>
          <c:orientation val="minMax"/>
        </c:scaling>
        <c:delete val="1"/>
        <c:axPos val="l"/>
        <c:numFmt formatCode="#,##0" sourceLinked="0"/>
        <c:majorTickMark val="none"/>
        <c:tickLblPos val="nextTo"/>
        <c:crossAx val="47825664"/>
        <c:crosses val="autoZero"/>
        <c:crossBetween val="between"/>
        <c:dispUnits>
          <c:builtInUnit val="millions"/>
          <c:dispUnitsLbl>
            <c:layout/>
            <c:tx>
              <c:rich>
                <a:bodyPr/>
                <a:lstStyle/>
                <a:p>
                  <a:pPr>
                    <a:defRPr lang="es-ES"/>
                  </a:pPr>
                  <a:r>
                    <a:rPr lang="es-GT"/>
                    <a:t>Millones en US$</a:t>
                  </a:r>
                </a:p>
              </c:rich>
            </c:tx>
          </c:dispUnitsLbl>
        </c:dispUnits>
      </c:valAx>
      <c:spPr>
        <a:noFill/>
        <a:ln w="25400">
          <a:noFill/>
        </a:ln>
      </c:spPr>
    </c:plotArea>
    <c:plotVisOnly val="1"/>
    <c:dispBlanksAs val="zero"/>
  </c:chart>
  <c:spPr>
    <a:noFill/>
    <a:ln>
      <a:noFill/>
    </a:ln>
  </c:spPr>
  <c:txPr>
    <a:bodyPr/>
    <a:lstStyle/>
    <a:p>
      <a:pPr>
        <a:defRPr sz="1600">
          <a:latin typeface="Arial Narrow" pitchFamily="34" charset="0"/>
        </a:defRPr>
      </a:pPr>
      <a:endParaRPr lang="es-GT"/>
    </a:p>
  </c:txPr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GT"/>
  <c:chart>
    <c:plotArea>
      <c:layout>
        <c:manualLayout>
          <c:layoutTarget val="inner"/>
          <c:xMode val="edge"/>
          <c:yMode val="edge"/>
          <c:x val="0.37686547435710516"/>
          <c:y val="3.7037076850035412E-2"/>
          <c:w val="0.58980123721172395"/>
          <c:h val="0.93295895304753573"/>
        </c:manualLayout>
      </c:layout>
      <c:barChart>
        <c:barDir val="bar"/>
        <c:grouping val="clustered"/>
        <c:ser>
          <c:idx val="0"/>
          <c:order val="0"/>
          <c:spPr>
            <a:solidFill>
              <a:srgbClr val="0066CC"/>
            </a:solidFill>
          </c:spP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s-ES"/>
                </a:pPr>
                <a:endParaRPr lang="es-GT"/>
              </a:p>
            </c:txPr>
            <c:showVal val="1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'Impo. 10 p'!$B$7:$B$16</c:f>
              <c:strCache>
                <c:ptCount val="10"/>
                <c:pt idx="0">
                  <c:v>Diesel</c:v>
                </c:pt>
                <c:pt idx="1">
                  <c:v>Gasolina</c:v>
                </c:pt>
                <c:pt idx="2">
                  <c:v>Medicamentos P/Humanos</c:v>
                </c:pt>
                <c:pt idx="3">
                  <c:v>Teléfonos Móviles</c:v>
                </c:pt>
                <c:pt idx="4">
                  <c:v>Bunker</c:v>
                </c:pt>
                <c:pt idx="5">
                  <c:v>Gas Propano</c:v>
                </c:pt>
                <c:pt idx="6">
                  <c:v>Maíz Amarillo</c:v>
                </c:pt>
                <c:pt idx="7">
                  <c:v>Harina de Soya</c:v>
                </c:pt>
                <c:pt idx="8">
                  <c:v>Tejidos de punto teñidos</c:v>
                </c:pt>
                <c:pt idx="9">
                  <c:v>Papel y cartón crudos</c:v>
                </c:pt>
              </c:strCache>
            </c:strRef>
          </c:cat>
          <c:val>
            <c:numRef>
              <c:f>'Impo. 10 p'!$C$7:$C$16</c:f>
              <c:numCache>
                <c:formatCode>#,##0</c:formatCode>
                <c:ptCount val="10"/>
                <c:pt idx="0">
                  <c:v>1252655736</c:v>
                </c:pt>
                <c:pt idx="1">
                  <c:v>1059336182</c:v>
                </c:pt>
                <c:pt idx="2">
                  <c:v>401677931</c:v>
                </c:pt>
                <c:pt idx="3">
                  <c:v>345569659</c:v>
                </c:pt>
                <c:pt idx="4">
                  <c:v>302346636</c:v>
                </c:pt>
                <c:pt idx="5">
                  <c:v>295914570</c:v>
                </c:pt>
                <c:pt idx="6">
                  <c:v>192385857</c:v>
                </c:pt>
                <c:pt idx="7">
                  <c:v>171056838</c:v>
                </c:pt>
                <c:pt idx="8">
                  <c:v>138415294</c:v>
                </c:pt>
                <c:pt idx="9">
                  <c:v>131114419</c:v>
                </c:pt>
              </c:numCache>
            </c:numRef>
          </c:val>
        </c:ser>
        <c:axId val="47859968"/>
        <c:axId val="47874048"/>
      </c:barChart>
      <c:catAx>
        <c:axId val="47859968"/>
        <c:scaling>
          <c:orientation val="maxMin"/>
        </c:scaling>
        <c:axPos val="l"/>
        <c:numFmt formatCode="General" sourceLinked="0"/>
        <c:tickLblPos val="nextTo"/>
        <c:spPr>
          <a:noFill/>
        </c:spPr>
        <c:txPr>
          <a:bodyPr/>
          <a:lstStyle/>
          <a:p>
            <a:pPr>
              <a:defRPr lang="es-ES"/>
            </a:pPr>
            <a:endParaRPr lang="es-GT"/>
          </a:p>
        </c:txPr>
        <c:crossAx val="47874048"/>
        <c:crosses val="autoZero"/>
        <c:auto val="1"/>
        <c:lblAlgn val="ctr"/>
        <c:lblOffset val="100"/>
      </c:catAx>
      <c:valAx>
        <c:axId val="47874048"/>
        <c:scaling>
          <c:orientation val="minMax"/>
        </c:scaling>
        <c:delete val="1"/>
        <c:axPos val="t"/>
        <c:numFmt formatCode="#,##0" sourceLinked="1"/>
        <c:tickLblPos val="nextTo"/>
        <c:crossAx val="47859968"/>
        <c:crosses val="autoZero"/>
        <c:crossBetween val="between"/>
        <c:dispUnits>
          <c:builtInUnit val="millions"/>
          <c:dispUnitsLbl>
            <c:layout/>
            <c:txPr>
              <a:bodyPr/>
              <a:lstStyle/>
              <a:p>
                <a:pPr>
                  <a:defRPr lang="es-ES"/>
                </a:pPr>
                <a:endParaRPr lang="es-GT"/>
              </a:p>
            </c:txPr>
          </c:dispUnitsLbl>
        </c:dispUnits>
      </c:valAx>
      <c:spPr>
        <a:noFill/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600"/>
      </a:pPr>
      <a:endParaRPr lang="es-GT"/>
    </a:p>
  </c:txPr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GT"/>
  <c:chart>
    <c:autoTitleDeleted val="1"/>
    <c:plotArea>
      <c:layout>
        <c:manualLayout>
          <c:layoutTarget val="inner"/>
          <c:xMode val="edge"/>
          <c:yMode val="edge"/>
          <c:x val="3.8251601528532381E-3"/>
          <c:y val="6.0895587062939974E-2"/>
          <c:w val="0.9961748398471465"/>
          <c:h val="0.79721161808309493"/>
        </c:manualLayout>
      </c:layout>
      <c:lineChart>
        <c:grouping val="standard"/>
        <c:ser>
          <c:idx val="1"/>
          <c:order val="0"/>
          <c:spPr>
            <a:ln w="38100">
              <a:solidFill>
                <a:srgbClr val="0066CC"/>
              </a:solidFill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s-ES"/>
                </a:pPr>
                <a:endParaRPr lang="es-GT"/>
              </a:p>
            </c:txPr>
            <c:dLblPos val="t"/>
            <c:showVal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'HISTORICO I 10P'!$B$27:$B$31</c:f>
              <c:numCache>
                <c:formatCode>#,##0</c:formatCod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</c:numCache>
            </c:numRef>
          </c:cat>
          <c:val>
            <c:numRef>
              <c:f>'HISTORICO I 10P'!$C$27:$C$31</c:f>
              <c:numCache>
                <c:formatCode>#,##0</c:formatCode>
                <c:ptCount val="5"/>
                <c:pt idx="0">
                  <c:v>768096363</c:v>
                </c:pt>
                <c:pt idx="1">
                  <c:v>878242277</c:v>
                </c:pt>
                <c:pt idx="2">
                  <c:v>1178228532</c:v>
                </c:pt>
                <c:pt idx="3">
                  <c:v>1248576269</c:v>
                </c:pt>
                <c:pt idx="4">
                  <c:v>1252655736</c:v>
                </c:pt>
              </c:numCache>
            </c:numRef>
          </c:val>
        </c:ser>
        <c:marker val="1"/>
        <c:axId val="47915008"/>
        <c:axId val="47916544"/>
      </c:lineChart>
      <c:catAx>
        <c:axId val="47915008"/>
        <c:scaling>
          <c:orientation val="minMax"/>
        </c:scaling>
        <c:axPos val="b"/>
        <c:numFmt formatCode="#,##0" sourceLinked="1"/>
        <c:majorTickMark val="none"/>
        <c:tickLblPos val="nextTo"/>
        <c:txPr>
          <a:bodyPr/>
          <a:lstStyle/>
          <a:p>
            <a:pPr>
              <a:defRPr lang="es-ES"/>
            </a:pPr>
            <a:endParaRPr lang="es-GT"/>
          </a:p>
        </c:txPr>
        <c:crossAx val="47916544"/>
        <c:crosses val="autoZero"/>
        <c:auto val="1"/>
        <c:lblAlgn val="ctr"/>
        <c:lblOffset val="100"/>
      </c:catAx>
      <c:valAx>
        <c:axId val="47916544"/>
        <c:scaling>
          <c:orientation val="minMax"/>
        </c:scaling>
        <c:delete val="1"/>
        <c:axPos val="l"/>
        <c:numFmt formatCode="#,##0" sourceLinked="1"/>
        <c:tickLblPos val="nextTo"/>
        <c:crossAx val="47915008"/>
        <c:crosses val="autoZero"/>
        <c:crossBetween val="between"/>
        <c:dispUnits>
          <c:builtInUnit val="millions"/>
          <c:dispUnitsLbl>
            <c:layout/>
            <c:txPr>
              <a:bodyPr/>
              <a:lstStyle/>
              <a:p>
                <a:pPr>
                  <a:defRPr lang="es-ES"/>
                </a:pPr>
                <a:endParaRPr lang="es-GT"/>
              </a:p>
            </c:txPr>
          </c:dispUnitsLbl>
        </c:dispUnits>
      </c:valAx>
      <c:spPr>
        <a:noFill/>
        <a:ln>
          <a:noFill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600"/>
      </a:pPr>
      <a:endParaRPr lang="es-GT"/>
    </a:p>
  </c:txPr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GT"/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89062853215771465"/>
        </c:manualLayout>
      </c:layout>
      <c:lineChart>
        <c:grouping val="stacked"/>
        <c:ser>
          <c:idx val="1"/>
          <c:order val="0"/>
          <c:spPr>
            <a:ln>
              <a:solidFill>
                <a:srgbClr val="0066CC"/>
              </a:solidFill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s-ES"/>
                </a:pPr>
                <a:endParaRPr lang="es-GT"/>
              </a:p>
            </c:txPr>
            <c:dLblPos val="t"/>
            <c:showVal val="1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'HISTORICO I 10P'!$B$40:$B$44</c:f>
              <c:numCache>
                <c:formatCode>#,##0</c:formatCod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</c:numCache>
            </c:numRef>
          </c:cat>
          <c:val>
            <c:numRef>
              <c:f>'HISTORICO I 10P'!$C$40:$C$44</c:f>
              <c:numCache>
                <c:formatCode>#,##0</c:formatCode>
                <c:ptCount val="5"/>
                <c:pt idx="0">
                  <c:v>705272357</c:v>
                </c:pt>
                <c:pt idx="1">
                  <c:v>794760474</c:v>
                </c:pt>
                <c:pt idx="2">
                  <c:v>982720384</c:v>
                </c:pt>
                <c:pt idx="3">
                  <c:v>1019702569</c:v>
                </c:pt>
                <c:pt idx="4">
                  <c:v>1059336182</c:v>
                </c:pt>
              </c:numCache>
            </c:numRef>
          </c:val>
        </c:ser>
        <c:marker val="1"/>
        <c:axId val="47965696"/>
        <c:axId val="47967232"/>
      </c:lineChart>
      <c:catAx>
        <c:axId val="47965696"/>
        <c:scaling>
          <c:orientation val="minMax"/>
        </c:scaling>
        <c:axPos val="b"/>
        <c:numFmt formatCode="#,##0" sourceLinked="1"/>
        <c:majorTickMark val="none"/>
        <c:tickLblPos val="nextTo"/>
        <c:txPr>
          <a:bodyPr/>
          <a:lstStyle/>
          <a:p>
            <a:pPr>
              <a:defRPr lang="es-ES"/>
            </a:pPr>
            <a:endParaRPr lang="es-GT"/>
          </a:p>
        </c:txPr>
        <c:crossAx val="47967232"/>
        <c:crosses val="autoZero"/>
        <c:auto val="1"/>
        <c:lblAlgn val="ctr"/>
        <c:lblOffset val="100"/>
      </c:catAx>
      <c:valAx>
        <c:axId val="47967232"/>
        <c:scaling>
          <c:orientation val="minMax"/>
          <c:min val="600000000"/>
        </c:scaling>
        <c:delete val="1"/>
        <c:axPos val="l"/>
        <c:numFmt formatCode="#,##0" sourceLinked="1"/>
        <c:tickLblPos val="nextTo"/>
        <c:crossAx val="47965696"/>
        <c:crosses val="autoZero"/>
        <c:crossBetween val="between"/>
        <c:dispUnits>
          <c:builtInUnit val="millions"/>
        </c:dispUnits>
      </c:valAx>
      <c:spPr>
        <a:noFill/>
        <a:ln w="25400">
          <a:noFill/>
        </a:ln>
      </c:spPr>
    </c:plotArea>
    <c:plotVisOnly val="1"/>
    <c:dispBlanksAs val="zero"/>
  </c:chart>
  <c:spPr>
    <a:noFill/>
    <a:ln>
      <a:noFill/>
    </a:ln>
  </c:spPr>
  <c:txPr>
    <a:bodyPr/>
    <a:lstStyle/>
    <a:p>
      <a:pPr>
        <a:defRPr sz="1600">
          <a:latin typeface="Arial Narrow" pitchFamily="34" charset="0"/>
        </a:defRPr>
      </a:pPr>
      <a:endParaRPr lang="es-GT"/>
    </a:p>
  </c:txPr>
  <c:externalData r:id="rId1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GT"/>
  <c:style val="1"/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0.98031980319803202"/>
          <c:h val="0.85789023563066225"/>
        </c:manualLayout>
      </c:layout>
      <c:lineChart>
        <c:grouping val="standard"/>
        <c:ser>
          <c:idx val="1"/>
          <c:order val="0"/>
          <c:spPr>
            <a:ln w="38100">
              <a:solidFill>
                <a:srgbClr val="0066CC"/>
              </a:solidFill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s-ES"/>
                </a:pPr>
                <a:endParaRPr lang="es-GT"/>
              </a:p>
            </c:txPr>
            <c:dLblPos val="t"/>
            <c:showVal val="1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'HISTORICO I 10P'!$B$52:$B$56</c:f>
              <c:numCache>
                <c:formatCode>General</c:formatCod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</c:numCache>
            </c:numRef>
          </c:cat>
          <c:val>
            <c:numRef>
              <c:f>'HISTORICO I 10P'!$C$52:$C$56</c:f>
              <c:numCache>
                <c:formatCode>#,##0</c:formatCode>
                <c:ptCount val="5"/>
                <c:pt idx="0">
                  <c:v>289149845</c:v>
                </c:pt>
                <c:pt idx="1">
                  <c:v>294431630</c:v>
                </c:pt>
                <c:pt idx="2">
                  <c:v>344972086</c:v>
                </c:pt>
                <c:pt idx="3">
                  <c:v>358166564</c:v>
                </c:pt>
                <c:pt idx="4">
                  <c:v>401677931</c:v>
                </c:pt>
              </c:numCache>
            </c:numRef>
          </c:val>
        </c:ser>
        <c:marker val="1"/>
        <c:axId val="48016384"/>
        <c:axId val="48026368"/>
      </c:lineChart>
      <c:catAx>
        <c:axId val="48016384"/>
        <c:scaling>
          <c:orientation val="minMax"/>
        </c:scaling>
        <c:axPos val="b"/>
        <c:numFmt formatCode="General" sourceLinked="1"/>
        <c:majorTickMark val="none"/>
        <c:tickLblPos val="nextTo"/>
        <c:txPr>
          <a:bodyPr/>
          <a:lstStyle/>
          <a:p>
            <a:pPr>
              <a:defRPr lang="es-ES"/>
            </a:pPr>
            <a:endParaRPr lang="es-GT"/>
          </a:p>
        </c:txPr>
        <c:crossAx val="48026368"/>
        <c:crosses val="autoZero"/>
        <c:auto val="1"/>
        <c:lblAlgn val="ctr"/>
        <c:lblOffset val="100"/>
      </c:catAx>
      <c:valAx>
        <c:axId val="48026368"/>
        <c:scaling>
          <c:orientation val="minMax"/>
          <c:min val="200000000"/>
        </c:scaling>
        <c:delete val="1"/>
        <c:axPos val="l"/>
        <c:numFmt formatCode="#,##0" sourceLinked="1"/>
        <c:tickLblPos val="nextTo"/>
        <c:crossAx val="48016384"/>
        <c:crosses val="autoZero"/>
        <c:crossBetween val="between"/>
        <c:dispUnits>
          <c:builtInUnit val="millions"/>
        </c:dispUnits>
      </c:valAx>
      <c:spPr>
        <a:noFill/>
        <a:ln>
          <a:noFill/>
        </a:ln>
      </c:spPr>
    </c:plotArea>
    <c:plotVisOnly val="1"/>
    <c:dispBlanksAs val="zero"/>
  </c:chart>
  <c:spPr>
    <a:noFill/>
    <a:ln>
      <a:noFill/>
    </a:ln>
  </c:spPr>
  <c:txPr>
    <a:bodyPr/>
    <a:lstStyle/>
    <a:p>
      <a:pPr>
        <a:defRPr sz="1600">
          <a:latin typeface="Arial Narrow" pitchFamily="34" charset="0"/>
        </a:defRPr>
      </a:pPr>
      <a:endParaRPr lang="es-GT"/>
    </a:p>
  </c:txPr>
  <c:externalData r:id="rId1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GT"/>
  <c:chart>
    <c:autoTitleDeleted val="1"/>
    <c:plotArea>
      <c:layout>
        <c:manualLayout>
          <c:layoutTarget val="inner"/>
          <c:xMode val="edge"/>
          <c:yMode val="edge"/>
          <c:x val="8.5585126236700036E-3"/>
          <c:y val="1.113407206664994E-3"/>
          <c:w val="0.99144138767495138"/>
          <c:h val="0.83702854975932639"/>
        </c:manualLayout>
      </c:layout>
      <c:barChart>
        <c:barDir val="col"/>
        <c:grouping val="clustered"/>
        <c:ser>
          <c:idx val="0"/>
          <c:order val="0"/>
          <c:tx>
            <c:strRef>
              <c:f>Hoja3!$E$6</c:f>
              <c:strCache>
                <c:ptCount val="1"/>
                <c:pt idx="0">
                  <c:v>Exportación</c:v>
                </c:pt>
              </c:strCache>
            </c:strRef>
          </c:tx>
          <c:spPr>
            <a:solidFill>
              <a:srgbClr val="0066CC"/>
            </a:solidFill>
          </c:spP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s-ES"/>
                </a:pPr>
                <a:endParaRPr lang="es-GT"/>
              </a:p>
            </c:txPr>
            <c:dLblPos val="outEnd"/>
            <c:showVal val="1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Hoja3!$F$7:$F$9</c:f>
              <c:strCache>
                <c:ptCount val="3"/>
                <c:pt idx="0">
                  <c:v>Terrestre</c:v>
                </c:pt>
                <c:pt idx="1">
                  <c:v>Aérea</c:v>
                </c:pt>
                <c:pt idx="2">
                  <c:v>Marítima</c:v>
                </c:pt>
              </c:strCache>
            </c:strRef>
          </c:cat>
          <c:val>
            <c:numRef>
              <c:f>Hoja3!$E$7:$E$9</c:f>
              <c:numCache>
                <c:formatCode>#,##0</c:formatCode>
                <c:ptCount val="3"/>
                <c:pt idx="0">
                  <c:v>3170495464</c:v>
                </c:pt>
                <c:pt idx="1">
                  <c:v>916068143</c:v>
                </c:pt>
                <c:pt idx="2">
                  <c:v>5943548269</c:v>
                </c:pt>
              </c:numCache>
            </c:numRef>
          </c:val>
        </c:ser>
        <c:axId val="48050944"/>
        <c:axId val="48052480"/>
      </c:barChart>
      <c:catAx>
        <c:axId val="48050944"/>
        <c:scaling>
          <c:orientation val="minMax"/>
        </c:scaling>
        <c:axPos val="b"/>
        <c:numFmt formatCode="General" sourceLinked="0"/>
        <c:majorTickMark val="none"/>
        <c:tickLblPos val="nextTo"/>
        <c:txPr>
          <a:bodyPr/>
          <a:lstStyle/>
          <a:p>
            <a:pPr>
              <a:defRPr lang="es-ES"/>
            </a:pPr>
            <a:endParaRPr lang="es-GT"/>
          </a:p>
        </c:txPr>
        <c:crossAx val="48052480"/>
        <c:crosses val="autoZero"/>
        <c:auto val="1"/>
        <c:lblAlgn val="ctr"/>
        <c:lblOffset val="100"/>
      </c:catAx>
      <c:valAx>
        <c:axId val="48052480"/>
        <c:scaling>
          <c:orientation val="minMax"/>
        </c:scaling>
        <c:delete val="1"/>
        <c:axPos val="l"/>
        <c:numFmt formatCode="#,##0" sourceLinked="1"/>
        <c:majorTickMark val="none"/>
        <c:tickLblPos val="nextTo"/>
        <c:crossAx val="48050944"/>
        <c:crosses val="autoZero"/>
        <c:crossBetween val="between"/>
        <c:dispUnits>
          <c:builtInUnit val="millions"/>
        </c:dispUnits>
      </c:valAx>
      <c:spPr>
        <a:noFill/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600"/>
      </a:pPr>
      <a:endParaRPr lang="es-GT"/>
    </a:p>
  </c:txPr>
  <c:externalData r:id="rId1"/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GT"/>
  <c:chart>
    <c:autoTitleDeleted val="1"/>
    <c:plotArea>
      <c:layout>
        <c:manualLayout>
          <c:layoutTarget val="inner"/>
          <c:xMode val="edge"/>
          <c:yMode val="edge"/>
          <c:x val="4.3248325302620708E-4"/>
          <c:y val="0"/>
          <c:w val="0.99285075960679181"/>
          <c:h val="0.83996299722479184"/>
        </c:manualLayout>
      </c:layout>
      <c:barChart>
        <c:barDir val="col"/>
        <c:grouping val="clustered"/>
        <c:ser>
          <c:idx val="1"/>
          <c:order val="0"/>
          <c:spPr>
            <a:solidFill>
              <a:srgbClr val="0066CC"/>
            </a:solidFill>
          </c:spP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s-ES"/>
                </a:pPr>
                <a:endParaRPr lang="es-GT"/>
              </a:p>
            </c:txPr>
            <c:showVal val="1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Hoja3!$F$7:$F$9</c:f>
              <c:strCache>
                <c:ptCount val="3"/>
                <c:pt idx="0">
                  <c:v>Terrestre</c:v>
                </c:pt>
                <c:pt idx="1">
                  <c:v>Aérea</c:v>
                </c:pt>
                <c:pt idx="2">
                  <c:v>Marítima</c:v>
                </c:pt>
              </c:strCache>
            </c:strRef>
          </c:cat>
          <c:val>
            <c:numRef>
              <c:f>Hoja3!$G$7:$G$9</c:f>
              <c:numCache>
                <c:formatCode>#,##0</c:formatCode>
                <c:ptCount val="3"/>
                <c:pt idx="0">
                  <c:v>3738149144</c:v>
                </c:pt>
                <c:pt idx="1">
                  <c:v>1939161346</c:v>
                </c:pt>
                <c:pt idx="2">
                  <c:v>11837668441</c:v>
                </c:pt>
              </c:numCache>
            </c:numRef>
          </c:val>
        </c:ser>
        <c:dLbls>
          <c:showVal val="1"/>
        </c:dLbls>
        <c:overlap val="-25"/>
        <c:axId val="48084864"/>
        <c:axId val="48086400"/>
      </c:barChart>
      <c:catAx>
        <c:axId val="48084864"/>
        <c:scaling>
          <c:orientation val="minMax"/>
        </c:scaling>
        <c:axPos val="b"/>
        <c:numFmt formatCode="General" sourceLinked="0"/>
        <c:majorTickMark val="none"/>
        <c:tickLblPos val="nextTo"/>
        <c:txPr>
          <a:bodyPr/>
          <a:lstStyle/>
          <a:p>
            <a:pPr>
              <a:defRPr lang="es-ES"/>
            </a:pPr>
            <a:endParaRPr lang="es-GT"/>
          </a:p>
        </c:txPr>
        <c:crossAx val="48086400"/>
        <c:crosses val="autoZero"/>
        <c:auto val="1"/>
        <c:lblAlgn val="ctr"/>
        <c:lblOffset val="100"/>
      </c:catAx>
      <c:valAx>
        <c:axId val="48086400"/>
        <c:scaling>
          <c:orientation val="minMax"/>
        </c:scaling>
        <c:delete val="1"/>
        <c:axPos val="l"/>
        <c:numFmt formatCode="#,##0" sourceLinked="1"/>
        <c:majorTickMark val="none"/>
        <c:tickLblPos val="nextTo"/>
        <c:crossAx val="48084864"/>
        <c:crosses val="autoZero"/>
        <c:crossBetween val="between"/>
        <c:dispUnits>
          <c:builtInUnit val="millions"/>
          <c:dispUnitsLbl>
            <c:layout/>
            <c:txPr>
              <a:bodyPr/>
              <a:lstStyle/>
              <a:p>
                <a:pPr>
                  <a:defRPr lang="es-ES"/>
                </a:pPr>
                <a:endParaRPr lang="es-GT"/>
              </a:p>
            </c:txPr>
          </c:dispUnitsLbl>
        </c:dispUnits>
      </c:valAx>
      <c:spPr>
        <a:noFill/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600">
          <a:latin typeface="+mn-lt"/>
        </a:defRPr>
      </a:pPr>
      <a:endParaRPr lang="es-GT"/>
    </a:p>
  </c:txPr>
  <c:externalData r:id="rId1"/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GT"/>
  <c:style val="3"/>
  <c:chart>
    <c:autoTitleDeleted val="1"/>
    <c:plotArea>
      <c:layout>
        <c:manualLayout>
          <c:layoutTarget val="inner"/>
          <c:xMode val="edge"/>
          <c:yMode val="edge"/>
          <c:x val="0"/>
          <c:y val="0.13422756858072021"/>
          <c:w val="0.99600814166003482"/>
          <c:h val="0.62979605177268383"/>
        </c:manualLayout>
      </c:layout>
      <c:barChart>
        <c:barDir val="col"/>
        <c:grouping val="clustered"/>
        <c:ser>
          <c:idx val="0"/>
          <c:order val="0"/>
          <c:tx>
            <c:strRef>
              <c:f>'[CUADROS INFORME EJECUTIVO 2013.xlsx]Balanza Comercial por Continent'!$D$3:$D$4</c:f>
              <c:strCache>
                <c:ptCount val="2"/>
                <c:pt idx="0">
                  <c:v>Exportaciones</c:v>
                </c:pt>
              </c:strCache>
            </c:strRef>
          </c:tx>
          <c:spPr>
            <a:solidFill>
              <a:srgbClr val="0066CC"/>
            </a:solidFill>
          </c:spPr>
          <c:dLbls>
            <c:dLbl>
              <c:idx val="0"/>
              <c:layout>
                <c:manualLayout>
                  <c:x val="-1.5679012345679012E-2"/>
                  <c:y val="0"/>
                </c:manualLayout>
              </c:layout>
              <c:dLblPos val="outEnd"/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1.9598765432098767E-2"/>
                  <c:y val="0"/>
                </c:manualLayout>
              </c:layout>
              <c:dLblPos val="outEnd"/>
              <c:showVal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lang="es-ES"/>
                </a:pPr>
                <a:endParaRPr lang="es-GT"/>
              </a:p>
            </c:txPr>
            <c:dLblPos val="outEnd"/>
            <c:showVal val="1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'[CUADROS INFORME EJECUTIVO 2013.xlsx]Balanza Comercial por Continent'!$G$5:$G$10</c:f>
              <c:strCache>
                <c:ptCount val="6"/>
                <c:pt idx="0">
                  <c:v>América</c:v>
                </c:pt>
                <c:pt idx="1">
                  <c:v>Europa</c:v>
                </c:pt>
                <c:pt idx="2">
                  <c:v>Asia</c:v>
                </c:pt>
                <c:pt idx="3">
                  <c:v>Africa</c:v>
                </c:pt>
                <c:pt idx="4">
                  <c:v>Oceania</c:v>
                </c:pt>
                <c:pt idx="5">
                  <c:v>Otros</c:v>
                </c:pt>
              </c:strCache>
            </c:strRef>
          </c:cat>
          <c:val>
            <c:numRef>
              <c:f>'[CUADROS INFORME EJECUTIVO 2013.xlsx]Balanza Comercial por Continent'!$D$5:$D$10</c:f>
              <c:numCache>
                <c:formatCode>#,##0</c:formatCode>
                <c:ptCount val="6"/>
                <c:pt idx="0">
                  <c:v>8126425294</c:v>
                </c:pt>
                <c:pt idx="1">
                  <c:v>694392249</c:v>
                </c:pt>
                <c:pt idx="2">
                  <c:v>922723644</c:v>
                </c:pt>
                <c:pt idx="3">
                  <c:v>221453829</c:v>
                </c:pt>
                <c:pt idx="4">
                  <c:v>20601740</c:v>
                </c:pt>
                <c:pt idx="5">
                  <c:v>44515120</c:v>
                </c:pt>
              </c:numCache>
            </c:numRef>
          </c:val>
        </c:ser>
        <c:ser>
          <c:idx val="1"/>
          <c:order val="1"/>
          <c:tx>
            <c:strRef>
              <c:f>'[CUADROS INFORME EJECUTIVO 2013.xlsx]Balanza Comercial por Continent'!$E$3:$E$4</c:f>
              <c:strCache>
                <c:ptCount val="2"/>
                <c:pt idx="0">
                  <c:v>Importaciones</c:v>
                </c:pt>
              </c:strCache>
            </c:strRef>
          </c:tx>
          <c:spPr>
            <a:solidFill>
              <a:srgbClr val="6F9AC5"/>
            </a:solidFill>
          </c:spPr>
          <c:dLbls>
            <c:dLbl>
              <c:idx val="1"/>
              <c:layout>
                <c:manualLayout>
                  <c:x val="2.3518518518518518E-2"/>
                  <c:y val="0"/>
                </c:manualLayout>
              </c:layout>
              <c:dLblPos val="outEnd"/>
              <c:showVal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lang="es-ES"/>
                </a:pPr>
                <a:endParaRPr lang="es-GT"/>
              </a:p>
            </c:txPr>
            <c:dLblPos val="outEnd"/>
            <c:showVal val="1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'[CUADROS INFORME EJECUTIVO 2013.xlsx]Balanza Comercial por Continent'!$G$5:$G$10</c:f>
              <c:strCache>
                <c:ptCount val="6"/>
                <c:pt idx="0">
                  <c:v>América</c:v>
                </c:pt>
                <c:pt idx="1">
                  <c:v>Europa</c:v>
                </c:pt>
                <c:pt idx="2">
                  <c:v>Asia</c:v>
                </c:pt>
                <c:pt idx="3">
                  <c:v>Africa</c:v>
                </c:pt>
                <c:pt idx="4">
                  <c:v>Oceania</c:v>
                </c:pt>
                <c:pt idx="5">
                  <c:v>Otros</c:v>
                </c:pt>
              </c:strCache>
            </c:strRef>
          </c:cat>
          <c:val>
            <c:numRef>
              <c:f>'[CUADROS INFORME EJECUTIVO 2013.xlsx]Balanza Comercial por Continent'!$E$5:$E$10</c:f>
              <c:numCache>
                <c:formatCode>#,##0</c:formatCode>
                <c:ptCount val="6"/>
                <c:pt idx="0">
                  <c:v>12808865490</c:v>
                </c:pt>
                <c:pt idx="1">
                  <c:v>1409840564</c:v>
                </c:pt>
                <c:pt idx="2">
                  <c:v>3092176695</c:v>
                </c:pt>
                <c:pt idx="3">
                  <c:v>11082678</c:v>
                </c:pt>
                <c:pt idx="4">
                  <c:v>31067135</c:v>
                </c:pt>
                <c:pt idx="5">
                  <c:v>161946369</c:v>
                </c:pt>
              </c:numCache>
            </c:numRef>
          </c:val>
        </c:ser>
        <c:ser>
          <c:idx val="2"/>
          <c:order val="2"/>
          <c:tx>
            <c:strRef>
              <c:f>'[CUADROS INFORME EJECUTIVO 2013.xlsx]Balanza Comercial por Continent'!$F$3:$F$4</c:f>
              <c:strCache>
                <c:ptCount val="2"/>
                <c:pt idx="0">
                  <c:v>Saldo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</c:spPr>
          <c:dLbls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lang="es-ES"/>
                </a:pPr>
                <a:endParaRPr lang="es-GT"/>
              </a:p>
            </c:txPr>
            <c:dLblPos val="outEnd"/>
            <c:showVal val="1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'[CUADROS INFORME EJECUTIVO 2013.xlsx]Balanza Comercial por Continent'!$G$5:$G$10</c:f>
              <c:strCache>
                <c:ptCount val="6"/>
                <c:pt idx="0">
                  <c:v>América</c:v>
                </c:pt>
                <c:pt idx="1">
                  <c:v>Europa</c:v>
                </c:pt>
                <c:pt idx="2">
                  <c:v>Asia</c:v>
                </c:pt>
                <c:pt idx="3">
                  <c:v>Africa</c:v>
                </c:pt>
                <c:pt idx="4">
                  <c:v>Oceania</c:v>
                </c:pt>
                <c:pt idx="5">
                  <c:v>Otros</c:v>
                </c:pt>
              </c:strCache>
            </c:strRef>
          </c:cat>
          <c:val>
            <c:numRef>
              <c:f>'[CUADROS INFORME EJECUTIVO 2013.xlsx]Balanza Comercial por Continent'!$F$5:$F$10</c:f>
              <c:numCache>
                <c:formatCode>#,##0</c:formatCode>
                <c:ptCount val="6"/>
                <c:pt idx="0">
                  <c:v>-4682440196</c:v>
                </c:pt>
                <c:pt idx="1">
                  <c:v>-715448315</c:v>
                </c:pt>
                <c:pt idx="2">
                  <c:v>-2169453051</c:v>
                </c:pt>
                <c:pt idx="3">
                  <c:v>210371151</c:v>
                </c:pt>
                <c:pt idx="4">
                  <c:v>-10465395</c:v>
                </c:pt>
                <c:pt idx="5">
                  <c:v>-117431249</c:v>
                </c:pt>
              </c:numCache>
            </c:numRef>
          </c:val>
        </c:ser>
        <c:gapWidth val="22"/>
        <c:axId val="45488384"/>
        <c:axId val="45502464"/>
      </c:barChart>
      <c:catAx>
        <c:axId val="45488384"/>
        <c:scaling>
          <c:orientation val="minMax"/>
        </c:scaling>
        <c:axPos val="b"/>
        <c:majorGridlines/>
        <c:numFmt formatCode="General" sourceLinked="0"/>
        <c:majorTickMark val="none"/>
        <c:tickLblPos val="low"/>
        <c:txPr>
          <a:bodyPr rot="-5400000" vert="horz"/>
          <a:lstStyle/>
          <a:p>
            <a:pPr>
              <a:defRPr lang="es-ES"/>
            </a:pPr>
            <a:endParaRPr lang="es-GT"/>
          </a:p>
        </c:txPr>
        <c:crossAx val="45502464"/>
        <c:crosses val="autoZero"/>
        <c:auto val="1"/>
        <c:lblAlgn val="ctr"/>
        <c:lblOffset val="100"/>
      </c:catAx>
      <c:valAx>
        <c:axId val="45502464"/>
        <c:scaling>
          <c:orientation val="minMax"/>
        </c:scaling>
        <c:delete val="1"/>
        <c:axPos val="l"/>
        <c:numFmt formatCode="#,##0" sourceLinked="1"/>
        <c:majorTickMark val="none"/>
        <c:tickLblPos val="nextTo"/>
        <c:crossAx val="45488384"/>
        <c:crosses val="autoZero"/>
        <c:crossBetween val="between"/>
        <c:dispUnits>
          <c:builtInUnit val="millions"/>
          <c:dispUnitsLbl>
            <c:layout/>
            <c:txPr>
              <a:bodyPr/>
              <a:lstStyle/>
              <a:p>
                <a:pPr>
                  <a:defRPr lang="es-ES"/>
                </a:pPr>
                <a:endParaRPr lang="es-GT"/>
              </a:p>
            </c:txPr>
          </c:dispUnitsLbl>
        </c:dispUnits>
      </c:valAx>
      <c:spPr>
        <a:noFill/>
      </c:spPr>
    </c:plotArea>
    <c:legend>
      <c:legendPos val="r"/>
      <c:layout>
        <c:manualLayout>
          <c:xMode val="edge"/>
          <c:yMode val="edge"/>
          <c:x val="0.3022906164471903"/>
          <c:y val="2.5940661469892644E-3"/>
          <c:w val="0.69594573888023259"/>
          <c:h val="9.2020851154051536E-2"/>
        </c:manualLayout>
      </c:layout>
      <c:txPr>
        <a:bodyPr/>
        <a:lstStyle/>
        <a:p>
          <a:pPr>
            <a:defRPr lang="es-ES" sz="1400"/>
          </a:pPr>
          <a:endParaRPr lang="es-GT"/>
        </a:p>
      </c:txPr>
    </c:legend>
    <c:plotVisOnly val="1"/>
    <c:dispBlanksAs val="zero"/>
  </c:chart>
  <c:spPr>
    <a:noFill/>
    <a:ln>
      <a:noFill/>
    </a:ln>
  </c:spPr>
  <c:txPr>
    <a:bodyPr/>
    <a:lstStyle/>
    <a:p>
      <a:pPr>
        <a:defRPr sz="1600">
          <a:latin typeface="+mn-lt"/>
        </a:defRPr>
      </a:pPr>
      <a:endParaRPr lang="es-GT"/>
    </a:p>
  </c:txPr>
  <c:externalData r:id="rId1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GT"/>
  <c:chart>
    <c:plotArea>
      <c:layout>
        <c:manualLayout>
          <c:layoutTarget val="inner"/>
          <c:xMode val="edge"/>
          <c:yMode val="edge"/>
          <c:x val="7.1166666666666739E-3"/>
          <c:y val="0.20145139239210708"/>
          <c:w val="0.99288333333333334"/>
          <c:h val="0.68917713976560691"/>
        </c:manualLayout>
      </c:layout>
      <c:barChart>
        <c:barDir val="col"/>
        <c:grouping val="clustered"/>
        <c:ser>
          <c:idx val="0"/>
          <c:order val="0"/>
          <c:tx>
            <c:strRef>
              <c:f>'Balanza Comercial C.A.'!$K$6:$K$9</c:f>
              <c:strCache>
                <c:ptCount val="4"/>
                <c:pt idx="0">
                  <c:v>Exportación </c:v>
                </c:pt>
              </c:strCache>
            </c:strRef>
          </c:tx>
          <c:spPr>
            <a:solidFill>
              <a:srgbClr val="0066CC"/>
            </a:solidFill>
          </c:spPr>
          <c:dLbls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lang="es-ES"/>
                </a:pPr>
                <a:endParaRPr lang="es-GT"/>
              </a:p>
            </c:txPr>
            <c:showVal val="1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'Balanza Comercial C.A.'!$I$11:$I$15</c:f>
              <c:numCache>
                <c:formatCode>#,##0;\-#,##0;0</c:formatCode>
                <c:ptCount val="5"/>
                <c:pt idx="0" formatCode="#,##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</c:numCache>
            </c:numRef>
          </c:cat>
          <c:val>
            <c:numRef>
              <c:f>'Balanza Comercial C.A.'!$K$11:$K$15</c:f>
              <c:numCache>
                <c:formatCode>#,##0</c:formatCode>
                <c:ptCount val="5"/>
                <c:pt idx="0">
                  <c:v>1989230593</c:v>
                </c:pt>
                <c:pt idx="1">
                  <c:v>2394627174</c:v>
                </c:pt>
                <c:pt idx="2">
                  <c:v>2810354981</c:v>
                </c:pt>
                <c:pt idx="3">
                  <c:v>2804171566</c:v>
                </c:pt>
                <c:pt idx="4">
                  <c:v>2782817695</c:v>
                </c:pt>
              </c:numCache>
            </c:numRef>
          </c:val>
        </c:ser>
        <c:ser>
          <c:idx val="1"/>
          <c:order val="1"/>
          <c:tx>
            <c:strRef>
              <c:f>'Balanza Comercial C.A.'!$L$6:$L$9</c:f>
              <c:strCache>
                <c:ptCount val="4"/>
                <c:pt idx="0">
                  <c:v>Importación </c:v>
                </c:pt>
              </c:strCache>
            </c:strRef>
          </c:tx>
          <c:spPr>
            <a:solidFill>
              <a:srgbClr val="6F9AC5"/>
            </a:solidFill>
          </c:spPr>
          <c:dLbls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lang="es-ES"/>
                </a:pPr>
                <a:endParaRPr lang="es-GT"/>
              </a:p>
            </c:txPr>
            <c:dLblPos val="outEnd"/>
            <c:showVal val="1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'Balanza Comercial C.A.'!$I$11:$I$15</c:f>
              <c:numCache>
                <c:formatCode>#,##0;\-#,##0;0</c:formatCode>
                <c:ptCount val="5"/>
                <c:pt idx="0" formatCode="#,##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</c:numCache>
            </c:numRef>
          </c:cat>
          <c:val>
            <c:numRef>
              <c:f>'Balanza Comercial C.A.'!$L$11:$L$15</c:f>
              <c:numCache>
                <c:formatCode>#,##0</c:formatCode>
                <c:ptCount val="5"/>
                <c:pt idx="0">
                  <c:v>953784962</c:v>
                </c:pt>
                <c:pt idx="1">
                  <c:v>1494210904</c:v>
                </c:pt>
                <c:pt idx="2">
                  <c:v>1697518379</c:v>
                </c:pt>
                <c:pt idx="3">
                  <c:v>1718764255</c:v>
                </c:pt>
                <c:pt idx="4">
                  <c:v>1844504939</c:v>
                </c:pt>
              </c:numCache>
            </c:numRef>
          </c:val>
        </c:ser>
        <c:ser>
          <c:idx val="2"/>
          <c:order val="2"/>
          <c:tx>
            <c:strRef>
              <c:f>'Balanza Comercial C.A.'!$M$6:$M$9</c:f>
              <c:strCache>
                <c:ptCount val="4"/>
                <c:pt idx="0">
                  <c:v>Saldo  </c:v>
                </c:pt>
              </c:strCache>
            </c:strRef>
          </c:tx>
          <c:spPr>
            <a:solidFill>
              <a:schemeClr val="bg1">
                <a:lumMod val="50000"/>
                <a:alpha val="50000"/>
              </a:schemeClr>
            </a:solidFill>
          </c:spPr>
          <c:dLbls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lang="es-ES"/>
                </a:pPr>
                <a:endParaRPr lang="es-GT"/>
              </a:p>
            </c:txPr>
            <c:dLblPos val="outEnd"/>
            <c:showVal val="1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'Balanza Comercial C.A.'!$I$11:$I$15</c:f>
              <c:numCache>
                <c:formatCode>#,##0;\-#,##0;0</c:formatCode>
                <c:ptCount val="5"/>
                <c:pt idx="0" formatCode="#,##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</c:numCache>
            </c:numRef>
          </c:cat>
          <c:val>
            <c:numRef>
              <c:f>'Balanza Comercial C.A.'!$M$11:$M$15</c:f>
              <c:numCache>
                <c:formatCode>#,##0</c:formatCode>
                <c:ptCount val="5"/>
                <c:pt idx="0">
                  <c:v>1035445631</c:v>
                </c:pt>
                <c:pt idx="1">
                  <c:v>900416270</c:v>
                </c:pt>
                <c:pt idx="2">
                  <c:v>1112836602</c:v>
                </c:pt>
                <c:pt idx="3">
                  <c:v>1085407311</c:v>
                </c:pt>
                <c:pt idx="4">
                  <c:v>938312756</c:v>
                </c:pt>
              </c:numCache>
            </c:numRef>
          </c:val>
        </c:ser>
        <c:axId val="45542016"/>
        <c:axId val="48173440"/>
      </c:barChart>
      <c:catAx>
        <c:axId val="45542016"/>
        <c:scaling>
          <c:orientation val="minMax"/>
        </c:scaling>
        <c:axPos val="b"/>
        <c:numFmt formatCode="#,##0" sourceLinked="1"/>
        <c:tickLblPos val="nextTo"/>
        <c:txPr>
          <a:bodyPr/>
          <a:lstStyle/>
          <a:p>
            <a:pPr>
              <a:defRPr lang="es-ES"/>
            </a:pPr>
            <a:endParaRPr lang="es-GT"/>
          </a:p>
        </c:txPr>
        <c:crossAx val="48173440"/>
        <c:crosses val="autoZero"/>
        <c:auto val="1"/>
        <c:lblAlgn val="ctr"/>
        <c:lblOffset val="100"/>
      </c:catAx>
      <c:valAx>
        <c:axId val="48173440"/>
        <c:scaling>
          <c:orientation val="minMax"/>
          <c:min val="500"/>
        </c:scaling>
        <c:delete val="1"/>
        <c:axPos val="l"/>
        <c:numFmt formatCode="#,##0" sourceLinked="1"/>
        <c:tickLblPos val="nextTo"/>
        <c:crossAx val="45542016"/>
        <c:crosses val="autoZero"/>
        <c:crossBetween val="between"/>
        <c:dispUnits>
          <c:builtInUnit val="millions"/>
        </c:dispUnits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"/>
          <c:y val="1.3937812091037343E-2"/>
          <c:w val="1"/>
          <c:h val="8.5503768853405854E-2"/>
        </c:manualLayout>
      </c:layout>
      <c:txPr>
        <a:bodyPr/>
        <a:lstStyle/>
        <a:p>
          <a:pPr>
            <a:defRPr lang="es-ES"/>
          </a:pPr>
          <a:endParaRPr lang="es-GT"/>
        </a:p>
      </c:txPr>
    </c:legend>
    <c:plotVisOnly val="1"/>
    <c:dispBlanksAs val="gap"/>
  </c:chart>
  <c:spPr>
    <a:noFill/>
    <a:ln>
      <a:noFill/>
    </a:ln>
  </c:spPr>
  <c:txPr>
    <a:bodyPr/>
    <a:lstStyle/>
    <a:p>
      <a:pPr>
        <a:defRPr sz="1600">
          <a:latin typeface="Arial Narrow" pitchFamily="34" charset="0"/>
        </a:defRPr>
      </a:pPr>
      <a:endParaRPr lang="es-GT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GT"/>
  <c:chart>
    <c:title>
      <c:layout/>
      <c:txPr>
        <a:bodyPr/>
        <a:lstStyle/>
        <a:p>
          <a:pPr>
            <a:defRPr lang="es-ES"/>
          </a:pPr>
          <a:endParaRPr lang="es-GT"/>
        </a:p>
      </c:txPr>
    </c:title>
    <c:plotArea>
      <c:layout>
        <c:manualLayout>
          <c:layoutTarget val="inner"/>
          <c:xMode val="edge"/>
          <c:yMode val="edge"/>
          <c:x val="5.5555555555555558E-3"/>
          <c:y val="5.879471754925103E-2"/>
          <c:w val="0.99444444444444469"/>
          <c:h val="0.82577844360352126"/>
        </c:manualLayout>
      </c:layout>
      <c:lineChart>
        <c:grouping val="standard"/>
        <c:ser>
          <c:idx val="0"/>
          <c:order val="0"/>
          <c:tx>
            <c:strRef>
              <c:f>'Balanza Comercial'!$K$42</c:f>
              <c:strCache>
                <c:ptCount val="1"/>
              </c:strCache>
            </c:strRef>
          </c:tx>
          <c:spPr>
            <a:ln w="38100">
              <a:solidFill>
                <a:srgbClr val="0066CC"/>
              </a:solidFill>
            </a:ln>
          </c:spPr>
          <c:marker>
            <c:symbol val="none"/>
          </c:marker>
          <c:dLbls>
            <c:dLbl>
              <c:idx val="3"/>
              <c:layout/>
              <c:dLblPos val="b"/>
              <c:showVal val="1"/>
              <c:extLst>
                <c:ext xmlns:c15="http://schemas.microsoft.com/office/drawing/2012/chart" uri="{CE6537A1-D6FC-4f65-9D91-7224C49458BB}"/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s-ES"/>
                </a:pPr>
                <a:endParaRPr lang="es-GT"/>
              </a:p>
            </c:txPr>
            <c:dLblPos val="t"/>
            <c:showVal val="1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'Balanza Comercial'!$C$31:$C$35</c:f>
              <c:numCache>
                <c:formatCode>#,##0</c:formatCod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</c:numCache>
            </c:numRef>
          </c:cat>
          <c:val>
            <c:numRef>
              <c:f>'Balanza Comercial'!$G$31:$G$35</c:f>
              <c:numCache>
                <c:formatCode>0.00</c:formatCode>
                <c:ptCount val="5"/>
                <c:pt idx="0">
                  <c:v>-6.739155525140296E-2</c:v>
                </c:pt>
                <c:pt idx="1">
                  <c:v>0.1730141815491</c:v>
                </c:pt>
                <c:pt idx="2">
                  <c:v>0.22856354838446571</c:v>
                </c:pt>
                <c:pt idx="3">
                  <c:v>-4.0707995155541792E-2</c:v>
                </c:pt>
                <c:pt idx="4">
                  <c:v>5.2590314371037134E-3</c:v>
                </c:pt>
              </c:numCache>
            </c:numRef>
          </c:val>
        </c:ser>
        <c:marker val="1"/>
        <c:axId val="45993344"/>
        <c:axId val="45954176"/>
      </c:lineChart>
      <c:catAx>
        <c:axId val="45993344"/>
        <c:scaling>
          <c:orientation val="minMax"/>
        </c:scaling>
        <c:axPos val="b"/>
        <c:numFmt formatCode="#,##0" sourceLinked="1"/>
        <c:tickLblPos val="low"/>
        <c:txPr>
          <a:bodyPr/>
          <a:lstStyle/>
          <a:p>
            <a:pPr>
              <a:defRPr lang="es-ES"/>
            </a:pPr>
            <a:endParaRPr lang="es-GT"/>
          </a:p>
        </c:txPr>
        <c:crossAx val="45954176"/>
        <c:crosses val="autoZero"/>
        <c:auto val="1"/>
        <c:lblAlgn val="ctr"/>
        <c:lblOffset val="100"/>
      </c:catAx>
      <c:valAx>
        <c:axId val="45954176"/>
        <c:scaling>
          <c:orientation val="minMax"/>
        </c:scaling>
        <c:delete val="1"/>
        <c:axPos val="l"/>
        <c:numFmt formatCode="0.00" sourceLinked="1"/>
        <c:tickLblPos val="nextTo"/>
        <c:crossAx val="45993344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600"/>
      </a:pPr>
      <a:endParaRPr lang="es-GT"/>
    </a:p>
  </c:txPr>
  <c:externalData r:id="rId1"/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GT"/>
  <c:style val="3"/>
  <c:chart>
    <c:autoTitleDeleted val="1"/>
    <c:plotArea>
      <c:layout>
        <c:manualLayout>
          <c:layoutTarget val="inner"/>
          <c:xMode val="edge"/>
          <c:yMode val="edge"/>
          <c:x val="0"/>
          <c:y val="2.011666666666669E-3"/>
          <c:w val="0.99402530864197569"/>
          <c:h val="0.80409555555555612"/>
        </c:manualLayout>
      </c:layout>
      <c:barChart>
        <c:barDir val="col"/>
        <c:grouping val="clustered"/>
        <c:ser>
          <c:idx val="0"/>
          <c:order val="0"/>
          <c:tx>
            <c:strRef>
              <c:f>'Balanza con el Mercado Comun'!$D$12</c:f>
              <c:strCache>
                <c:ptCount val="1"/>
                <c:pt idx="0">
                  <c:v>Exportaciones     </c:v>
                </c:pt>
              </c:strCache>
            </c:strRef>
          </c:tx>
          <c:dLbls>
            <c:dLbl>
              <c:idx val="1"/>
              <c:layout>
                <c:manualLayout>
                  <c:x val="5.7056616125915581E-3"/>
                  <c:y val="2.9691692438166685E-3"/>
                </c:manualLayout>
              </c:layout>
              <c:showVal val="1"/>
            </c:dLbl>
            <c:txPr>
              <a:bodyPr/>
              <a:lstStyle/>
              <a:p>
                <a:pPr>
                  <a:defRPr sz="1400">
                    <a:latin typeface="Arial Narrow" panose="020B0606020202030204" pitchFamily="34" charset="0"/>
                  </a:defRPr>
                </a:pPr>
                <a:endParaRPr lang="es-GT"/>
              </a:p>
            </c:txPr>
            <c:showVal val="1"/>
          </c:dLbls>
          <c:cat>
            <c:strRef>
              <c:f>'Balanza con el Mercado Comun'!$C$14:$C$17</c:f>
              <c:strCache>
                <c:ptCount val="4"/>
                <c:pt idx="0">
                  <c:v>Costa Rica</c:v>
                </c:pt>
                <c:pt idx="1">
                  <c:v>El Salvador</c:v>
                </c:pt>
                <c:pt idx="2">
                  <c:v>Honduras</c:v>
                </c:pt>
                <c:pt idx="3">
                  <c:v>Nicaragua</c:v>
                </c:pt>
              </c:strCache>
            </c:strRef>
          </c:cat>
          <c:val>
            <c:numRef>
              <c:f>'Balanza con el Mercado Comun'!$D$14:$D$17</c:f>
              <c:numCache>
                <c:formatCode>#,##0</c:formatCode>
                <c:ptCount val="4"/>
                <c:pt idx="0">
                  <c:v>396167617</c:v>
                </c:pt>
                <c:pt idx="1">
                  <c:v>1108769719</c:v>
                </c:pt>
                <c:pt idx="2">
                  <c:v>790978857</c:v>
                </c:pt>
                <c:pt idx="3">
                  <c:v>486901502</c:v>
                </c:pt>
              </c:numCache>
            </c:numRef>
          </c:val>
        </c:ser>
        <c:ser>
          <c:idx val="1"/>
          <c:order val="1"/>
          <c:tx>
            <c:strRef>
              <c:f>'Balanza con el Mercado Comun'!$E$12</c:f>
              <c:strCache>
                <c:ptCount val="1"/>
                <c:pt idx="0">
                  <c:v>Importaciones  </c:v>
                </c:pt>
              </c:strCache>
            </c:strRef>
          </c:tx>
          <c:dLbls>
            <c:txPr>
              <a:bodyPr/>
              <a:lstStyle/>
              <a:p>
                <a:pPr>
                  <a:defRPr sz="1400">
                    <a:latin typeface="Arial Narrow" panose="020B0606020202030204" pitchFamily="34" charset="0"/>
                  </a:defRPr>
                </a:pPr>
                <a:endParaRPr lang="es-GT"/>
              </a:p>
            </c:txPr>
            <c:showVal val="1"/>
          </c:dLbls>
          <c:cat>
            <c:strRef>
              <c:f>'Balanza con el Mercado Comun'!$C$14:$C$17</c:f>
              <c:strCache>
                <c:ptCount val="4"/>
                <c:pt idx="0">
                  <c:v>Costa Rica</c:v>
                </c:pt>
                <c:pt idx="1">
                  <c:v>El Salvador</c:v>
                </c:pt>
                <c:pt idx="2">
                  <c:v>Honduras</c:v>
                </c:pt>
                <c:pt idx="3">
                  <c:v>Nicaragua</c:v>
                </c:pt>
              </c:strCache>
            </c:strRef>
          </c:cat>
          <c:val>
            <c:numRef>
              <c:f>'Balanza con el Mercado Comun'!$E$14:$E$17</c:f>
              <c:numCache>
                <c:formatCode>#,##0</c:formatCode>
                <c:ptCount val="4"/>
                <c:pt idx="0">
                  <c:v>519814329</c:v>
                </c:pt>
                <c:pt idx="1">
                  <c:v>819984473</c:v>
                </c:pt>
                <c:pt idx="2">
                  <c:v>394762687</c:v>
                </c:pt>
                <c:pt idx="3">
                  <c:v>109943450</c:v>
                </c:pt>
              </c:numCache>
            </c:numRef>
          </c:val>
        </c:ser>
        <c:ser>
          <c:idx val="2"/>
          <c:order val="2"/>
          <c:tx>
            <c:strRef>
              <c:f>'Balanza con el Mercado Comun'!$F$12</c:f>
              <c:strCache>
                <c:ptCount val="1"/>
                <c:pt idx="0">
                  <c:v>Saldo  </c:v>
                </c:pt>
              </c:strCache>
            </c:strRef>
          </c:tx>
          <c:dLbls>
            <c:dLbl>
              <c:idx val="0"/>
              <c:layout>
                <c:manualLayout>
                  <c:x val="0"/>
                  <c:y val="4.2333333333333438E-2"/>
                </c:manualLayout>
              </c:layout>
              <c:showVal val="1"/>
            </c:dLbl>
            <c:txPr>
              <a:bodyPr/>
              <a:lstStyle/>
              <a:p>
                <a:pPr>
                  <a:defRPr sz="1400">
                    <a:latin typeface="Arial Narrow" panose="020B0606020202030204" pitchFamily="34" charset="0"/>
                  </a:defRPr>
                </a:pPr>
                <a:endParaRPr lang="es-GT"/>
              </a:p>
            </c:txPr>
            <c:showVal val="1"/>
          </c:dLbls>
          <c:cat>
            <c:strRef>
              <c:f>'Balanza con el Mercado Comun'!$C$14:$C$17</c:f>
              <c:strCache>
                <c:ptCount val="4"/>
                <c:pt idx="0">
                  <c:v>Costa Rica</c:v>
                </c:pt>
                <c:pt idx="1">
                  <c:v>El Salvador</c:v>
                </c:pt>
                <c:pt idx="2">
                  <c:v>Honduras</c:v>
                </c:pt>
                <c:pt idx="3">
                  <c:v>Nicaragua</c:v>
                </c:pt>
              </c:strCache>
            </c:strRef>
          </c:cat>
          <c:val>
            <c:numRef>
              <c:f>'Balanza con el Mercado Comun'!$F$14:$F$17</c:f>
              <c:numCache>
                <c:formatCode>#,##0</c:formatCode>
                <c:ptCount val="4"/>
                <c:pt idx="0">
                  <c:v>-123646712</c:v>
                </c:pt>
                <c:pt idx="1">
                  <c:v>288785246</c:v>
                </c:pt>
                <c:pt idx="2">
                  <c:v>396216170</c:v>
                </c:pt>
                <c:pt idx="3">
                  <c:v>376958052</c:v>
                </c:pt>
              </c:numCache>
            </c:numRef>
          </c:val>
        </c:ser>
        <c:gapWidth val="75"/>
        <c:axId val="48229376"/>
        <c:axId val="48243456"/>
      </c:barChart>
      <c:catAx>
        <c:axId val="48229376"/>
        <c:scaling>
          <c:orientation val="minMax"/>
        </c:scaling>
        <c:axPos val="b"/>
        <c:majorTickMark val="none"/>
        <c:tickLblPos val="low"/>
        <c:txPr>
          <a:bodyPr/>
          <a:lstStyle/>
          <a:p>
            <a:pPr>
              <a:defRPr sz="1400">
                <a:latin typeface="Arial Narrow" pitchFamily="34" charset="0"/>
              </a:defRPr>
            </a:pPr>
            <a:endParaRPr lang="es-GT"/>
          </a:p>
        </c:txPr>
        <c:crossAx val="48243456"/>
        <c:crosses val="autoZero"/>
        <c:auto val="1"/>
        <c:lblAlgn val="ctr"/>
        <c:lblOffset val="100"/>
      </c:catAx>
      <c:valAx>
        <c:axId val="48243456"/>
        <c:scaling>
          <c:orientation val="minMax"/>
        </c:scaling>
        <c:delete val="1"/>
        <c:axPos val="l"/>
        <c:numFmt formatCode="#,##0" sourceLinked="1"/>
        <c:majorTickMark val="none"/>
        <c:tickLblPos val="nextTo"/>
        <c:crossAx val="48229376"/>
        <c:crosses val="autoZero"/>
        <c:crossBetween val="between"/>
        <c:dispUnits>
          <c:builtInUnit val="millions"/>
        </c:dispUnits>
      </c:valAx>
      <c:spPr>
        <a:noFill/>
      </c:spPr>
    </c:plotArea>
    <c:legend>
      <c:legendPos val="b"/>
      <c:layout>
        <c:manualLayout>
          <c:xMode val="edge"/>
          <c:yMode val="edge"/>
          <c:x val="0.76823984759308195"/>
          <c:y val="1.3505000000000001E-2"/>
          <c:w val="0.23176015240691866"/>
          <c:h val="0.25378388888888886"/>
        </c:manualLayout>
      </c:layout>
      <c:txPr>
        <a:bodyPr/>
        <a:lstStyle/>
        <a:p>
          <a:pPr>
            <a:defRPr sz="1200">
              <a:latin typeface="Arial Narrow" pitchFamily="34" charset="0"/>
            </a:defRPr>
          </a:pPr>
          <a:endParaRPr lang="es-GT"/>
        </a:p>
      </c:txPr>
    </c:legend>
    <c:plotVisOnly val="1"/>
    <c:dispBlanksAs val="gap"/>
  </c:chart>
  <c:spPr>
    <a:noFill/>
    <a:ln>
      <a:noFill/>
    </a:ln>
  </c:sp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GT"/>
  <c:clrMapOvr bg1="lt1" tx1="dk1" bg2="lt2" tx2="dk2" accent1="accent1" accent2="accent2" accent3="accent3" accent4="accent4" accent5="accent5" accent6="accent6" hlink="hlink" folHlink="folHlink"/>
  <c:chart>
    <c:plotArea>
      <c:layout>
        <c:manualLayout>
          <c:layoutTarget val="inner"/>
          <c:xMode val="edge"/>
          <c:yMode val="edge"/>
          <c:x val="0"/>
          <c:y val="5.9954871582151958E-2"/>
          <c:w val="1"/>
          <c:h val="0.82461828957061967"/>
        </c:manualLayout>
      </c:layout>
      <c:barChart>
        <c:barDir val="col"/>
        <c:grouping val="clustered"/>
        <c:ser>
          <c:idx val="0"/>
          <c:order val="0"/>
          <c:spPr>
            <a:solidFill>
              <a:srgbClr val="0066CC"/>
            </a:solidFill>
          </c:spP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s-ES"/>
                </a:pPr>
                <a:endParaRPr lang="es-GT"/>
              </a:p>
            </c:txPr>
            <c:showVal val="1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'Balanza Comercial'!$C$30:$C$34</c:f>
              <c:numCache>
                <c:formatCode>#,##0</c:formatCod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</c:numCache>
            </c:numRef>
          </c:cat>
          <c:val>
            <c:numRef>
              <c:f>'Balanza Comercial'!$E$30:$E$34</c:f>
              <c:numCache>
                <c:formatCode>#,##0</c:formatCode>
                <c:ptCount val="5"/>
                <c:pt idx="0">
                  <c:v>11526518347</c:v>
                </c:pt>
                <c:pt idx="1">
                  <c:v>13837394251</c:v>
                </c:pt>
                <c:pt idx="2">
                  <c:v>16612895158</c:v>
                </c:pt>
                <c:pt idx="3">
                  <c:v>16993943151</c:v>
                </c:pt>
                <c:pt idx="4">
                  <c:v>17514978931</c:v>
                </c:pt>
              </c:numCache>
            </c:numRef>
          </c:val>
        </c:ser>
        <c:axId val="47441408"/>
        <c:axId val="47442944"/>
      </c:barChart>
      <c:catAx>
        <c:axId val="47441408"/>
        <c:scaling>
          <c:orientation val="minMax"/>
        </c:scaling>
        <c:axPos val="b"/>
        <c:numFmt formatCode="#,##0" sourceLinked="1"/>
        <c:tickLblPos val="nextTo"/>
        <c:txPr>
          <a:bodyPr/>
          <a:lstStyle/>
          <a:p>
            <a:pPr>
              <a:defRPr lang="es-ES"/>
            </a:pPr>
            <a:endParaRPr lang="es-GT"/>
          </a:p>
        </c:txPr>
        <c:crossAx val="47442944"/>
        <c:crosses val="autoZero"/>
        <c:auto val="1"/>
        <c:lblAlgn val="ctr"/>
        <c:lblOffset val="100"/>
      </c:catAx>
      <c:valAx>
        <c:axId val="47442944"/>
        <c:scaling>
          <c:orientation val="minMax"/>
        </c:scaling>
        <c:delete val="1"/>
        <c:axPos val="l"/>
        <c:numFmt formatCode="#,##0" sourceLinked="1"/>
        <c:tickLblPos val="nextTo"/>
        <c:crossAx val="47441408"/>
        <c:crosses val="autoZero"/>
        <c:crossBetween val="between"/>
        <c:majorUnit val="1"/>
        <c:dispUnits>
          <c:builtInUnit val="millions"/>
        </c:dispUnits>
      </c:valAx>
      <c:spPr>
        <a:noFill/>
        <a:ln>
          <a:noFill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600">
          <a:latin typeface="Arial Narrow" pitchFamily="34" charset="0"/>
        </a:defRPr>
      </a:pPr>
      <a:endParaRPr lang="es-GT"/>
    </a:p>
  </c:txPr>
  <c:externalData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GT"/>
  <c:chart>
    <c:plotArea>
      <c:layout>
        <c:manualLayout>
          <c:layoutTarget val="inner"/>
          <c:xMode val="edge"/>
          <c:yMode val="edge"/>
          <c:x val="0"/>
          <c:y val="3.9196478366167326E-2"/>
          <c:w val="1"/>
          <c:h val="0.84537668278660416"/>
        </c:manualLayout>
      </c:layout>
      <c:lineChart>
        <c:grouping val="standard"/>
        <c:ser>
          <c:idx val="0"/>
          <c:order val="0"/>
          <c:spPr>
            <a:ln w="38100">
              <a:solidFill>
                <a:srgbClr val="0066CC"/>
              </a:solidFill>
            </a:ln>
          </c:spPr>
          <c:marker>
            <c:symbol val="none"/>
          </c:marker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s-ES"/>
                </a:pPr>
                <a:endParaRPr lang="es-GT"/>
              </a:p>
            </c:txPr>
            <c:dLblPos val="t"/>
            <c:showVal val="1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'Balanza Comercial'!$C$31:$C$35</c:f>
              <c:numCache>
                <c:formatCode>#,##0</c:formatCod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</c:numCache>
            </c:numRef>
          </c:cat>
          <c:val>
            <c:numRef>
              <c:f>'Balanza Comercial'!$H$31:$H$35</c:f>
              <c:numCache>
                <c:formatCode>General</c:formatCode>
                <c:ptCount val="5"/>
                <c:pt idx="0">
                  <c:v>-0.20750265540331847</c:v>
                </c:pt>
                <c:pt idx="1">
                  <c:v>0.2004834273830354</c:v>
                </c:pt>
                <c:pt idx="2">
                  <c:v>0.20057973753255021</c:v>
                </c:pt>
                <c:pt idx="3">
                  <c:v>2.2936880620504398E-2</c:v>
                </c:pt>
                <c:pt idx="4">
                  <c:v>3.0660087265817388E-2</c:v>
                </c:pt>
              </c:numCache>
            </c:numRef>
          </c:val>
        </c:ser>
        <c:marker val="1"/>
        <c:axId val="47528192"/>
        <c:axId val="47534080"/>
      </c:lineChart>
      <c:catAx>
        <c:axId val="47528192"/>
        <c:scaling>
          <c:orientation val="minMax"/>
        </c:scaling>
        <c:axPos val="b"/>
        <c:numFmt formatCode="#,##0" sourceLinked="1"/>
        <c:tickLblPos val="low"/>
        <c:txPr>
          <a:bodyPr/>
          <a:lstStyle/>
          <a:p>
            <a:pPr>
              <a:defRPr lang="es-ES"/>
            </a:pPr>
            <a:endParaRPr lang="es-GT"/>
          </a:p>
        </c:txPr>
        <c:crossAx val="47534080"/>
        <c:crosses val="autoZero"/>
        <c:auto val="1"/>
        <c:lblAlgn val="ctr"/>
        <c:lblOffset val="100"/>
      </c:catAx>
      <c:valAx>
        <c:axId val="47534080"/>
        <c:scaling>
          <c:orientation val="minMax"/>
        </c:scaling>
        <c:delete val="1"/>
        <c:axPos val="l"/>
        <c:numFmt formatCode="General" sourceLinked="1"/>
        <c:tickLblPos val="nextTo"/>
        <c:crossAx val="47528192"/>
        <c:crosses val="autoZero"/>
        <c:crossBetween val="between"/>
      </c:valAx>
      <c:spPr>
        <a:noFill/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600"/>
      </a:pPr>
      <a:endParaRPr lang="es-GT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GT"/>
  <c:chart>
    <c:plotArea>
      <c:layout>
        <c:manualLayout>
          <c:layoutTarget val="inner"/>
          <c:xMode val="edge"/>
          <c:yMode val="edge"/>
          <c:x val="0.44982438271604996"/>
          <c:y val="0"/>
          <c:w val="0.54625586419753092"/>
          <c:h val="1"/>
        </c:manualLayout>
      </c:layout>
      <c:barChart>
        <c:barDir val="bar"/>
        <c:grouping val="clustered"/>
        <c:ser>
          <c:idx val="0"/>
          <c:order val="0"/>
          <c:spPr>
            <a:solidFill>
              <a:srgbClr val="0066CC"/>
            </a:solidFill>
          </c:spP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s-ES"/>
                </a:pPr>
                <a:endParaRPr lang="es-GT"/>
              </a:p>
            </c:txPr>
            <c:showVal val="1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'expo seg. secc'!$C$9:$C$19</c:f>
              <c:strCache>
                <c:ptCount val="11"/>
                <c:pt idx="0">
                  <c:v>Industrias Alimenticias</c:v>
                </c:pt>
                <c:pt idx="1">
                  <c:v>Productos Minerales</c:v>
                </c:pt>
                <c:pt idx="2">
                  <c:v>Manufacturas de varios materiales</c:v>
                </c:pt>
                <c:pt idx="3">
                  <c:v>Productos Químicos</c:v>
                </c:pt>
                <c:pt idx="4">
                  <c:v>Materias Plásticas</c:v>
                </c:pt>
                <c:pt idx="5">
                  <c:v>Metales Comunes</c:v>
                </c:pt>
                <c:pt idx="6">
                  <c:v>Textiles y sus manufacturas</c:v>
                </c:pt>
                <c:pt idx="7">
                  <c:v>Perlas, bisutería</c:v>
                </c:pt>
                <c:pt idx="8">
                  <c:v>Máquinas y Aparatos</c:v>
                </c:pt>
                <c:pt idx="9">
                  <c:v>Madera y sus manufacturas</c:v>
                </c:pt>
                <c:pt idx="10">
                  <c:v>Mercancía y Productos diversos</c:v>
                </c:pt>
              </c:strCache>
            </c:strRef>
          </c:cat>
          <c:val>
            <c:numRef>
              <c:f>'expo seg. secc'!$D$9:$D$19</c:f>
              <c:numCache>
                <c:formatCode>#,##0</c:formatCode>
                <c:ptCount val="11"/>
                <c:pt idx="0">
                  <c:v>2222190758</c:v>
                </c:pt>
                <c:pt idx="1">
                  <c:v>2032841757</c:v>
                </c:pt>
                <c:pt idx="2">
                  <c:v>1532077444</c:v>
                </c:pt>
                <c:pt idx="3">
                  <c:v>998042754</c:v>
                </c:pt>
                <c:pt idx="4">
                  <c:v>930592646</c:v>
                </c:pt>
                <c:pt idx="5">
                  <c:v>544819718</c:v>
                </c:pt>
                <c:pt idx="6">
                  <c:v>362587318</c:v>
                </c:pt>
                <c:pt idx="7">
                  <c:v>354813030</c:v>
                </c:pt>
                <c:pt idx="8">
                  <c:v>238151628</c:v>
                </c:pt>
                <c:pt idx="9">
                  <c:v>221943174</c:v>
                </c:pt>
                <c:pt idx="10">
                  <c:v>103587540</c:v>
                </c:pt>
              </c:numCache>
            </c:numRef>
          </c:val>
        </c:ser>
        <c:axId val="47563136"/>
        <c:axId val="47564672"/>
      </c:barChart>
      <c:catAx>
        <c:axId val="47563136"/>
        <c:scaling>
          <c:orientation val="maxMin"/>
        </c:scaling>
        <c:axPos val="l"/>
        <c:numFmt formatCode="General" sourceLinked="0"/>
        <c:tickLblPos val="nextTo"/>
        <c:txPr>
          <a:bodyPr/>
          <a:lstStyle/>
          <a:p>
            <a:pPr>
              <a:defRPr lang="es-ES"/>
            </a:pPr>
            <a:endParaRPr lang="es-GT"/>
          </a:p>
        </c:txPr>
        <c:crossAx val="47564672"/>
        <c:crosses val="autoZero"/>
        <c:auto val="1"/>
        <c:lblAlgn val="ctr"/>
        <c:lblOffset val="100"/>
      </c:catAx>
      <c:valAx>
        <c:axId val="47564672"/>
        <c:scaling>
          <c:orientation val="minMax"/>
        </c:scaling>
        <c:delete val="1"/>
        <c:axPos val="t"/>
        <c:numFmt formatCode="#,##0" sourceLinked="1"/>
        <c:tickLblPos val="nextTo"/>
        <c:crossAx val="47563136"/>
        <c:crosses val="autoZero"/>
        <c:crossBetween val="between"/>
        <c:dispUnits>
          <c:builtInUnit val="millions"/>
          <c:dispUnitsLbl>
            <c:layout/>
            <c:txPr>
              <a:bodyPr/>
              <a:lstStyle/>
              <a:p>
                <a:pPr>
                  <a:defRPr lang="es-ES"/>
                </a:pPr>
                <a:endParaRPr lang="es-GT"/>
              </a:p>
            </c:txPr>
          </c:dispUnitsLbl>
        </c:dispUnits>
      </c:valAx>
      <c:spPr>
        <a:noFill/>
        <a:ln w="25400">
          <a:noFill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200"/>
      </a:pPr>
      <a:endParaRPr lang="es-GT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GT"/>
  <c:chart>
    <c:plotArea>
      <c:layout>
        <c:manualLayout>
          <c:layoutTarget val="inner"/>
          <c:xMode val="edge"/>
          <c:yMode val="edge"/>
          <c:x val="0.60938121272784163"/>
          <c:y val="0"/>
          <c:w val="0.45329005024218777"/>
          <c:h val="0.99298158356474753"/>
        </c:manualLayout>
      </c:layout>
      <c:barChart>
        <c:barDir val="bar"/>
        <c:grouping val="clustered"/>
        <c:ser>
          <c:idx val="0"/>
          <c:order val="0"/>
          <c:spPr>
            <a:solidFill>
              <a:srgbClr val="0066CC"/>
            </a:solidFill>
          </c:spP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s-ES"/>
                </a:pPr>
                <a:endParaRPr lang="es-GT"/>
              </a:p>
            </c:txPr>
            <c:showVal val="1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'expo seg. secc'!$C$20:$C$29</c:f>
              <c:strCache>
                <c:ptCount val="10"/>
                <c:pt idx="0">
                  <c:v>Objetos de Arte</c:v>
                </c:pt>
                <c:pt idx="1">
                  <c:v>Reino Vegetal</c:v>
                </c:pt>
                <c:pt idx="2">
                  <c:v>Pastas de Madera</c:v>
                </c:pt>
                <c:pt idx="3">
                  <c:v>Calzado, y otros</c:v>
                </c:pt>
                <c:pt idx="4">
                  <c:v>Material de Transporte</c:v>
                </c:pt>
                <c:pt idx="5">
                  <c:v>Grasas</c:v>
                </c:pt>
                <c:pt idx="6">
                  <c:v>Reino animal</c:v>
                </c:pt>
                <c:pt idx="7">
                  <c:v>Pieles, cueros</c:v>
                </c:pt>
                <c:pt idx="8">
                  <c:v>Instrumentos y aparatos hospitalarios</c:v>
                </c:pt>
                <c:pt idx="9">
                  <c:v>Armas y municiones</c:v>
                </c:pt>
              </c:strCache>
            </c:strRef>
          </c:cat>
          <c:val>
            <c:numRef>
              <c:f>'expo seg. secc'!$D$20:$D$29</c:f>
              <c:numCache>
                <c:formatCode>#,##0</c:formatCode>
                <c:ptCount val="10"/>
                <c:pt idx="0">
                  <c:v>98966021</c:v>
                </c:pt>
                <c:pt idx="1">
                  <c:v>94604671</c:v>
                </c:pt>
                <c:pt idx="2">
                  <c:v>65649288</c:v>
                </c:pt>
                <c:pt idx="3">
                  <c:v>60349165</c:v>
                </c:pt>
                <c:pt idx="4">
                  <c:v>55105396</c:v>
                </c:pt>
                <c:pt idx="5">
                  <c:v>44758777</c:v>
                </c:pt>
                <c:pt idx="6">
                  <c:v>41888888</c:v>
                </c:pt>
                <c:pt idx="7">
                  <c:v>26922313</c:v>
                </c:pt>
                <c:pt idx="8">
                  <c:v>127930</c:v>
                </c:pt>
                <c:pt idx="9">
                  <c:v>91660</c:v>
                </c:pt>
              </c:numCache>
            </c:numRef>
          </c:val>
        </c:ser>
        <c:axId val="47650304"/>
        <c:axId val="47651840"/>
      </c:barChart>
      <c:catAx>
        <c:axId val="47650304"/>
        <c:scaling>
          <c:orientation val="maxMin"/>
        </c:scaling>
        <c:axPos val="l"/>
        <c:numFmt formatCode="General" sourceLinked="0"/>
        <c:tickLblPos val="nextTo"/>
        <c:txPr>
          <a:bodyPr/>
          <a:lstStyle/>
          <a:p>
            <a:pPr>
              <a:defRPr lang="es-ES"/>
            </a:pPr>
            <a:endParaRPr lang="es-GT"/>
          </a:p>
        </c:txPr>
        <c:crossAx val="47651840"/>
        <c:crosses val="autoZero"/>
        <c:auto val="1"/>
        <c:lblAlgn val="ctr"/>
        <c:lblOffset val="100"/>
      </c:catAx>
      <c:valAx>
        <c:axId val="47651840"/>
        <c:scaling>
          <c:orientation val="minMax"/>
        </c:scaling>
        <c:delete val="1"/>
        <c:axPos val="t"/>
        <c:numFmt formatCode="#,##0" sourceLinked="1"/>
        <c:tickLblPos val="nextTo"/>
        <c:crossAx val="47650304"/>
        <c:crosses val="autoZero"/>
        <c:crossBetween val="between"/>
        <c:dispUnits>
          <c:builtInUnit val="millions"/>
          <c:dispUnitsLbl>
            <c:layout/>
            <c:txPr>
              <a:bodyPr/>
              <a:lstStyle/>
              <a:p>
                <a:pPr>
                  <a:defRPr lang="es-ES"/>
                </a:pPr>
                <a:endParaRPr lang="es-GT"/>
              </a:p>
            </c:txPr>
          </c:dispUnitsLbl>
        </c:dispUnits>
      </c:valAx>
      <c:spPr>
        <a:noFill/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200"/>
      </a:pPr>
      <a:endParaRPr lang="es-GT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GT"/>
  <c:chart>
    <c:plotArea>
      <c:layout>
        <c:manualLayout>
          <c:layoutTarget val="inner"/>
          <c:xMode val="edge"/>
          <c:yMode val="edge"/>
          <c:x val="0.28843214042689103"/>
          <c:y val="9.25925925925929E-3"/>
          <c:w val="0.62739731240353835"/>
          <c:h val="0.99074074074074059"/>
        </c:manualLayout>
      </c:layout>
      <c:barChart>
        <c:barDir val="bar"/>
        <c:grouping val="clustered"/>
        <c:ser>
          <c:idx val="0"/>
          <c:order val="0"/>
          <c:spPr>
            <a:solidFill>
              <a:srgbClr val="0066CC"/>
            </a:solidFill>
          </c:spPr>
          <c:dLbls>
            <c:dLbl>
              <c:idx val="0"/>
              <c:layout>
                <c:manualLayout>
                  <c:x val="4.6012269938650388E-3"/>
                  <c:y val="1.9145059360287926E-3"/>
                </c:manualLayout>
              </c:layout>
              <c:showVal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s-ES"/>
                </a:pPr>
                <a:endParaRPr lang="es-GT"/>
              </a:p>
            </c:txPr>
            <c:showVal val="1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'Exp. p. país'!$C$18:$C$32</c:f>
              <c:strCache>
                <c:ptCount val="15"/>
                <c:pt idx="0">
                  <c:v>Estados Unidos</c:v>
                </c:pt>
                <c:pt idx="1">
                  <c:v>El Salvador</c:v>
                </c:pt>
                <c:pt idx="2">
                  <c:v>Honduras</c:v>
                </c:pt>
                <c:pt idx="3">
                  <c:v>Nicaragua</c:v>
                </c:pt>
                <c:pt idx="4">
                  <c:v>México</c:v>
                </c:pt>
                <c:pt idx="5">
                  <c:v>Costa Rica</c:v>
                </c:pt>
                <c:pt idx="6">
                  <c:v>Países Bajos</c:v>
                </c:pt>
                <c:pt idx="7">
                  <c:v>Panamá</c:v>
                </c:pt>
                <c:pt idx="8">
                  <c:v>Japón</c:v>
                </c:pt>
                <c:pt idx="9">
                  <c:v>China</c:v>
                </c:pt>
                <c:pt idx="10">
                  <c:v>Canadá</c:v>
                </c:pt>
                <c:pt idx="11">
                  <c:v>Corea del Sur</c:v>
                </c:pt>
                <c:pt idx="12">
                  <c:v>República Dominicana</c:v>
                </c:pt>
                <c:pt idx="13">
                  <c:v>Chile</c:v>
                </c:pt>
                <c:pt idx="14">
                  <c:v>Venezuela</c:v>
                </c:pt>
              </c:strCache>
            </c:strRef>
          </c:cat>
          <c:val>
            <c:numRef>
              <c:f>'Exp. p. país'!$D$18:$D$32</c:f>
              <c:numCache>
                <c:formatCode>#,##0</c:formatCode>
                <c:ptCount val="15"/>
                <c:pt idx="0">
                  <c:v>3785221081</c:v>
                </c:pt>
                <c:pt idx="1">
                  <c:v>1108769719</c:v>
                </c:pt>
                <c:pt idx="2">
                  <c:v>790978857</c:v>
                </c:pt>
                <c:pt idx="3">
                  <c:v>486901502</c:v>
                </c:pt>
                <c:pt idx="4">
                  <c:v>469592401</c:v>
                </c:pt>
                <c:pt idx="5">
                  <c:v>396167617</c:v>
                </c:pt>
                <c:pt idx="6">
                  <c:v>251032536</c:v>
                </c:pt>
                <c:pt idx="7">
                  <c:v>237309143</c:v>
                </c:pt>
                <c:pt idx="8">
                  <c:v>188658282</c:v>
                </c:pt>
                <c:pt idx="9">
                  <c:v>167212493</c:v>
                </c:pt>
                <c:pt idx="10">
                  <c:v>159476417</c:v>
                </c:pt>
                <c:pt idx="11">
                  <c:v>151502682</c:v>
                </c:pt>
                <c:pt idx="12">
                  <c:v>127618000</c:v>
                </c:pt>
                <c:pt idx="13">
                  <c:v>107714969</c:v>
                </c:pt>
                <c:pt idx="14">
                  <c:v>88905815</c:v>
                </c:pt>
              </c:numCache>
            </c:numRef>
          </c:val>
        </c:ser>
        <c:axId val="47692416"/>
        <c:axId val="47702400"/>
      </c:barChart>
      <c:catAx>
        <c:axId val="47692416"/>
        <c:scaling>
          <c:orientation val="maxMin"/>
        </c:scaling>
        <c:axPos val="l"/>
        <c:numFmt formatCode="General" sourceLinked="0"/>
        <c:tickLblPos val="nextTo"/>
        <c:txPr>
          <a:bodyPr/>
          <a:lstStyle/>
          <a:p>
            <a:pPr>
              <a:defRPr lang="es-ES"/>
            </a:pPr>
            <a:endParaRPr lang="es-GT"/>
          </a:p>
        </c:txPr>
        <c:crossAx val="47702400"/>
        <c:crosses val="autoZero"/>
        <c:auto val="1"/>
        <c:lblAlgn val="ctr"/>
        <c:lblOffset val="100"/>
        <c:tickLblSkip val="1"/>
      </c:catAx>
      <c:valAx>
        <c:axId val="47702400"/>
        <c:scaling>
          <c:orientation val="minMax"/>
        </c:scaling>
        <c:delete val="1"/>
        <c:axPos val="t"/>
        <c:numFmt formatCode="#,##0" sourceLinked="1"/>
        <c:tickLblPos val="nextTo"/>
        <c:crossAx val="47692416"/>
        <c:crosses val="autoZero"/>
        <c:crossBetween val="between"/>
        <c:dispUnits>
          <c:builtInUnit val="millions"/>
          <c:dispUnitsLbl>
            <c:layout/>
            <c:txPr>
              <a:bodyPr/>
              <a:lstStyle/>
              <a:p>
                <a:pPr>
                  <a:defRPr lang="es-ES"/>
                </a:pPr>
                <a:endParaRPr lang="es-GT"/>
              </a:p>
            </c:txPr>
          </c:dispUnitsLbl>
        </c:dispUnits>
      </c:valAx>
      <c:spPr>
        <a:noFill/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600"/>
      </a:pPr>
      <a:endParaRPr lang="es-GT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GT"/>
  <c:chart>
    <c:plotArea>
      <c:layout>
        <c:manualLayout>
          <c:layoutTarget val="inner"/>
          <c:xMode val="edge"/>
          <c:yMode val="edge"/>
          <c:x val="0.4629574000839895"/>
          <c:y val="1.9686666666666755E-2"/>
          <c:w val="0.50529665904340204"/>
          <c:h val="0.94753722222222236"/>
        </c:manualLayout>
      </c:layout>
      <c:barChart>
        <c:barDir val="bar"/>
        <c:grouping val="clustered"/>
        <c:ser>
          <c:idx val="0"/>
          <c:order val="0"/>
          <c:spPr>
            <a:solidFill>
              <a:srgbClr val="0066CC"/>
            </a:solidFill>
          </c:spPr>
          <c:dLbls>
            <c:dLbl>
              <c:idx val="0"/>
              <c:layout>
                <c:manualLayout>
                  <c:x val="0"/>
                  <c:y val="-1.2220968140670297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941</a:t>
                    </a:r>
                  </a:p>
                </c:rich>
              </c:tx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/>
                      <a:t>714</a:t>
                    </a:r>
                  </a:p>
                </c:rich>
              </c:tx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/>
                      <a:t>601</a:t>
                    </a:r>
                  </a:p>
                </c:rich>
              </c:tx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/>
                      <a:t>277</a:t>
                    </a:r>
                  </a:p>
                </c:rich>
              </c:tx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/>
                      <a:t>215</a:t>
                    </a:r>
                  </a:p>
                </c:rich>
              </c:tx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/>
              <c:tx>
                <c:rich>
                  <a:bodyPr/>
                  <a:lstStyle/>
                  <a:p>
                    <a:r>
                      <a:rPr lang="en-US"/>
                      <a:t>118</a:t>
                    </a:r>
                  </a:p>
                </c:rich>
              </c:tx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tx>
                <c:rich>
                  <a:bodyPr/>
                  <a:lstStyle/>
                  <a:p>
                    <a:r>
                      <a:rPr lang="en-US"/>
                      <a:t>98</a:t>
                    </a:r>
                  </a:p>
                </c:rich>
              </c:tx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/>
              <c:tx>
                <c:rich>
                  <a:bodyPr/>
                  <a:lstStyle/>
                  <a:p>
                    <a:r>
                      <a:rPr lang="en-US"/>
                      <a:t>79</a:t>
                    </a:r>
                  </a:p>
                </c:rich>
              </c:tx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/>
              <c:tx>
                <c:rich>
                  <a:bodyPr/>
                  <a:lstStyle/>
                  <a:p>
                    <a:r>
                      <a:rPr lang="en-US"/>
                      <a:t>75</a:t>
                    </a:r>
                  </a:p>
                </c:rich>
              </c:tx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/>
              <c:tx>
                <c:rich>
                  <a:bodyPr/>
                  <a:lstStyle/>
                  <a:p>
                    <a:r>
                      <a:rPr lang="en-US"/>
                      <a:t>72</a:t>
                    </a:r>
                  </a:p>
                </c:rich>
              </c:tx>
              <c:showVal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s-ES"/>
                </a:pPr>
                <a:endParaRPr lang="es-GT"/>
              </a:p>
            </c:txPr>
            <c:showVal val="1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'[CUADROS INFORME EJECUTIVO 2013.xlsx]10 expo'!$C$8:$C$17</c:f>
              <c:strCache>
                <c:ptCount val="10"/>
                <c:pt idx="0">
                  <c:v>Azucar</c:v>
                </c:pt>
                <c:pt idx="1">
                  <c:v>Café Oro</c:v>
                </c:pt>
                <c:pt idx="2">
                  <c:v>Banano</c:v>
                </c:pt>
                <c:pt idx="3">
                  <c:v>Petroleo Crudo</c:v>
                </c:pt>
                <c:pt idx="4">
                  <c:v>Cardamomo</c:v>
                </c:pt>
                <c:pt idx="5">
                  <c:v>Alcohol Etílico</c:v>
                </c:pt>
                <c:pt idx="6">
                  <c:v>Aceite de Palma en bruto</c:v>
                </c:pt>
                <c:pt idx="7">
                  <c:v>Medicamentos P/Uso Humano</c:v>
                </c:pt>
                <c:pt idx="8">
                  <c:v>Gas Propano</c:v>
                </c:pt>
                <c:pt idx="9">
                  <c:v>Caucho</c:v>
                </c:pt>
              </c:strCache>
            </c:strRef>
          </c:cat>
          <c:val>
            <c:numRef>
              <c:f>'[CUADROS INFORME EJECUTIVO 2013.xlsx]10 expo'!$D$8:$D$17</c:f>
              <c:numCache>
                <c:formatCode>#,##0;[Red]#,##0</c:formatCode>
                <c:ptCount val="10"/>
                <c:pt idx="0">
                  <c:v>940871454</c:v>
                </c:pt>
                <c:pt idx="1">
                  <c:v>714342359</c:v>
                </c:pt>
                <c:pt idx="2">
                  <c:v>601123373</c:v>
                </c:pt>
                <c:pt idx="3">
                  <c:v>277345440</c:v>
                </c:pt>
                <c:pt idx="4">
                  <c:v>215275583</c:v>
                </c:pt>
                <c:pt idx="5">
                  <c:v>118320288</c:v>
                </c:pt>
                <c:pt idx="6">
                  <c:v>97830100</c:v>
                </c:pt>
                <c:pt idx="7">
                  <c:v>79038673</c:v>
                </c:pt>
                <c:pt idx="8">
                  <c:v>75147616</c:v>
                </c:pt>
                <c:pt idx="9">
                  <c:v>72485214</c:v>
                </c:pt>
              </c:numCache>
            </c:numRef>
          </c:val>
        </c:ser>
        <c:axId val="47620864"/>
        <c:axId val="47622400"/>
      </c:barChart>
      <c:catAx>
        <c:axId val="47620864"/>
        <c:scaling>
          <c:orientation val="maxMin"/>
        </c:scaling>
        <c:axPos val="l"/>
        <c:numFmt formatCode="General" sourceLinked="1"/>
        <c:tickLblPos val="nextTo"/>
        <c:txPr>
          <a:bodyPr rot="0" vert="horz"/>
          <a:lstStyle/>
          <a:p>
            <a:pPr>
              <a:defRPr lang="es-ES"/>
            </a:pPr>
            <a:endParaRPr lang="es-GT"/>
          </a:p>
        </c:txPr>
        <c:crossAx val="47622400"/>
        <c:crosses val="autoZero"/>
        <c:auto val="1"/>
        <c:lblAlgn val="ctr"/>
        <c:lblOffset val="100"/>
      </c:catAx>
      <c:valAx>
        <c:axId val="47622400"/>
        <c:scaling>
          <c:orientation val="minMax"/>
        </c:scaling>
        <c:delete val="1"/>
        <c:axPos val="t"/>
        <c:numFmt formatCode="#,##0;[Red]#,##0" sourceLinked="1"/>
        <c:tickLblPos val="nextTo"/>
        <c:crossAx val="47620864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600">
          <a:latin typeface="Arial Narrow" pitchFamily="34" charset="0"/>
        </a:defRPr>
      </a:pPr>
      <a:endParaRPr lang="es-GT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GT"/>
  <c:chart>
    <c:plotArea>
      <c:layout>
        <c:manualLayout>
          <c:layoutTarget val="inner"/>
          <c:xMode val="edge"/>
          <c:yMode val="edge"/>
          <c:x val="7.6687636267688802E-3"/>
          <c:y val="3.8400512085015021E-2"/>
          <c:w val="0.99233128834355833"/>
          <c:h val="0.84617264906775647"/>
        </c:manualLayout>
      </c:layout>
      <c:lineChart>
        <c:grouping val="stacked"/>
        <c:ser>
          <c:idx val="0"/>
          <c:order val="0"/>
          <c:spPr>
            <a:ln w="38100">
              <a:solidFill>
                <a:srgbClr val="0066CC"/>
              </a:solidFill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s-ES"/>
                </a:pPr>
                <a:endParaRPr lang="es-GT"/>
              </a:p>
            </c:txPr>
            <c:dLblPos val="t"/>
            <c:showVal val="1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'Histórico 10P'!$B$58:$B$62</c:f>
              <c:numCache>
                <c:formatCode>General</c:formatCod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</c:numCache>
            </c:numRef>
          </c:cat>
          <c:val>
            <c:numRef>
              <c:f>'Histórico 10P'!$C$58:$C$62</c:f>
              <c:numCache>
                <c:formatCode>#,##0</c:formatCode>
                <c:ptCount val="5"/>
                <c:pt idx="0">
                  <c:v>508664094</c:v>
                </c:pt>
                <c:pt idx="1">
                  <c:v>726724882</c:v>
                </c:pt>
                <c:pt idx="2">
                  <c:v>647662083</c:v>
                </c:pt>
                <c:pt idx="3" formatCode="#,##0;[Red]#,##0">
                  <c:v>791844652</c:v>
                </c:pt>
                <c:pt idx="4">
                  <c:v>940871454</c:v>
                </c:pt>
              </c:numCache>
            </c:numRef>
          </c:val>
        </c:ser>
        <c:marker val="1"/>
        <c:axId val="47736320"/>
        <c:axId val="47737856"/>
      </c:lineChart>
      <c:catAx>
        <c:axId val="47736320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lang="es-ES"/>
            </a:pPr>
            <a:endParaRPr lang="es-GT"/>
          </a:p>
        </c:txPr>
        <c:crossAx val="47737856"/>
        <c:crosses val="autoZero"/>
        <c:auto val="1"/>
        <c:lblAlgn val="ctr"/>
        <c:lblOffset val="100"/>
      </c:catAx>
      <c:valAx>
        <c:axId val="47737856"/>
        <c:scaling>
          <c:orientation val="minMax"/>
        </c:scaling>
        <c:delete val="1"/>
        <c:axPos val="l"/>
        <c:numFmt formatCode="#,##0" sourceLinked="1"/>
        <c:tickLblPos val="nextTo"/>
        <c:crossAx val="47736320"/>
        <c:crosses val="autoZero"/>
        <c:crossBetween val="between"/>
        <c:dispUnits>
          <c:builtInUnit val="millions"/>
          <c:dispUnitsLbl>
            <c:layout/>
            <c:txPr>
              <a:bodyPr/>
              <a:lstStyle/>
              <a:p>
                <a:pPr>
                  <a:defRPr lang="es-ES"/>
                </a:pPr>
                <a:endParaRPr lang="es-GT"/>
              </a:p>
            </c:txPr>
          </c:dispUnitsLbl>
        </c:dispUnits>
      </c:valAx>
      <c:spPr>
        <a:noFill/>
      </c:spPr>
    </c:plotArea>
    <c:plotVisOnly val="1"/>
    <c:dispBlanksAs val="zero"/>
  </c:chart>
  <c:spPr>
    <a:noFill/>
    <a:ln>
      <a:noFill/>
    </a:ln>
  </c:spPr>
  <c:txPr>
    <a:bodyPr/>
    <a:lstStyle/>
    <a:p>
      <a:pPr>
        <a:defRPr sz="1600"/>
      </a:pPr>
      <a:endParaRPr lang="es-GT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B0CB1-1B21-4174-8BCE-254E35A8B4A1}" type="datetimeFigureOut">
              <a:rPr lang="es-GT" smtClean="0"/>
              <a:pPr/>
              <a:t>08/08/2014</a:t>
            </a:fld>
            <a:endParaRPr lang="es-GT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FFB18-075C-4C55-9E42-F94505E07DE2}" type="slidenum">
              <a:rPr lang="es-GT" smtClean="0"/>
              <a:pPr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xmlns="" val="2365963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21EF67-C6B6-4C9D-96A9-F9F0E7432608}" type="datetimeFigureOut">
              <a:rPr lang="es-GT" smtClean="0"/>
              <a:pPr/>
              <a:t>08/08/2014</a:t>
            </a:fld>
            <a:endParaRPr lang="es-GT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GT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9450" y="4718050"/>
            <a:ext cx="5435600" cy="44688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FC8B4-E3B3-4C95-843D-E6F59D85BD8F}" type="slidenum">
              <a:rPr lang="es-GT" smtClean="0"/>
              <a:pPr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xmlns="" val="209014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031693"/>
            <a:ext cx="58293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3273828"/>
            <a:ext cx="4800600" cy="361206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GT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/>
          <a:lstStyle/>
          <a:p>
            <a:fld id="{9A4BBF82-8AA9-40CE-BA72-29C89E4E36AC}" type="datetimeFigureOut">
              <a:rPr lang="es-GT" smtClean="0"/>
              <a:pPr/>
              <a:t>08/08/2014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/>
          <a:lstStyle/>
          <a:p>
            <a:fld id="{A96AC529-BD18-4968-A9C5-BA90457D96D0}" type="slidenum">
              <a:rPr lang="es-GT" smtClean="0"/>
              <a:pPr/>
              <a:t>‹Nº›</a:t>
            </a:fld>
            <a:endParaRPr lang="es-GT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99392" y="0"/>
            <a:ext cx="695739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48902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/>
          <a:lstStyle/>
          <a:p>
            <a:fld id="{9A4BBF82-8AA9-40CE-BA72-29C89E4E36AC}" type="datetimeFigureOut">
              <a:rPr lang="es-GT" smtClean="0"/>
              <a:pPr/>
              <a:t>08/08/2014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/>
          <a:lstStyle/>
          <a:p>
            <a:fld id="{A96AC529-BD18-4968-A9C5-BA90457D96D0}" type="slidenum">
              <a:rPr lang="es-GT" smtClean="0"/>
              <a:pPr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xmlns="" val="1627572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50" y="205979"/>
            <a:ext cx="1543050" cy="43886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205979"/>
            <a:ext cx="4514850" cy="43886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/>
          <a:lstStyle/>
          <a:p>
            <a:fld id="{9A4BBF82-8AA9-40CE-BA72-29C89E4E36AC}" type="datetimeFigureOut">
              <a:rPr lang="es-GT" smtClean="0"/>
              <a:pPr/>
              <a:t>08/08/2014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/>
          <a:lstStyle/>
          <a:p>
            <a:fld id="{A96AC529-BD18-4968-A9C5-BA90457D96D0}" type="slidenum">
              <a:rPr lang="es-GT" smtClean="0"/>
              <a:pPr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xmlns="" val="3778084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53533" y="235595"/>
            <a:ext cx="6172200" cy="857250"/>
          </a:xfrm>
        </p:spPr>
        <p:txBody>
          <a:bodyPr/>
          <a:lstStyle>
            <a:lvl1pPr>
              <a:defRPr cap="none" baseline="0">
                <a:solidFill>
                  <a:srgbClr val="0070C0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6039" y="1379513"/>
            <a:ext cx="5940000" cy="3420000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GT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/>
          <a:lstStyle/>
          <a:p>
            <a:fld id="{9A4BBF82-8AA9-40CE-BA72-29C89E4E36AC}" type="datetimeFigureOut">
              <a:rPr lang="es-GT" smtClean="0"/>
              <a:pPr/>
              <a:t>08/08/2014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5257800" y="-6350"/>
            <a:ext cx="1600200" cy="273844"/>
          </a:xfrm>
          <a:prstGeom prst="rect">
            <a:avLst/>
          </a:prstGeom>
        </p:spPr>
        <p:txBody>
          <a:bodyPr/>
          <a:lstStyle/>
          <a:p>
            <a:fld id="{A96AC529-BD18-4968-A9C5-BA90457D96D0}" type="slidenum">
              <a:rPr lang="es-GT" smtClean="0"/>
              <a:pPr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xmlns="" val="3152863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</p:spPr>
        <p:txBody>
          <a:bodyPr anchor="t"/>
          <a:lstStyle>
            <a:lvl1pPr algn="l">
              <a:defRPr sz="2400" b="1" cap="none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GT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/>
          <a:lstStyle/>
          <a:p>
            <a:fld id="{9A4BBF82-8AA9-40CE-BA72-29C89E4E36AC}" type="datetimeFigureOut">
              <a:rPr lang="es-GT" smtClean="0"/>
              <a:pPr/>
              <a:t>08/08/2014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/>
          <a:lstStyle/>
          <a:p>
            <a:fld id="{A96AC529-BD18-4968-A9C5-BA90457D96D0}" type="slidenum">
              <a:rPr lang="es-GT" smtClean="0"/>
              <a:pPr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xmlns="" val="1032207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1545636"/>
            <a:ext cx="2970000" cy="29700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GT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537342" y="1545636"/>
            <a:ext cx="2970000" cy="29700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/>
          <a:lstStyle/>
          <a:p>
            <a:fld id="{9A4BBF82-8AA9-40CE-BA72-29C89E4E36AC}" type="datetimeFigureOut">
              <a:rPr lang="es-GT" smtClean="0"/>
              <a:pPr/>
              <a:t>08/08/2014</a:t>
            </a:fld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/>
          <a:lstStyle/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/>
          <a:lstStyle/>
          <a:p>
            <a:fld id="{A96AC529-BD18-4968-A9C5-BA90457D96D0}" type="slidenum">
              <a:rPr lang="es-GT" smtClean="0"/>
              <a:pPr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xmlns="" val="2554135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1" y="1443856"/>
            <a:ext cx="3030141" cy="479822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0">
                <a:solidFill>
                  <a:srgbClr val="4C6390"/>
                </a:solidFill>
                <a:latin typeface="Tw Cen MT Condensed" panose="020B06060201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50988" y="2031990"/>
            <a:ext cx="2970000" cy="27000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GT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530019" y="1443856"/>
            <a:ext cx="3031331" cy="479822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s-ES" sz="1600" b="0" smtClean="0">
                <a:solidFill>
                  <a:srgbClr val="4C6390"/>
                </a:solidFill>
                <a:latin typeface="Tw Cen MT Condensed" panose="020B0606020104020203" pitchFamily="34" charset="0"/>
              </a:defRPr>
            </a:lvl1pPr>
          </a:lstStyle>
          <a:p>
            <a:pPr marL="0" lvl="0" indent="0" algn="ctr">
              <a:buNone/>
            </a:pPr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537012" y="2031990"/>
            <a:ext cx="2970000" cy="27000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/>
          <a:lstStyle/>
          <a:p>
            <a:fld id="{9A4BBF82-8AA9-40CE-BA72-29C89E4E36AC}" type="datetimeFigureOut">
              <a:rPr lang="es-GT" smtClean="0"/>
              <a:pPr/>
              <a:t>08/08/2014</a:t>
            </a:fld>
            <a:endParaRPr lang="es-GT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/>
          <a:lstStyle/>
          <a:p>
            <a:endParaRPr lang="es-GT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/>
          <a:lstStyle/>
          <a:p>
            <a:fld id="{A96AC529-BD18-4968-A9C5-BA90457D96D0}" type="slidenum">
              <a:rPr lang="es-GT" smtClean="0"/>
              <a:pPr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xmlns="" val="4071420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/>
          <a:lstStyle/>
          <a:p>
            <a:fld id="{9A4BBF82-8AA9-40CE-BA72-29C89E4E36AC}" type="datetimeFigureOut">
              <a:rPr lang="es-GT" smtClean="0"/>
              <a:pPr/>
              <a:t>08/08/2014</a:t>
            </a:fld>
            <a:endParaRPr lang="es-GT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/>
          <a:lstStyle/>
          <a:p>
            <a:endParaRPr lang="es-GT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/>
          <a:lstStyle/>
          <a:p>
            <a:fld id="{A96AC529-BD18-4968-A9C5-BA90457D96D0}" type="slidenum">
              <a:rPr lang="es-GT" smtClean="0"/>
              <a:pPr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xmlns="" val="78838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/>
          <a:lstStyle/>
          <a:p>
            <a:fld id="{9A4BBF82-8AA9-40CE-BA72-29C89E4E36AC}" type="datetimeFigureOut">
              <a:rPr lang="es-GT" smtClean="0"/>
              <a:pPr/>
              <a:t>08/08/2014</a:t>
            </a:fld>
            <a:endParaRPr lang="es-GT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/>
          <a:lstStyle/>
          <a:p>
            <a:endParaRPr lang="es-GT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/>
          <a:lstStyle/>
          <a:p>
            <a:fld id="{A96AC529-BD18-4968-A9C5-BA90457D96D0}" type="slidenum">
              <a:rPr lang="es-GT" smtClean="0"/>
              <a:pPr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xmlns="" val="342116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2" y="204787"/>
            <a:ext cx="2256235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8" y="204791"/>
            <a:ext cx="3833813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2" y="1076328"/>
            <a:ext cx="2256235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/>
          <a:lstStyle/>
          <a:p>
            <a:fld id="{9A4BBF82-8AA9-40CE-BA72-29C89E4E36AC}" type="datetimeFigureOut">
              <a:rPr lang="es-GT" smtClean="0"/>
              <a:pPr/>
              <a:t>08/08/2014</a:t>
            </a:fld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/>
          <a:lstStyle/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/>
          <a:lstStyle/>
          <a:p>
            <a:fld id="{A96AC529-BD18-4968-A9C5-BA90457D96D0}" type="slidenum">
              <a:rPr lang="es-GT" smtClean="0"/>
              <a:pPr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xmlns="" val="1800071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3600450"/>
            <a:ext cx="41148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459581"/>
            <a:ext cx="41148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GT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4025506"/>
            <a:ext cx="41148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/>
          <a:lstStyle/>
          <a:p>
            <a:fld id="{9A4BBF82-8AA9-40CE-BA72-29C89E4E36AC}" type="datetimeFigureOut">
              <a:rPr lang="es-GT" smtClean="0"/>
              <a:pPr/>
              <a:t>08/08/2014</a:t>
            </a:fld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/>
          <a:lstStyle/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/>
          <a:lstStyle/>
          <a:p>
            <a:fld id="{A96AC529-BD18-4968-A9C5-BA90457D96D0}" type="slidenum">
              <a:rPr lang="es-GT" smtClean="0"/>
              <a:pPr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xmlns="" val="221867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64166" y="224962"/>
            <a:ext cx="6172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GT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85522" y="1355824"/>
            <a:ext cx="5940000" cy="342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GT" dirty="0"/>
          </a:p>
        </p:txBody>
      </p:sp>
      <p:sp>
        <p:nvSpPr>
          <p:cNvPr id="6" name="CuadroTexto 5"/>
          <p:cNvSpPr txBox="1"/>
          <p:nvPr userDrawn="1"/>
        </p:nvSpPr>
        <p:spPr>
          <a:xfrm>
            <a:off x="3635399" y="-15382"/>
            <a:ext cx="29249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GT" sz="1050" dirty="0" smtClean="0">
                <a:solidFill>
                  <a:srgbClr val="4C6390"/>
                </a:solidFill>
                <a:latin typeface="Tw Cen MT Condensed" panose="020B0606020104020203" pitchFamily="34" charset="0"/>
              </a:rPr>
              <a:t>Comercio Exterior</a:t>
            </a:r>
            <a:r>
              <a:rPr lang="es-GT" sz="1050" baseline="0" dirty="0" smtClean="0">
                <a:solidFill>
                  <a:srgbClr val="4C6390"/>
                </a:solidFill>
                <a:latin typeface="Tw Cen MT Condensed" panose="020B0606020104020203" pitchFamily="34" charset="0"/>
              </a:rPr>
              <a:t> 2013</a:t>
            </a:r>
            <a:endParaRPr lang="es-GT" sz="1050" dirty="0">
              <a:solidFill>
                <a:srgbClr val="4C639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7" name="Rectángulo 6"/>
          <p:cNvSpPr/>
          <p:nvPr userDrawn="1"/>
        </p:nvSpPr>
        <p:spPr>
          <a:xfrm>
            <a:off x="581319" y="4803998"/>
            <a:ext cx="45719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5" name="Rectángulo 14"/>
          <p:cNvSpPr/>
          <p:nvPr userDrawn="1"/>
        </p:nvSpPr>
        <p:spPr>
          <a:xfrm>
            <a:off x="667296" y="4803998"/>
            <a:ext cx="45719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pic>
        <p:nvPicPr>
          <p:cNvPr id="9" name="Picture 2" descr="C:\Users\ineruna\Desktop\logo INE sin texto abajo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995" y="4780839"/>
            <a:ext cx="291861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9 CuadroTexto"/>
          <p:cNvSpPr txBox="1"/>
          <p:nvPr userDrawn="1"/>
        </p:nvSpPr>
        <p:spPr>
          <a:xfrm>
            <a:off x="466272" y="4823248"/>
            <a:ext cx="32403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900" i="1" dirty="0" smtClean="0">
                <a:latin typeface="Arial Narrow" pitchFamily="34" charset="0"/>
              </a:rPr>
              <a:t>Instituto</a:t>
            </a:r>
            <a:r>
              <a:rPr lang="es-GT" sz="900" i="1" baseline="0" dirty="0" smtClean="0">
                <a:latin typeface="Arial Narrow" pitchFamily="34" charset="0"/>
              </a:rPr>
              <a:t> Nacional de Estadística</a:t>
            </a:r>
            <a:endParaRPr lang="es-GT" sz="900" i="1" dirty="0">
              <a:latin typeface="Arial Narrow" pitchFamily="34" charset="0"/>
            </a:endParaRPr>
          </a:p>
        </p:txBody>
      </p:sp>
      <p:cxnSp>
        <p:nvCxnSpPr>
          <p:cNvPr id="11" name="17 Conector recto"/>
          <p:cNvCxnSpPr/>
          <p:nvPr userDrawn="1"/>
        </p:nvCxnSpPr>
        <p:spPr>
          <a:xfrm flipV="1">
            <a:off x="1906977" y="4924453"/>
            <a:ext cx="5832648" cy="283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3099" t="65575" r="712" b="495"/>
          <a:stretch/>
        </p:blipFill>
        <p:spPr>
          <a:xfrm rot="5400000">
            <a:off x="4166401" y="2456650"/>
            <a:ext cx="5225046" cy="2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6311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200" i="0" kern="1200" cap="none" baseline="0">
          <a:solidFill>
            <a:srgbClr val="0070C0"/>
          </a:solidFill>
          <a:latin typeface="Tw Cen MT Condensed" panose="020B0606020104020203" pitchFamily="34" charset="0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04664" y="4472135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12700">
                    <a:srgbClr val="6F9AC5">
                      <a:alpha val="98000"/>
                    </a:srgbClr>
                  </a:glow>
                </a:effectLst>
              </a:rPr>
              <a:t>Magda Herrera</a:t>
            </a:r>
          </a:p>
          <a:p>
            <a:r>
              <a:rPr lang="es-G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12700">
                    <a:srgbClr val="6F9AC5">
                      <a:alpha val="98000"/>
                    </a:srgbClr>
                  </a:glow>
                </a:effectLst>
              </a:rPr>
              <a:t>Sección de Estadísticas Económicas INE</a:t>
            </a:r>
            <a:endParaRPr lang="es-GT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glow rad="12700">
                  <a:srgbClr val="6F9AC5">
                    <a:alpha val="98000"/>
                  </a:srgb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499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Comportamiento histórico del </a:t>
            </a:r>
            <a:r>
              <a:rPr lang="es-GT" dirty="0" smtClean="0"/>
              <a:t>segundo </a:t>
            </a:r>
            <a:r>
              <a:rPr lang="es-GT" dirty="0"/>
              <a:t>producto de Exportación en 2013 </a:t>
            </a:r>
            <a:r>
              <a:rPr lang="es-GT" dirty="0" smtClean="0"/>
              <a:t>(Café oro)</a:t>
            </a:r>
            <a:endParaRPr lang="es-GT" dirty="0"/>
          </a:p>
        </p:txBody>
      </p:sp>
      <p:graphicFrame>
        <p:nvGraphicFramePr>
          <p:cNvPr id="5" name="8 Gráfic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643598243"/>
              </p:ext>
            </p:extLst>
          </p:nvPr>
        </p:nvGraphicFramePr>
        <p:xfrm>
          <a:off x="466725" y="1379538"/>
          <a:ext cx="5938838" cy="3419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1412776" y="1165706"/>
            <a:ext cx="41044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1050" dirty="0"/>
              <a:t>En millones de US$ dólares</a:t>
            </a:r>
          </a:p>
        </p:txBody>
      </p:sp>
    </p:spTree>
    <p:extLst>
      <p:ext uri="{BB962C8B-B14F-4D97-AF65-F5344CB8AC3E}">
        <p14:creationId xmlns:p14="http://schemas.microsoft.com/office/powerpoint/2010/main" xmlns="" val="78222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Comportamiento histórico del </a:t>
            </a:r>
            <a:r>
              <a:rPr lang="es-GT" dirty="0" smtClean="0"/>
              <a:t>tercer </a:t>
            </a:r>
            <a:r>
              <a:rPr lang="es-GT" dirty="0"/>
              <a:t>producto de Exportación en 2013 </a:t>
            </a:r>
            <a:r>
              <a:rPr lang="es-GT" dirty="0" smtClean="0"/>
              <a:t>(Banano)</a:t>
            </a:r>
            <a:endParaRPr lang="es-GT" dirty="0"/>
          </a:p>
        </p:txBody>
      </p:sp>
      <p:graphicFrame>
        <p:nvGraphicFramePr>
          <p:cNvPr id="6" name="9 Gráfic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881450983"/>
              </p:ext>
            </p:extLst>
          </p:nvPr>
        </p:nvGraphicFramePr>
        <p:xfrm>
          <a:off x="466725" y="1379538"/>
          <a:ext cx="5938838" cy="3419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1412776" y="1165706"/>
            <a:ext cx="41044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1050" dirty="0"/>
              <a:t>En millones de US$ dólares</a:t>
            </a:r>
          </a:p>
        </p:txBody>
      </p:sp>
    </p:spTree>
    <p:extLst>
      <p:ext uri="{BB962C8B-B14F-4D97-AF65-F5344CB8AC3E}">
        <p14:creationId xmlns:p14="http://schemas.microsoft.com/office/powerpoint/2010/main" xmlns="" val="349290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Principales diez productos de </a:t>
            </a:r>
            <a:r>
              <a:rPr lang="es-GT" dirty="0" smtClean="0"/>
              <a:t>importación</a:t>
            </a:r>
            <a:r>
              <a:rPr lang="es-GT" dirty="0"/>
              <a:t/>
            </a:r>
            <a:br>
              <a:rPr lang="es-GT" dirty="0"/>
            </a:br>
            <a:r>
              <a:rPr lang="es-GT" dirty="0"/>
              <a:t>Año 2013</a:t>
            </a:r>
          </a:p>
        </p:txBody>
      </p:sp>
      <p:graphicFrame>
        <p:nvGraphicFramePr>
          <p:cNvPr id="5" name="2 Gráfic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757505808"/>
              </p:ext>
            </p:extLst>
          </p:nvPr>
        </p:nvGraphicFramePr>
        <p:xfrm>
          <a:off x="466725" y="1379538"/>
          <a:ext cx="5938838" cy="3419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1412776" y="1165706"/>
            <a:ext cx="41044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1050" dirty="0"/>
              <a:t>En millones de US$ dólares</a:t>
            </a:r>
          </a:p>
        </p:txBody>
      </p:sp>
    </p:spTree>
    <p:extLst>
      <p:ext uri="{BB962C8B-B14F-4D97-AF65-F5344CB8AC3E}">
        <p14:creationId xmlns:p14="http://schemas.microsoft.com/office/powerpoint/2010/main" xmlns="" val="11517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Comportamiento histórico del </a:t>
            </a:r>
            <a:r>
              <a:rPr lang="es-GT" dirty="0" smtClean="0"/>
              <a:t>primer </a:t>
            </a:r>
            <a:r>
              <a:rPr lang="es-GT" dirty="0"/>
              <a:t>producto de </a:t>
            </a:r>
            <a:r>
              <a:rPr lang="es-GT" dirty="0" smtClean="0"/>
              <a:t>Importación </a:t>
            </a:r>
            <a:r>
              <a:rPr lang="es-GT" dirty="0"/>
              <a:t>en 2013 </a:t>
            </a:r>
            <a:r>
              <a:rPr lang="es-GT" dirty="0" smtClean="0"/>
              <a:t>(Diésel)</a:t>
            </a:r>
            <a:endParaRPr lang="es-GT" dirty="0"/>
          </a:p>
        </p:txBody>
      </p:sp>
      <p:graphicFrame>
        <p:nvGraphicFramePr>
          <p:cNvPr id="5" name="1 Gráfic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608120711"/>
              </p:ext>
            </p:extLst>
          </p:nvPr>
        </p:nvGraphicFramePr>
        <p:xfrm>
          <a:off x="466725" y="1379538"/>
          <a:ext cx="5938838" cy="3419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1412776" y="1165706"/>
            <a:ext cx="41044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1050" dirty="0"/>
              <a:t>En millones de US$ dólares</a:t>
            </a:r>
          </a:p>
        </p:txBody>
      </p:sp>
    </p:spTree>
    <p:extLst>
      <p:ext uri="{BB962C8B-B14F-4D97-AF65-F5344CB8AC3E}">
        <p14:creationId xmlns:p14="http://schemas.microsoft.com/office/powerpoint/2010/main" xmlns="" val="204335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Comportamiento histórico del </a:t>
            </a:r>
            <a:r>
              <a:rPr lang="es-GT" dirty="0" smtClean="0"/>
              <a:t>segundo </a:t>
            </a:r>
            <a:r>
              <a:rPr lang="es-GT" dirty="0"/>
              <a:t>producto de </a:t>
            </a:r>
            <a:r>
              <a:rPr lang="es-GT" dirty="0" smtClean="0"/>
              <a:t>Importación </a:t>
            </a:r>
            <a:r>
              <a:rPr lang="es-GT" dirty="0"/>
              <a:t>en 2013 </a:t>
            </a:r>
            <a:r>
              <a:rPr lang="es-GT" dirty="0" smtClean="0"/>
              <a:t>(Gasolina)</a:t>
            </a:r>
            <a:endParaRPr lang="es-GT" dirty="0"/>
          </a:p>
        </p:txBody>
      </p:sp>
      <p:graphicFrame>
        <p:nvGraphicFramePr>
          <p:cNvPr id="9" name="5 Gráfic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538345252"/>
              </p:ext>
            </p:extLst>
          </p:nvPr>
        </p:nvGraphicFramePr>
        <p:xfrm>
          <a:off x="466725" y="1379538"/>
          <a:ext cx="5938838" cy="3419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132850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Comportamiento histórico del </a:t>
            </a:r>
            <a:r>
              <a:rPr lang="es-GT" dirty="0" smtClean="0"/>
              <a:t>tercer </a:t>
            </a:r>
            <a:r>
              <a:rPr lang="es-GT" dirty="0"/>
              <a:t>producto de </a:t>
            </a:r>
            <a:r>
              <a:rPr lang="es-GT" dirty="0" smtClean="0"/>
              <a:t>Importación (Medicamentos p/humanos)</a:t>
            </a:r>
            <a:endParaRPr lang="es-GT" dirty="0"/>
          </a:p>
        </p:txBody>
      </p:sp>
      <p:sp>
        <p:nvSpPr>
          <p:cNvPr id="4" name="CuadroTexto 3"/>
          <p:cNvSpPr txBox="1"/>
          <p:nvPr/>
        </p:nvSpPr>
        <p:spPr>
          <a:xfrm>
            <a:off x="1412776" y="1165706"/>
            <a:ext cx="41044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1050" dirty="0"/>
              <a:t>En millones de US$ dólares</a:t>
            </a:r>
          </a:p>
        </p:txBody>
      </p:sp>
      <p:graphicFrame>
        <p:nvGraphicFramePr>
          <p:cNvPr id="7" name="6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386641867"/>
              </p:ext>
            </p:extLst>
          </p:nvPr>
        </p:nvGraphicFramePr>
        <p:xfrm>
          <a:off x="466725" y="1379538"/>
          <a:ext cx="5938838" cy="3419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370936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Comercio exterior por </a:t>
            </a:r>
            <a:r>
              <a:rPr lang="es-GT" dirty="0"/>
              <a:t>vía de salida o entrada </a:t>
            </a:r>
            <a:r>
              <a:rPr lang="es-GT" dirty="0" smtClean="0"/>
              <a:t>Año 2013</a:t>
            </a:r>
            <a:endParaRPr lang="es-GT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 smtClean="0"/>
              <a:t>Exportaciones</a:t>
            </a:r>
            <a:endParaRPr lang="es-GT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GT" dirty="0" smtClean="0"/>
              <a:t>Importaciones</a:t>
            </a:r>
            <a:endParaRPr lang="es-GT" dirty="0"/>
          </a:p>
        </p:txBody>
      </p:sp>
      <p:graphicFrame>
        <p:nvGraphicFramePr>
          <p:cNvPr id="9" name="8 Marcador de contenido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xmlns="" val="3814485373"/>
              </p:ext>
            </p:extLst>
          </p:nvPr>
        </p:nvGraphicFramePr>
        <p:xfrm>
          <a:off x="350838" y="2032000"/>
          <a:ext cx="2970212" cy="2700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11 Gráfico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xmlns="" val="2070050277"/>
              </p:ext>
            </p:extLst>
          </p:nvPr>
        </p:nvGraphicFramePr>
        <p:xfrm>
          <a:off x="3536950" y="2032000"/>
          <a:ext cx="2970213" cy="2700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CuadroTexto 10"/>
          <p:cNvSpPr txBox="1"/>
          <p:nvPr/>
        </p:nvSpPr>
        <p:spPr>
          <a:xfrm>
            <a:off x="1412776" y="1165706"/>
            <a:ext cx="41044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1050" dirty="0"/>
              <a:t>En millones de US$ dólares</a:t>
            </a:r>
          </a:p>
        </p:txBody>
      </p:sp>
    </p:spTree>
    <p:extLst>
      <p:ext uri="{BB962C8B-B14F-4D97-AF65-F5344CB8AC3E}">
        <p14:creationId xmlns:p14="http://schemas.microsoft.com/office/powerpoint/2010/main" xmlns="" val="412851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Balanza comercial por continente</a:t>
            </a:r>
            <a:br>
              <a:rPr lang="es-GT" dirty="0" smtClean="0"/>
            </a:br>
            <a:r>
              <a:rPr lang="es-GT" dirty="0" smtClean="0"/>
              <a:t>2013</a:t>
            </a:r>
            <a:endParaRPr lang="es-GT" dirty="0"/>
          </a:p>
        </p:txBody>
      </p:sp>
      <p:sp>
        <p:nvSpPr>
          <p:cNvPr id="4" name="CuadroTexto 3"/>
          <p:cNvSpPr txBox="1"/>
          <p:nvPr/>
        </p:nvSpPr>
        <p:spPr>
          <a:xfrm>
            <a:off x="1412776" y="1165706"/>
            <a:ext cx="41044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1050" dirty="0"/>
              <a:t>En millones de US$ dólares</a:t>
            </a:r>
          </a:p>
        </p:txBody>
      </p:sp>
      <p:graphicFrame>
        <p:nvGraphicFramePr>
          <p:cNvPr id="7" name="7 Gráfic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216186860"/>
              </p:ext>
            </p:extLst>
          </p:nvPr>
        </p:nvGraphicFramePr>
        <p:xfrm>
          <a:off x="466725" y="1379538"/>
          <a:ext cx="5938838" cy="3419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126305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Balanza comercial con Centroamérica</a:t>
            </a:r>
            <a:br>
              <a:rPr lang="es-GT" dirty="0" smtClean="0"/>
            </a:br>
            <a:r>
              <a:rPr lang="es-GT" dirty="0" smtClean="0"/>
              <a:t>Serie Histórica</a:t>
            </a:r>
            <a:endParaRPr lang="es-GT" dirty="0"/>
          </a:p>
        </p:txBody>
      </p:sp>
      <p:sp>
        <p:nvSpPr>
          <p:cNvPr id="5" name="CuadroTexto 4"/>
          <p:cNvSpPr txBox="1"/>
          <p:nvPr/>
        </p:nvSpPr>
        <p:spPr>
          <a:xfrm>
            <a:off x="1357298" y="1071552"/>
            <a:ext cx="41044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1050" dirty="0"/>
              <a:t>En millones de US$ dólares</a:t>
            </a:r>
          </a:p>
        </p:txBody>
      </p:sp>
      <p:graphicFrame>
        <p:nvGraphicFramePr>
          <p:cNvPr id="8" name="2 Gráfic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58821490"/>
              </p:ext>
            </p:extLst>
          </p:nvPr>
        </p:nvGraphicFramePr>
        <p:xfrm>
          <a:off x="466725" y="1379538"/>
          <a:ext cx="5938838" cy="3419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169712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Balanza comercial con </a:t>
            </a:r>
            <a:r>
              <a:rPr lang="es-GT" dirty="0" smtClean="0"/>
              <a:t>países centroamericanos</a:t>
            </a:r>
            <a:r>
              <a:rPr lang="es-GT" dirty="0"/>
              <a:t/>
            </a:r>
            <a:br>
              <a:rPr lang="es-GT" dirty="0"/>
            </a:br>
            <a:r>
              <a:rPr lang="es-GT" dirty="0" smtClean="0"/>
              <a:t>Año 2013</a:t>
            </a:r>
            <a:endParaRPr lang="es-GT" dirty="0"/>
          </a:p>
        </p:txBody>
      </p:sp>
      <p:sp>
        <p:nvSpPr>
          <p:cNvPr id="4" name="CuadroTexto 3"/>
          <p:cNvSpPr txBox="1"/>
          <p:nvPr/>
        </p:nvSpPr>
        <p:spPr>
          <a:xfrm>
            <a:off x="1357298" y="1285866"/>
            <a:ext cx="41044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1050" dirty="0"/>
              <a:t>En millones de US$ dólares</a:t>
            </a:r>
          </a:p>
        </p:txBody>
      </p:sp>
      <p:graphicFrame>
        <p:nvGraphicFramePr>
          <p:cNvPr id="6" name="4 Gráfico"/>
          <p:cNvGraphicFramePr>
            <a:graphicFrameLocks noGrp="1"/>
          </p:cNvGraphicFramePr>
          <p:nvPr>
            <p:ph idx="1"/>
          </p:nvPr>
        </p:nvGraphicFramePr>
        <p:xfrm>
          <a:off x="428604" y="1500180"/>
          <a:ext cx="5938838" cy="3062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264595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Exportaciones totales</a:t>
            </a:r>
            <a:br>
              <a:rPr lang="es-GT" dirty="0" smtClean="0"/>
            </a:br>
            <a:r>
              <a:rPr lang="es-GT" dirty="0" smtClean="0"/>
              <a:t>Serie histórica</a:t>
            </a:r>
            <a:endParaRPr lang="es-GT" dirty="0"/>
          </a:p>
        </p:txBody>
      </p:sp>
      <p:sp>
        <p:nvSpPr>
          <p:cNvPr id="6" name="CuadroTexto 5"/>
          <p:cNvSpPr txBox="1"/>
          <p:nvPr/>
        </p:nvSpPr>
        <p:spPr>
          <a:xfrm>
            <a:off x="1412776" y="1165706"/>
            <a:ext cx="41044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1050" dirty="0"/>
              <a:t>En millones de US$ dólares</a:t>
            </a:r>
          </a:p>
        </p:txBody>
      </p:sp>
      <p:graphicFrame>
        <p:nvGraphicFramePr>
          <p:cNvPr id="7" name="4 Gráfic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601100648"/>
              </p:ext>
            </p:extLst>
          </p:nvPr>
        </p:nvGraphicFramePr>
        <p:xfrm>
          <a:off x="466725" y="1379538"/>
          <a:ext cx="5938838" cy="3419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92665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Exportaciones </a:t>
            </a:r>
            <a:r>
              <a:rPr lang="es-GT" dirty="0"/>
              <a:t>por continente(en porcentajes)</a:t>
            </a:r>
            <a:br>
              <a:rPr lang="es-GT" dirty="0"/>
            </a:br>
            <a:r>
              <a:rPr lang="es-GT" dirty="0"/>
              <a:t>Año 2013</a:t>
            </a:r>
          </a:p>
        </p:txBody>
      </p:sp>
      <p:pic>
        <p:nvPicPr>
          <p:cNvPr id="4" name="Marcador de contenido 10"/>
          <p:cNvPicPr>
            <a:picLocks noGrp="1"/>
          </p:cNvPicPr>
          <p:nvPr>
            <p:ph idx="1"/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6725" y="1743845"/>
            <a:ext cx="5938838" cy="2690861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53533" y="3795886"/>
            <a:ext cx="483179" cy="792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47799696"/>
              </p:ext>
            </p:extLst>
          </p:nvPr>
        </p:nvGraphicFramePr>
        <p:xfrm>
          <a:off x="116632" y="3638062"/>
          <a:ext cx="1368152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032"/>
                <a:gridCol w="631032"/>
                <a:gridCol w="449088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GT" sz="1100" b="0" i="0" u="none" strike="noStrike" dirty="0" smtClean="0">
                          <a:solidFill>
                            <a:srgbClr val="5C80AC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</a:t>
                      </a:r>
                      <a:endParaRPr lang="es-GT" sz="1100" b="0" i="0" u="none" strike="noStrike" dirty="0">
                        <a:solidFill>
                          <a:srgbClr val="5C80AC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GT" sz="1100" u="none" strike="noStrike" dirty="0">
                          <a:effectLst/>
                          <a:latin typeface="+mn-lt"/>
                        </a:rPr>
                        <a:t>América</a:t>
                      </a:r>
                      <a:endParaRPr lang="es-GT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GT" sz="1100" u="none" strike="noStrike" dirty="0">
                          <a:effectLst/>
                          <a:latin typeface="+mn-lt"/>
                        </a:rPr>
                        <a:t>81.0%</a:t>
                      </a:r>
                      <a:endParaRPr lang="es-GT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GT" sz="1100" b="0" i="0" u="none" strike="noStrike" dirty="0" smtClean="0">
                          <a:solidFill>
                            <a:srgbClr val="7C99BC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</a:t>
                      </a:r>
                      <a:endParaRPr lang="es-GT" sz="1100" b="0" i="0" u="none" strike="noStrike" dirty="0" smtClean="0">
                        <a:solidFill>
                          <a:srgbClr val="7C99BC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GT" sz="1100" u="none" strike="noStrike" dirty="0">
                          <a:effectLst/>
                          <a:latin typeface="+mn-lt"/>
                        </a:rPr>
                        <a:t>Asia</a:t>
                      </a:r>
                      <a:endParaRPr lang="es-GT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GT" sz="1100" u="none" strike="noStrike" dirty="0">
                          <a:effectLst/>
                          <a:latin typeface="+mn-lt"/>
                        </a:rPr>
                        <a:t>9.2%</a:t>
                      </a:r>
                      <a:endParaRPr lang="es-GT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GT" sz="1100" b="0" i="0" u="none" strike="noStrike" dirty="0" smtClean="0">
                          <a:solidFill>
                            <a:srgbClr val="A5B9D1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</a:t>
                      </a:r>
                      <a:endParaRPr lang="es-GT" sz="1100" b="0" i="0" u="none" strike="noStrike" dirty="0" smtClean="0">
                        <a:solidFill>
                          <a:srgbClr val="A5B9D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GT" sz="1100" u="none" strike="noStrike" dirty="0">
                          <a:effectLst/>
                          <a:latin typeface="+mn-lt"/>
                        </a:rPr>
                        <a:t>Europa</a:t>
                      </a:r>
                      <a:endParaRPr lang="es-GT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GT" sz="1100" u="none" strike="noStrike" dirty="0">
                          <a:effectLst/>
                          <a:latin typeface="+mn-lt"/>
                        </a:rPr>
                        <a:t>6.9%</a:t>
                      </a:r>
                      <a:endParaRPr lang="es-GT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GT" sz="1100" b="0" i="0" u="none" strike="noStrike" dirty="0" smtClean="0">
                          <a:solidFill>
                            <a:srgbClr val="BDCCDD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</a:t>
                      </a:r>
                      <a:endParaRPr lang="es-GT" sz="1100" b="0" i="0" u="none" strike="noStrike" dirty="0" smtClean="0">
                        <a:solidFill>
                          <a:srgbClr val="BDCCDD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GT" sz="1100" u="none" strike="noStrike" dirty="0" smtClean="0">
                          <a:effectLst/>
                          <a:latin typeface="+mn-lt"/>
                        </a:rPr>
                        <a:t>África</a:t>
                      </a:r>
                      <a:endParaRPr lang="es-GT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GT" sz="1100" u="none" strike="noStrike" dirty="0">
                          <a:effectLst/>
                          <a:latin typeface="+mn-lt"/>
                        </a:rPr>
                        <a:t>2.2%</a:t>
                      </a:r>
                      <a:endParaRPr lang="es-GT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GT" sz="1100" b="0" i="0" u="none" strike="noStrike" dirty="0" smtClean="0">
                          <a:solidFill>
                            <a:srgbClr val="BDCCDD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</a:t>
                      </a:r>
                      <a:endParaRPr lang="es-GT" sz="1100" b="0" i="0" u="none" strike="noStrike" dirty="0" smtClean="0">
                        <a:solidFill>
                          <a:srgbClr val="BDCCDD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GT" sz="1100" u="none" strike="noStrike" dirty="0">
                          <a:effectLst/>
                          <a:latin typeface="+mn-lt"/>
                        </a:rPr>
                        <a:t>Oceanía</a:t>
                      </a:r>
                      <a:endParaRPr lang="es-GT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GT" sz="1100" u="none" strike="noStrike" dirty="0">
                          <a:effectLst/>
                          <a:latin typeface="+mn-lt"/>
                        </a:rPr>
                        <a:t>0.2%</a:t>
                      </a:r>
                      <a:endParaRPr lang="es-GT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55910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Importaciones por </a:t>
            </a:r>
            <a:r>
              <a:rPr lang="es-GT" dirty="0" smtClean="0"/>
              <a:t>continente(en </a:t>
            </a:r>
            <a:r>
              <a:rPr lang="es-GT" dirty="0"/>
              <a:t>porcentajes)</a:t>
            </a:r>
            <a:br>
              <a:rPr lang="es-GT" dirty="0"/>
            </a:br>
            <a:r>
              <a:rPr lang="es-GT" dirty="0" smtClean="0"/>
              <a:t>Año 2013</a:t>
            </a:r>
            <a:endParaRPr lang="es-GT" dirty="0"/>
          </a:p>
        </p:txBody>
      </p:sp>
      <p:pic>
        <p:nvPicPr>
          <p:cNvPr id="11" name="Marcador de contenido 10"/>
          <p:cNvPicPr>
            <a:picLocks noGrp="1"/>
          </p:cNvPicPr>
          <p:nvPr>
            <p:ph idx="1"/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6725" y="1381217"/>
            <a:ext cx="5938838" cy="2690861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353533" y="3433258"/>
            <a:ext cx="483179" cy="792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76732007"/>
              </p:ext>
            </p:extLst>
          </p:nvPr>
        </p:nvGraphicFramePr>
        <p:xfrm>
          <a:off x="116632" y="3275434"/>
          <a:ext cx="1368152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032"/>
                <a:gridCol w="631032"/>
                <a:gridCol w="449088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GT" sz="1100" b="0" i="0" u="none" strike="noStrike" dirty="0" smtClean="0">
                          <a:solidFill>
                            <a:srgbClr val="5C80AC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</a:t>
                      </a:r>
                      <a:endParaRPr lang="es-GT" sz="1100" b="0" i="0" u="none" strike="noStrike" dirty="0">
                        <a:solidFill>
                          <a:srgbClr val="5C80AC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GT" sz="1100" u="none" strike="noStrike" dirty="0">
                          <a:effectLst/>
                          <a:latin typeface="+mn-lt"/>
                        </a:rPr>
                        <a:t>América</a:t>
                      </a:r>
                      <a:endParaRPr lang="es-GT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GT" sz="1100" u="none" strike="noStrike" dirty="0" smtClean="0">
                          <a:effectLst/>
                          <a:latin typeface="+mn-lt"/>
                        </a:rPr>
                        <a:t>73.1%</a:t>
                      </a:r>
                      <a:endParaRPr lang="es-GT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GT" sz="1100" b="0" i="0" u="none" strike="noStrike" dirty="0" smtClean="0">
                          <a:solidFill>
                            <a:srgbClr val="7C99BC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</a:t>
                      </a:r>
                      <a:endParaRPr lang="es-GT" sz="1100" b="0" i="0" u="none" strike="noStrike" dirty="0" smtClean="0">
                        <a:solidFill>
                          <a:srgbClr val="7C99BC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GT" sz="1100" u="none" strike="noStrike" dirty="0">
                          <a:effectLst/>
                          <a:latin typeface="+mn-lt"/>
                        </a:rPr>
                        <a:t>Asia</a:t>
                      </a:r>
                      <a:endParaRPr lang="es-GT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GT" sz="1100" u="none" strike="noStrike" dirty="0" smtClean="0">
                          <a:effectLst/>
                          <a:latin typeface="+mn-lt"/>
                        </a:rPr>
                        <a:t>17.7%</a:t>
                      </a:r>
                      <a:endParaRPr lang="es-GT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GT" sz="1100" b="0" i="0" u="none" strike="noStrike" dirty="0" smtClean="0">
                          <a:solidFill>
                            <a:srgbClr val="A5B9D1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</a:t>
                      </a:r>
                      <a:endParaRPr lang="es-GT" sz="1100" b="0" i="0" u="none" strike="noStrike" dirty="0" smtClean="0">
                        <a:solidFill>
                          <a:srgbClr val="A5B9D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GT" sz="1100" u="none" strike="noStrike" dirty="0">
                          <a:effectLst/>
                          <a:latin typeface="+mn-lt"/>
                        </a:rPr>
                        <a:t>Europa</a:t>
                      </a:r>
                      <a:endParaRPr lang="es-GT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GT" sz="1100" u="none" strike="noStrike" dirty="0" smtClean="0">
                          <a:effectLst/>
                          <a:latin typeface="+mn-lt"/>
                        </a:rPr>
                        <a:t>8.0%</a:t>
                      </a:r>
                      <a:endParaRPr lang="es-GT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GT" sz="1100" b="0" i="0" u="none" strike="noStrike" dirty="0" smtClean="0">
                          <a:solidFill>
                            <a:srgbClr val="BDCCDD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</a:t>
                      </a:r>
                      <a:endParaRPr lang="es-GT" sz="1100" b="0" i="0" u="none" strike="noStrike" dirty="0" smtClean="0">
                        <a:solidFill>
                          <a:srgbClr val="BDCCDD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GT" sz="1100" u="none" strike="noStrike" dirty="0" smtClean="0">
                          <a:effectLst/>
                          <a:latin typeface="+mn-lt"/>
                        </a:rPr>
                        <a:t>África</a:t>
                      </a:r>
                      <a:endParaRPr lang="es-GT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GT" sz="1100" u="none" strike="noStrike" dirty="0" smtClean="0">
                          <a:effectLst/>
                          <a:latin typeface="+mn-lt"/>
                        </a:rPr>
                        <a:t>0.1%</a:t>
                      </a:r>
                      <a:endParaRPr lang="es-GT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GT" sz="1100" b="0" i="0" u="none" strike="noStrike" dirty="0" smtClean="0">
                          <a:solidFill>
                            <a:srgbClr val="BDCCDD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</a:t>
                      </a:r>
                      <a:endParaRPr lang="es-GT" sz="1100" b="0" i="0" u="none" strike="noStrike" dirty="0" smtClean="0">
                        <a:solidFill>
                          <a:srgbClr val="BDCCDD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GT" sz="1100" u="none" strike="noStrike" dirty="0">
                          <a:effectLst/>
                          <a:latin typeface="+mn-lt"/>
                        </a:rPr>
                        <a:t>Oceanía</a:t>
                      </a:r>
                      <a:endParaRPr lang="es-GT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GT" sz="1100" u="none" strike="noStrike" dirty="0">
                          <a:effectLst/>
                          <a:latin typeface="+mn-lt"/>
                        </a:rPr>
                        <a:t>0.2%</a:t>
                      </a:r>
                      <a:endParaRPr lang="es-GT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3517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Exportaciones a los países centroamericanos (en porcentaje). Año 2013</a:t>
            </a:r>
            <a:endParaRPr lang="es-GT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05717" y="1379538"/>
            <a:ext cx="3460854" cy="341947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464127" y="3795886"/>
            <a:ext cx="483179" cy="792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03673123"/>
              </p:ext>
            </p:extLst>
          </p:nvPr>
        </p:nvGraphicFramePr>
        <p:xfrm>
          <a:off x="116632" y="3638062"/>
          <a:ext cx="1368152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032"/>
                <a:gridCol w="631032"/>
                <a:gridCol w="449088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GT" sz="1100" b="0" i="0" u="none" strike="noStrike" dirty="0" smtClean="0">
                          <a:solidFill>
                            <a:srgbClr val="5C80AC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</a:t>
                      </a:r>
                      <a:endParaRPr lang="es-GT" sz="1100" b="0" i="0" u="none" strike="noStrike" dirty="0">
                        <a:solidFill>
                          <a:srgbClr val="5C80AC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GT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El</a:t>
                      </a:r>
                      <a:r>
                        <a:rPr lang="es-GT" sz="11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Salvador</a:t>
                      </a:r>
                      <a:endParaRPr lang="es-GT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GT" sz="1100" u="none" strike="noStrike" dirty="0" smtClean="0">
                          <a:effectLst/>
                          <a:latin typeface="+mn-lt"/>
                        </a:rPr>
                        <a:t>39.8%</a:t>
                      </a:r>
                      <a:endParaRPr lang="es-GT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GT" sz="1100" b="0" i="0" u="none" strike="noStrike" dirty="0" smtClean="0">
                          <a:solidFill>
                            <a:srgbClr val="7C99BC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</a:t>
                      </a:r>
                      <a:endParaRPr lang="es-GT" sz="1100" b="0" i="0" u="none" strike="noStrike" dirty="0" smtClean="0">
                        <a:solidFill>
                          <a:srgbClr val="7C99BC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GT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Honduras</a:t>
                      </a:r>
                      <a:endParaRPr lang="es-GT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GT" sz="1100" u="none" strike="noStrike" dirty="0" smtClean="0">
                          <a:effectLst/>
                          <a:latin typeface="+mn-lt"/>
                        </a:rPr>
                        <a:t>28.4%</a:t>
                      </a:r>
                      <a:endParaRPr lang="es-GT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GT" sz="1100" b="0" i="0" u="none" strike="noStrike" dirty="0" smtClean="0">
                          <a:solidFill>
                            <a:srgbClr val="A5B9D1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</a:t>
                      </a:r>
                      <a:endParaRPr lang="es-GT" sz="1100" b="0" i="0" u="none" strike="noStrike" dirty="0" smtClean="0">
                        <a:solidFill>
                          <a:srgbClr val="A5B9D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GT" sz="1100" u="none" strike="noStrike" dirty="0" smtClean="0">
                          <a:effectLst/>
                          <a:latin typeface="+mn-lt"/>
                        </a:rPr>
                        <a:t>Nicaragua</a:t>
                      </a:r>
                      <a:endParaRPr lang="es-GT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GT" sz="1100" u="none" strike="noStrike" dirty="0" smtClean="0">
                          <a:effectLst/>
                          <a:latin typeface="+mn-lt"/>
                        </a:rPr>
                        <a:t>17.5%</a:t>
                      </a:r>
                      <a:endParaRPr lang="es-GT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GT" sz="1100" b="0" i="0" u="none" strike="noStrike" dirty="0" smtClean="0">
                          <a:solidFill>
                            <a:srgbClr val="BDCCDD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</a:t>
                      </a:r>
                      <a:endParaRPr lang="es-GT" sz="1100" b="0" i="0" u="none" strike="noStrike" dirty="0" smtClean="0">
                        <a:solidFill>
                          <a:srgbClr val="BDCCDD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GT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Costa</a:t>
                      </a:r>
                      <a:r>
                        <a:rPr lang="es-GT" sz="11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Rica</a:t>
                      </a:r>
                      <a:endParaRPr lang="es-GT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GT" sz="1100" u="none" strike="noStrike" dirty="0" smtClean="0">
                          <a:effectLst/>
                          <a:latin typeface="+mn-lt"/>
                        </a:rPr>
                        <a:t>14.2</a:t>
                      </a:r>
                      <a:r>
                        <a:rPr lang="es-GT" sz="1100" u="none" strike="noStrike" dirty="0">
                          <a:effectLst/>
                          <a:latin typeface="+mn-lt"/>
                        </a:rPr>
                        <a:t>%</a:t>
                      </a:r>
                      <a:endParaRPr lang="es-GT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51178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Importaciones </a:t>
            </a:r>
            <a:r>
              <a:rPr lang="es-GT" dirty="0"/>
              <a:t>a los países centroamericanos (en porcentaje). Año 2013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556792" y="3795886"/>
            <a:ext cx="483179" cy="792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pic>
        <p:nvPicPr>
          <p:cNvPr id="7" name="Marcador de contenido 3"/>
          <p:cNvPicPr>
            <a:picLocks noGrp="1"/>
          </p:cNvPicPr>
          <p:nvPr>
            <p:ph idx="1"/>
          </p:nvPr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07556" y="1379538"/>
            <a:ext cx="3457176" cy="3419475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1464127" y="3795886"/>
            <a:ext cx="483179" cy="792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11067673"/>
              </p:ext>
            </p:extLst>
          </p:nvPr>
        </p:nvGraphicFramePr>
        <p:xfrm>
          <a:off x="116632" y="3638062"/>
          <a:ext cx="1368152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032"/>
                <a:gridCol w="631032"/>
                <a:gridCol w="449088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GT" sz="1100" b="0" i="0" u="none" strike="noStrike" dirty="0" smtClean="0">
                          <a:solidFill>
                            <a:srgbClr val="5C80AC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</a:t>
                      </a:r>
                      <a:endParaRPr lang="es-GT" sz="1100" b="0" i="0" u="none" strike="noStrike" dirty="0">
                        <a:solidFill>
                          <a:srgbClr val="5C80AC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GT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El</a:t>
                      </a:r>
                      <a:r>
                        <a:rPr lang="es-GT" sz="11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Salvador</a:t>
                      </a:r>
                      <a:endParaRPr lang="es-GT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GT" sz="1100" u="none" strike="noStrike" dirty="0" smtClean="0">
                          <a:effectLst/>
                          <a:latin typeface="+mn-lt"/>
                        </a:rPr>
                        <a:t>44.4%</a:t>
                      </a:r>
                      <a:endParaRPr lang="es-GT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GT" sz="1100" b="0" i="0" u="none" strike="noStrike" dirty="0" smtClean="0">
                          <a:solidFill>
                            <a:srgbClr val="7C99BC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</a:t>
                      </a:r>
                      <a:endParaRPr lang="es-GT" sz="1100" b="0" i="0" u="none" strike="noStrike" dirty="0" smtClean="0">
                        <a:solidFill>
                          <a:srgbClr val="7C99BC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GT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Honduras</a:t>
                      </a:r>
                      <a:endParaRPr lang="es-GT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GT" sz="1100" u="none" strike="noStrike" dirty="0" smtClean="0">
                          <a:effectLst/>
                          <a:latin typeface="+mn-lt"/>
                        </a:rPr>
                        <a:t>21.4%</a:t>
                      </a:r>
                      <a:endParaRPr lang="es-GT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GT" sz="1100" b="0" i="0" u="none" strike="noStrike" dirty="0" smtClean="0">
                          <a:solidFill>
                            <a:srgbClr val="A5B9D1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</a:t>
                      </a:r>
                      <a:endParaRPr lang="es-GT" sz="1100" b="0" i="0" u="none" strike="noStrike" dirty="0" smtClean="0">
                        <a:solidFill>
                          <a:srgbClr val="A5B9D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GT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Costa Rica</a:t>
                      </a:r>
                      <a:endParaRPr lang="es-GT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GT" sz="1100" u="none" strike="noStrike" dirty="0" smtClean="0">
                          <a:effectLst/>
                          <a:latin typeface="+mn-lt"/>
                        </a:rPr>
                        <a:t>28.1%</a:t>
                      </a:r>
                      <a:endParaRPr lang="es-GT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GT" sz="1100" b="0" i="0" u="none" strike="noStrike" dirty="0" smtClean="0">
                          <a:solidFill>
                            <a:srgbClr val="BDCCDD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</a:t>
                      </a:r>
                      <a:endParaRPr lang="es-GT" sz="1100" b="0" i="0" u="none" strike="noStrike" dirty="0" smtClean="0">
                        <a:solidFill>
                          <a:srgbClr val="BDCCDD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GT" sz="1100" u="none" strike="noStrike" dirty="0" smtClean="0">
                          <a:effectLst/>
                          <a:latin typeface="+mn-lt"/>
                        </a:rPr>
                        <a:t>Nicaragua</a:t>
                      </a:r>
                      <a:endParaRPr lang="es-GT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GT" sz="1100" u="none" strike="noStrike" dirty="0" smtClean="0">
                          <a:effectLst/>
                          <a:latin typeface="+mn-lt"/>
                        </a:rPr>
                        <a:t>5.9%</a:t>
                      </a:r>
                      <a:endParaRPr lang="es-GT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9354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135018" y="1779662"/>
            <a:ext cx="4608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dirty="0" smtClean="0">
                <a:latin typeface="Tw Cen MT Condensed" panose="020B0606020104020203" pitchFamily="34" charset="0"/>
              </a:rPr>
              <a:t>¡Muchas gracias!</a:t>
            </a:r>
            <a:endParaRPr lang="es-GT" sz="3200" dirty="0">
              <a:latin typeface="Tw Cen MT Condensed" panose="020B0606020104020203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124744" y="2790676"/>
            <a:ext cx="46085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dirty="0" smtClean="0">
                <a:solidFill>
                  <a:srgbClr val="0066CC"/>
                </a:solidFill>
                <a:latin typeface="Tw Cen MT Condensed" panose="020B0606020104020203" pitchFamily="34" charset="0"/>
              </a:rPr>
              <a:t>Visite</a:t>
            </a:r>
          </a:p>
          <a:p>
            <a:pPr algn="ctr"/>
            <a:r>
              <a:rPr lang="es-GT" sz="3200" dirty="0" smtClean="0">
                <a:solidFill>
                  <a:srgbClr val="0066CC"/>
                </a:solidFill>
                <a:latin typeface="Tw Cen MT Condensed" panose="020B0606020104020203" pitchFamily="34" charset="0"/>
              </a:rPr>
              <a:t>www.ine.gob.gt</a:t>
            </a:r>
            <a:endParaRPr lang="es-GT" sz="3200" dirty="0">
              <a:solidFill>
                <a:srgbClr val="0066CC"/>
              </a:solidFill>
              <a:latin typeface="Tw Cen MT Condensed" panose="020B06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814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Variación porcentual </a:t>
            </a:r>
            <a:r>
              <a:rPr lang="es-GT" dirty="0" smtClean="0"/>
              <a:t>anual de </a:t>
            </a:r>
            <a:r>
              <a:rPr lang="es-GT" dirty="0"/>
              <a:t>las </a:t>
            </a:r>
            <a:r>
              <a:rPr lang="es-GT" dirty="0" smtClean="0"/>
              <a:t>exportaciones. Serie histórica</a:t>
            </a:r>
            <a:endParaRPr lang="es-GT" dirty="0"/>
          </a:p>
        </p:txBody>
      </p:sp>
      <p:graphicFrame>
        <p:nvGraphicFramePr>
          <p:cNvPr id="6" name="9 Gráfic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421657412"/>
              </p:ext>
            </p:extLst>
          </p:nvPr>
        </p:nvGraphicFramePr>
        <p:xfrm>
          <a:off x="466725" y="1379538"/>
          <a:ext cx="5938838" cy="3419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1412776" y="1165706"/>
            <a:ext cx="41044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1050" dirty="0"/>
              <a:t>En </a:t>
            </a:r>
            <a:r>
              <a:rPr lang="es-GT" sz="1050" dirty="0" smtClean="0"/>
              <a:t>porcentaje</a:t>
            </a:r>
            <a:endParaRPr lang="es-GT" sz="1050" dirty="0"/>
          </a:p>
        </p:txBody>
      </p:sp>
    </p:spTree>
    <p:extLst>
      <p:ext uri="{BB962C8B-B14F-4D97-AF65-F5344CB8AC3E}">
        <p14:creationId xmlns:p14="http://schemas.microsoft.com/office/powerpoint/2010/main" xmlns="" val="286325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Importaciones Totales</a:t>
            </a:r>
            <a:br>
              <a:rPr lang="es-GT" dirty="0" smtClean="0"/>
            </a:br>
            <a:r>
              <a:rPr lang="es-GT" dirty="0" smtClean="0"/>
              <a:t>Serie histórica</a:t>
            </a:r>
            <a:endParaRPr lang="es-GT" dirty="0"/>
          </a:p>
        </p:txBody>
      </p:sp>
      <p:graphicFrame>
        <p:nvGraphicFramePr>
          <p:cNvPr id="5" name="5 Gráfic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75654746"/>
              </p:ext>
            </p:extLst>
          </p:nvPr>
        </p:nvGraphicFramePr>
        <p:xfrm>
          <a:off x="466725" y="1379538"/>
          <a:ext cx="5938838" cy="3419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1412776" y="1165706"/>
            <a:ext cx="41044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1050" dirty="0"/>
              <a:t>En millones de US$ dólares</a:t>
            </a:r>
          </a:p>
        </p:txBody>
      </p:sp>
    </p:spTree>
    <p:extLst>
      <p:ext uri="{BB962C8B-B14F-4D97-AF65-F5344CB8AC3E}">
        <p14:creationId xmlns:p14="http://schemas.microsoft.com/office/powerpoint/2010/main" xmlns="" val="306838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Variación porcentual anual de las </a:t>
            </a:r>
            <a:r>
              <a:rPr lang="es-GT" dirty="0" smtClean="0"/>
              <a:t>importaciones </a:t>
            </a:r>
            <a:r>
              <a:rPr lang="es-GT" dirty="0"/>
              <a:t>Serie histórica</a:t>
            </a:r>
          </a:p>
        </p:txBody>
      </p:sp>
      <p:graphicFrame>
        <p:nvGraphicFramePr>
          <p:cNvPr id="5" name="6 Gráfic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245423538"/>
              </p:ext>
            </p:extLst>
          </p:nvPr>
        </p:nvGraphicFramePr>
        <p:xfrm>
          <a:off x="466725" y="1379538"/>
          <a:ext cx="5938838" cy="3419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1412776" y="1165706"/>
            <a:ext cx="41044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1050" dirty="0"/>
              <a:t>En </a:t>
            </a:r>
            <a:r>
              <a:rPr lang="es-GT" sz="1050" dirty="0" smtClean="0"/>
              <a:t>porcentaje</a:t>
            </a:r>
            <a:endParaRPr lang="es-GT" sz="1050" dirty="0"/>
          </a:p>
        </p:txBody>
      </p:sp>
    </p:spTree>
    <p:extLst>
      <p:ext uri="{BB962C8B-B14F-4D97-AF65-F5344CB8AC3E}">
        <p14:creationId xmlns:p14="http://schemas.microsoft.com/office/powerpoint/2010/main" xmlns="" val="163347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Exportaciones totales </a:t>
            </a:r>
            <a:r>
              <a:rPr lang="es-GT" dirty="0" smtClean="0"/>
              <a:t>2013</a:t>
            </a:r>
            <a:br>
              <a:rPr lang="es-GT" dirty="0" smtClean="0"/>
            </a:br>
            <a:r>
              <a:rPr lang="es-GT" dirty="0" smtClean="0"/>
              <a:t>Por Sección</a:t>
            </a:r>
            <a:endParaRPr lang="es-GT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 smtClean="0"/>
              <a:t>Once más importantes</a:t>
            </a:r>
            <a:endParaRPr lang="es-GT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indent="0">
              <a:buNone/>
            </a:pPr>
            <a:r>
              <a:rPr lang="es-GT" dirty="0" smtClean="0"/>
              <a:t>	Diez menos importantes</a:t>
            </a:r>
            <a:endParaRPr lang="es-GT" dirty="0"/>
          </a:p>
        </p:txBody>
      </p:sp>
      <p:graphicFrame>
        <p:nvGraphicFramePr>
          <p:cNvPr id="9" name="5 Gráfico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xmlns="" val="4049731335"/>
              </p:ext>
            </p:extLst>
          </p:nvPr>
        </p:nvGraphicFramePr>
        <p:xfrm>
          <a:off x="350838" y="2032000"/>
          <a:ext cx="2970212" cy="2700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6 Gráfico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xmlns="" val="2170921145"/>
              </p:ext>
            </p:extLst>
          </p:nvPr>
        </p:nvGraphicFramePr>
        <p:xfrm>
          <a:off x="3536950" y="2032000"/>
          <a:ext cx="2970213" cy="2700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1412776" y="1165706"/>
            <a:ext cx="41044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1050" dirty="0"/>
              <a:t>En millones de US$ dólares</a:t>
            </a:r>
          </a:p>
        </p:txBody>
      </p:sp>
    </p:spTree>
    <p:extLst>
      <p:ext uri="{BB962C8B-B14F-4D97-AF65-F5344CB8AC3E}">
        <p14:creationId xmlns:p14="http://schemas.microsoft.com/office/powerpoint/2010/main" xmlns="" val="180819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Exportaciones </a:t>
            </a:r>
            <a:r>
              <a:rPr lang="es-GT" dirty="0" smtClean="0"/>
              <a:t>totales </a:t>
            </a:r>
            <a:br>
              <a:rPr lang="es-GT" dirty="0" smtClean="0"/>
            </a:br>
            <a:r>
              <a:rPr lang="es-GT" dirty="0" smtClean="0"/>
              <a:t>Según </a:t>
            </a:r>
            <a:r>
              <a:rPr lang="es-GT" dirty="0"/>
              <a:t>país de destino 2013</a:t>
            </a:r>
          </a:p>
        </p:txBody>
      </p:sp>
      <p:graphicFrame>
        <p:nvGraphicFramePr>
          <p:cNvPr id="5" name="2 Gráfic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773016212"/>
              </p:ext>
            </p:extLst>
          </p:nvPr>
        </p:nvGraphicFramePr>
        <p:xfrm>
          <a:off x="466725" y="1379538"/>
          <a:ext cx="5938838" cy="3419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1412776" y="1165706"/>
            <a:ext cx="41044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1050" dirty="0"/>
              <a:t>En millones de US$ dólares</a:t>
            </a:r>
          </a:p>
        </p:txBody>
      </p:sp>
    </p:spTree>
    <p:extLst>
      <p:ext uri="{BB962C8B-B14F-4D97-AF65-F5344CB8AC3E}">
        <p14:creationId xmlns:p14="http://schemas.microsoft.com/office/powerpoint/2010/main" xmlns="" val="108122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Principales diez productos de exportación</a:t>
            </a:r>
            <a:br>
              <a:rPr lang="es-GT" dirty="0" smtClean="0"/>
            </a:br>
            <a:r>
              <a:rPr lang="es-GT" dirty="0" smtClean="0"/>
              <a:t>Año 2013</a:t>
            </a:r>
            <a:endParaRPr lang="es-GT" dirty="0"/>
          </a:p>
        </p:txBody>
      </p:sp>
      <p:graphicFrame>
        <p:nvGraphicFramePr>
          <p:cNvPr id="5" name="1 Gráfic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545444218"/>
              </p:ext>
            </p:extLst>
          </p:nvPr>
        </p:nvGraphicFramePr>
        <p:xfrm>
          <a:off x="466725" y="1379538"/>
          <a:ext cx="5938838" cy="3419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1412776" y="1165706"/>
            <a:ext cx="41044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1050" dirty="0"/>
              <a:t>En millones de US$ dólares</a:t>
            </a:r>
          </a:p>
        </p:txBody>
      </p:sp>
    </p:spTree>
    <p:extLst>
      <p:ext uri="{BB962C8B-B14F-4D97-AF65-F5344CB8AC3E}">
        <p14:creationId xmlns:p14="http://schemas.microsoft.com/office/powerpoint/2010/main" xmlns="" val="148882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Comportamiento histórico del principal producto de Exportación </a:t>
            </a:r>
            <a:r>
              <a:rPr lang="es-GT" dirty="0" smtClean="0"/>
              <a:t>en 2013 (Azúcar) </a:t>
            </a:r>
            <a:endParaRPr lang="es-GT" dirty="0"/>
          </a:p>
        </p:txBody>
      </p:sp>
      <p:graphicFrame>
        <p:nvGraphicFramePr>
          <p:cNvPr id="5" name="10 Gráfic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117167269"/>
              </p:ext>
            </p:extLst>
          </p:nvPr>
        </p:nvGraphicFramePr>
        <p:xfrm>
          <a:off x="466725" y="1379538"/>
          <a:ext cx="5938838" cy="3419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1412776" y="1165706"/>
            <a:ext cx="41044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1050" dirty="0"/>
              <a:t>En millones de US$ dólares</a:t>
            </a:r>
          </a:p>
        </p:txBody>
      </p:sp>
    </p:spTree>
    <p:extLst>
      <p:ext uri="{BB962C8B-B14F-4D97-AF65-F5344CB8AC3E}">
        <p14:creationId xmlns:p14="http://schemas.microsoft.com/office/powerpoint/2010/main" xmlns="" val="127439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do 1">
      <a:majorFont>
        <a:latin typeface="Calibri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Personalizado 1">
    <a:majorFont>
      <a:latin typeface="Calibri"/>
      <a:ea typeface=""/>
      <a:cs typeface=""/>
    </a:majorFont>
    <a:minorFont>
      <a:latin typeface="Arial Narrow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Personalizado 1">
    <a:majorFont>
      <a:latin typeface="Calibri"/>
      <a:ea typeface=""/>
      <a:cs typeface=""/>
    </a:majorFont>
    <a:minorFont>
      <a:latin typeface="Arial Narrow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1330</TotalTime>
  <Words>371</Words>
  <Application>Microsoft Office PowerPoint</Application>
  <PresentationFormat>Personalizado</PresentationFormat>
  <Paragraphs>119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5" baseType="lpstr">
      <vt:lpstr>Tema de Office</vt:lpstr>
      <vt:lpstr>Diapositiva 1</vt:lpstr>
      <vt:lpstr>Exportaciones totales Serie histórica</vt:lpstr>
      <vt:lpstr>Variación porcentual anual de las exportaciones. Serie histórica</vt:lpstr>
      <vt:lpstr>Importaciones Totales Serie histórica</vt:lpstr>
      <vt:lpstr>Variación porcentual anual de las importaciones Serie histórica</vt:lpstr>
      <vt:lpstr>Exportaciones totales 2013 Por Sección</vt:lpstr>
      <vt:lpstr>Exportaciones totales  Según país de destino 2013</vt:lpstr>
      <vt:lpstr>Principales diez productos de exportación Año 2013</vt:lpstr>
      <vt:lpstr>Comportamiento histórico del principal producto de Exportación en 2013 (Azúcar) </vt:lpstr>
      <vt:lpstr>Comportamiento histórico del segundo producto de Exportación en 2013 (Café oro)</vt:lpstr>
      <vt:lpstr>Comportamiento histórico del tercer producto de Exportación en 2013 (Banano)</vt:lpstr>
      <vt:lpstr>Principales diez productos de importación Año 2013</vt:lpstr>
      <vt:lpstr>Comportamiento histórico del primer producto de Importación en 2013 (Diésel)</vt:lpstr>
      <vt:lpstr>Comportamiento histórico del segundo producto de Importación en 2013 (Gasolina)</vt:lpstr>
      <vt:lpstr>Comportamiento histórico del tercer producto de Importación (Medicamentos p/humanos)</vt:lpstr>
      <vt:lpstr>Comercio exterior por vía de salida o entrada Año 2013</vt:lpstr>
      <vt:lpstr>Balanza comercial por continente 2013</vt:lpstr>
      <vt:lpstr>Balanza comercial con Centroamérica Serie Histórica</vt:lpstr>
      <vt:lpstr>Balanza comercial con países centroamericanos Año 2013</vt:lpstr>
      <vt:lpstr>Exportaciones por continente(en porcentajes) Año 2013</vt:lpstr>
      <vt:lpstr>Importaciones por continente(en porcentajes) Año 2013</vt:lpstr>
      <vt:lpstr>Exportaciones a los países centroamericanos (en porcentaje). Año 2013</vt:lpstr>
      <vt:lpstr>Importaciones a los países centroamericanos (en porcentaje). Año 2013</vt:lpstr>
      <vt:lpstr>Diapositiva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Ruben Dario Narciso Cruz</dc:creator>
  <cp:lastModifiedBy>inemahe</cp:lastModifiedBy>
  <cp:revision>88</cp:revision>
  <cp:lastPrinted>2013-11-22T20:11:51Z</cp:lastPrinted>
  <dcterms:created xsi:type="dcterms:W3CDTF">2013-11-22T16:14:11Z</dcterms:created>
  <dcterms:modified xsi:type="dcterms:W3CDTF">2014-08-08T21:59:07Z</dcterms:modified>
</cp:coreProperties>
</file>