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3"/>
  </p:notesMasterIdLst>
  <p:sldIdLst>
    <p:sldId id="256" r:id="rId2"/>
    <p:sldId id="477" r:id="rId3"/>
    <p:sldId id="478" r:id="rId4"/>
    <p:sldId id="479" r:id="rId5"/>
    <p:sldId id="491" r:id="rId6"/>
    <p:sldId id="480" r:id="rId7"/>
    <p:sldId id="481" r:id="rId8"/>
    <p:sldId id="482" r:id="rId9"/>
    <p:sldId id="483" r:id="rId10"/>
    <p:sldId id="497" r:id="rId11"/>
    <p:sldId id="485" r:id="rId12"/>
    <p:sldId id="486" r:id="rId13"/>
    <p:sldId id="489" r:id="rId14"/>
    <p:sldId id="490" r:id="rId15"/>
    <p:sldId id="495" r:id="rId16"/>
    <p:sldId id="496" r:id="rId17"/>
    <p:sldId id="488" r:id="rId18"/>
    <p:sldId id="492" r:id="rId19"/>
    <p:sldId id="493" r:id="rId20"/>
    <p:sldId id="494" r:id="rId21"/>
    <p:sldId id="275" r:id="rId2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13.6.2013.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13.6.2013.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Oblikovanje web stranica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14.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Osobine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upravljanje </a:t>
            </a:r>
            <a:r>
              <a:rPr lang="vi-VN" dirty="0"/>
              <a:t>s više povezanih organizacija ili portala s jednog mjesta</a:t>
            </a:r>
          </a:p>
          <a:p>
            <a:r>
              <a:rPr lang="vi-VN" dirty="0"/>
              <a:t>upravljanje korisnicima</a:t>
            </a:r>
          </a:p>
          <a:p>
            <a:r>
              <a:rPr lang="vi-VN" dirty="0"/>
              <a:t>stalan i kontinuiran razvoj novih inačica u skladu s razvojem web-standarda</a:t>
            </a:r>
          </a:p>
          <a:p>
            <a:r>
              <a:rPr lang="vi-VN" dirty="0"/>
              <a:t>mnogostruka namjena </a:t>
            </a:r>
            <a:endParaRPr lang="hr-HR" dirty="0" smtClean="0"/>
          </a:p>
          <a:p>
            <a:r>
              <a:rPr lang="vi-VN" dirty="0" smtClean="0"/>
              <a:t>napredne </a:t>
            </a:r>
            <a:r>
              <a:rPr lang="vi-VN" dirty="0"/>
              <a:t>funkcije (moduli) kao što su: dodavanje web-trgovine, mogućnost upravljanja forumima i news-grupama, ugrađeni prozori za uređivanje slike i teksta</a:t>
            </a:r>
          </a:p>
          <a:p>
            <a:r>
              <a:rPr lang="vi-VN" dirty="0"/>
              <a:t>sigurnost</a:t>
            </a:r>
          </a:p>
          <a:p>
            <a:r>
              <a:rPr lang="vi-VN" dirty="0"/>
              <a:t>podrška za višejezičnost</a:t>
            </a:r>
          </a:p>
        </p:txBody>
      </p:sp>
    </p:spTree>
    <p:extLst>
      <p:ext uri="{BB962C8B-B14F-4D97-AF65-F5344CB8AC3E}">
        <p14:creationId xmlns:p14="http://schemas.microsoft.com/office/powerpoint/2010/main" val="252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Osnove CMS-a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/>
              <a:t>Predispozicije za CMS</a:t>
            </a:r>
          </a:p>
          <a:p>
            <a:pPr lvl="1">
              <a:lnSpc>
                <a:spcPct val="150000"/>
              </a:lnSpc>
            </a:pPr>
            <a:r>
              <a:rPr lang="hr-HR" sz="4000" dirty="0" smtClean="0"/>
              <a:t> PHP, ASP server</a:t>
            </a:r>
          </a:p>
          <a:p>
            <a:pPr lvl="1">
              <a:lnSpc>
                <a:spcPct val="150000"/>
              </a:lnSpc>
            </a:pPr>
            <a:r>
              <a:rPr lang="hr-HR" sz="4000" dirty="0" smtClean="0"/>
              <a:t> </a:t>
            </a:r>
            <a:r>
              <a:rPr lang="hr-HR" sz="4000" dirty="0" err="1" smtClean="0"/>
              <a:t>MySQL</a:t>
            </a:r>
            <a:r>
              <a:rPr lang="hr-HR" sz="4000" dirty="0" smtClean="0"/>
              <a:t>,</a:t>
            </a:r>
            <a:r>
              <a:rPr lang="hr-HR" sz="4000" dirty="0"/>
              <a:t> </a:t>
            </a:r>
            <a:r>
              <a:rPr lang="hr-HR" sz="4000" dirty="0" err="1" smtClean="0"/>
              <a:t>PostgreSQL</a:t>
            </a:r>
            <a:r>
              <a:rPr lang="hr-HR" sz="4000" dirty="0" smtClean="0"/>
              <a:t>, </a:t>
            </a:r>
            <a:r>
              <a:rPr lang="hr-HR" sz="4000" dirty="0" err="1" smtClean="0"/>
              <a:t>SQLite</a:t>
            </a: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5329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Instalacija CMS-a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/>
              <a:t>Ručna</a:t>
            </a:r>
          </a:p>
          <a:p>
            <a:pPr lvl="1">
              <a:lnSpc>
                <a:spcPct val="150000"/>
              </a:lnSpc>
            </a:pPr>
            <a:r>
              <a:rPr lang="hr-HR" sz="4000" dirty="0" smtClean="0"/>
              <a:t>Veća kontrola, kompliciranije, pristup serveru, pristup bazi podataka</a:t>
            </a:r>
          </a:p>
          <a:p>
            <a:pPr>
              <a:lnSpc>
                <a:spcPct val="150000"/>
              </a:lnSpc>
            </a:pPr>
            <a:r>
              <a:rPr lang="hr-HR" sz="4400" dirty="0" smtClean="0"/>
              <a:t>Automatska - koristeći gotove instalacije</a:t>
            </a:r>
          </a:p>
          <a:p>
            <a:pPr lvl="1">
              <a:lnSpc>
                <a:spcPct val="150000"/>
              </a:lnSpc>
            </a:pPr>
            <a:r>
              <a:rPr lang="hr-HR" sz="4000" dirty="0" smtClean="0"/>
              <a:t>Automatizirana instalacija, jednostavnije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4362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Dijelovi CMS-a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hr-HR" sz="7600" dirty="0" smtClean="0"/>
              <a:t>Prijava u sustav </a:t>
            </a:r>
            <a:r>
              <a:rPr lang="hr-HR" sz="7600" dirty="0" smtClean="0"/>
              <a:t>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Nadzorna ploča – statistički podaci o korištenju sustava (broj članaka, stranica, komentara i slično</a:t>
            </a:r>
            <a:r>
              <a:rPr lang="hr-HR" sz="7600" dirty="0" smtClean="0"/>
              <a:t>),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Članci (Postovi) – objava i uređenje članaka, moguće </a:t>
            </a:r>
            <a:r>
              <a:rPr lang="hr-HR" sz="7600" dirty="0" smtClean="0"/>
              <a:t>grupiranje, 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Stranice – prikaz servisnih informacija (o nama, kontakt i  slično</a:t>
            </a:r>
            <a:r>
              <a:rPr lang="hr-HR" sz="7600" dirty="0" smtClean="0"/>
              <a:t>),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Komentari – pregled, brisanje, filter </a:t>
            </a:r>
            <a:r>
              <a:rPr lang="hr-HR" sz="7600" dirty="0" smtClean="0"/>
              <a:t>zabrane,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Izgled – izgled tema, </a:t>
            </a:r>
            <a:r>
              <a:rPr lang="hr-HR" sz="7600" dirty="0" smtClean="0"/>
              <a:t>widgeti,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Dodaci (Plugins) dodatna </a:t>
            </a:r>
            <a:r>
              <a:rPr lang="hr-HR" sz="7600" dirty="0" smtClean="0"/>
              <a:t>funkcionalnost,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Korisnici – popis registriranih, dodavanje novih, uloge, razine </a:t>
            </a:r>
            <a:r>
              <a:rPr lang="hr-HR" sz="7600" dirty="0" smtClean="0"/>
              <a:t>prava,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Alati,</a:t>
            </a:r>
            <a:endParaRPr lang="hr-HR" sz="7600" dirty="0" smtClean="0"/>
          </a:p>
          <a:p>
            <a:pPr>
              <a:lnSpc>
                <a:spcPct val="150000"/>
              </a:lnSpc>
            </a:pPr>
            <a:r>
              <a:rPr lang="hr-HR" sz="7600" dirty="0" smtClean="0"/>
              <a:t>Postavke</a:t>
            </a:r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8916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Izrada tema za CMS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r-HR" sz="4000" dirty="0" err="1" smtClean="0"/>
              <a:t>Header.php</a:t>
            </a:r>
            <a:r>
              <a:rPr lang="hr-HR" sz="4000" dirty="0" smtClean="0"/>
              <a:t>, </a:t>
            </a:r>
            <a:r>
              <a:rPr lang="hr-HR" sz="4000" dirty="0" err="1" smtClean="0"/>
              <a:t>footer.php</a:t>
            </a:r>
            <a:r>
              <a:rPr lang="hr-HR" sz="4000" dirty="0" smtClean="0"/>
              <a:t>, </a:t>
            </a:r>
            <a:r>
              <a:rPr lang="hr-HR" sz="4000" dirty="0" err="1" smtClean="0"/>
              <a:t>index.php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Functions.php</a:t>
            </a:r>
            <a:r>
              <a:rPr lang="hr-HR" sz="4000" dirty="0" smtClean="0"/>
              <a:t> – sve funkcije za rad</a:t>
            </a:r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Sidebar.php</a:t>
            </a:r>
            <a:r>
              <a:rPr lang="hr-HR" sz="4000" dirty="0" smtClean="0"/>
              <a:t> – </a:t>
            </a:r>
            <a:r>
              <a:rPr lang="hr-HR" sz="4000" dirty="0" err="1" smtClean="0"/>
              <a:t>widget</a:t>
            </a:r>
            <a:endParaRPr lang="hr-HR" sz="4000" dirty="0" smtClean="0"/>
          </a:p>
          <a:p>
            <a:pPr>
              <a:lnSpc>
                <a:spcPct val="150000"/>
              </a:lnSpc>
            </a:pPr>
            <a:r>
              <a:rPr lang="hr-HR" sz="4000" dirty="0" err="1" smtClean="0"/>
              <a:t>Single.php</a:t>
            </a:r>
            <a:r>
              <a:rPr lang="hr-HR" sz="4000" dirty="0" smtClean="0"/>
              <a:t> – jedan post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Comments.php </a:t>
            </a:r>
            <a:r>
              <a:rPr lang="hr-HR" sz="4000" dirty="0" smtClean="0"/>
              <a:t>– komentari</a:t>
            </a:r>
            <a:endParaRPr lang="hr-HR" sz="4000" dirty="0" smtClean="0"/>
          </a:p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21151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Corvus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CMS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Nekoliko primjera istog CMS-a</a:t>
            </a:r>
          </a:p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420888"/>
            <a:ext cx="4923508" cy="3025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35" y="2707442"/>
            <a:ext cx="5157845" cy="31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Corvus</a:t>
            </a:r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 CMS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Nekoliko primjera istog CMS-a</a:t>
            </a:r>
          </a:p>
          <a:p>
            <a:pPr marL="0" indent="0">
              <a:lnSpc>
                <a:spcPct val="150000"/>
              </a:lnSpc>
              <a:buNone/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348880"/>
            <a:ext cx="5015114" cy="3082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23" y="2669199"/>
            <a:ext cx="5220072" cy="32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Poznatiji CMS-ovi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err="1" smtClean="0"/>
              <a:t>Drupal</a:t>
            </a:r>
            <a:endParaRPr lang="hr-HR" sz="4400" dirty="0" smtClean="0"/>
          </a:p>
          <a:p>
            <a:pPr>
              <a:lnSpc>
                <a:spcPct val="150000"/>
              </a:lnSpc>
            </a:pPr>
            <a:r>
              <a:rPr lang="hr-HR" sz="4400" dirty="0" err="1" smtClean="0"/>
              <a:t>Joomla</a:t>
            </a:r>
            <a:r>
              <a:rPr lang="hr-HR" sz="44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Wordpress</a:t>
            </a:r>
            <a:endParaRPr lang="hr-HR" sz="4400" dirty="0" smtClean="0"/>
          </a:p>
        </p:txBody>
      </p:sp>
    </p:spTree>
    <p:extLst>
      <p:ext uri="{BB962C8B-B14F-4D97-AF65-F5344CB8AC3E}">
        <p14:creationId xmlns:p14="http://schemas.microsoft.com/office/powerpoint/2010/main" val="2613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 smtClean="0">
                <a:solidFill>
                  <a:srgbClr val="000000"/>
                </a:solidFill>
                <a:cs typeface="Arial"/>
                <a:sym typeface="Arial"/>
              </a:rPr>
              <a:t>Drupal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5" y="1412776"/>
            <a:ext cx="7417270" cy="4404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err="1"/>
              <a:t>Joomla</a:t>
            </a:r>
            <a:r>
              <a:rPr lang="hr-HR" dirty="0" smtClean="0"/>
              <a:t>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5702230" cy="4455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CMS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400" dirty="0" smtClean="0"/>
              <a:t>Općenito o CMS-ovima</a:t>
            </a:r>
          </a:p>
          <a:p>
            <a:pPr>
              <a:lnSpc>
                <a:spcPct val="150000"/>
              </a:lnSpc>
            </a:pPr>
            <a:r>
              <a:rPr lang="hr-HR" sz="4400" dirty="0" smtClean="0"/>
              <a:t>Povijest</a:t>
            </a:r>
          </a:p>
          <a:p>
            <a:pPr>
              <a:lnSpc>
                <a:spcPct val="150000"/>
              </a:lnSpc>
            </a:pPr>
            <a:r>
              <a:rPr lang="hr-HR" sz="4400" dirty="0" smtClean="0"/>
              <a:t>Primjena</a:t>
            </a:r>
          </a:p>
          <a:p>
            <a:pPr>
              <a:lnSpc>
                <a:spcPct val="150000"/>
              </a:lnSpc>
            </a:pPr>
            <a:endParaRPr lang="hr-HR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2285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/>
              <a:t>Wordpress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94608"/>
            <a:ext cx="6136167" cy="4713288"/>
          </a:xfrm>
        </p:spPr>
      </p:pic>
    </p:spTree>
    <p:extLst>
      <p:ext uri="{BB962C8B-B14F-4D97-AF65-F5344CB8AC3E}">
        <p14:creationId xmlns:p14="http://schemas.microsoft.com/office/powerpoint/2010/main" val="9166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14. 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dirty="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CMS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CMS - </a:t>
            </a:r>
            <a:r>
              <a:rPr lang="hr-HR" dirty="0" err="1" smtClean="0"/>
              <a:t>Content</a:t>
            </a:r>
            <a:r>
              <a:rPr lang="hr-HR" dirty="0" smtClean="0"/>
              <a:t> Management </a:t>
            </a:r>
            <a:r>
              <a:rPr lang="hr-HR" dirty="0"/>
              <a:t>S</a:t>
            </a:r>
            <a:r>
              <a:rPr lang="hr-HR" dirty="0" smtClean="0"/>
              <a:t>ystem - sustav za upravljanje sadržajem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Kreiranje i uređivanje sadržaja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Portali</a:t>
            </a:r>
          </a:p>
          <a:p>
            <a:pPr>
              <a:lnSpc>
                <a:spcPct val="150000"/>
              </a:lnSpc>
            </a:pPr>
            <a:endParaRPr lang="hr-HR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8391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Problemi održavanja stranica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Unos novog sadržaja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Brisanje sadržaja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Promjena sadržaja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2764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Povijest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Prvi CMS krajem 1990.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Dizajniran za pojednostavljenje pisanja puno sličnog koda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Omogućio centralni pristup svim podacima za uređivanje, objavu i brisanje sadržaja</a:t>
            </a:r>
          </a:p>
        </p:txBody>
      </p:sp>
    </p:spTree>
    <p:extLst>
      <p:ext uri="{BB962C8B-B14F-4D97-AF65-F5344CB8AC3E}">
        <p14:creationId xmlns:p14="http://schemas.microsoft.com/office/powerpoint/2010/main" val="29819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Primjena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dirty="0" smtClean="0"/>
              <a:t>Portali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Stranice tvrtki</a:t>
            </a:r>
          </a:p>
          <a:p>
            <a:pPr>
              <a:lnSpc>
                <a:spcPct val="150000"/>
              </a:lnSpc>
            </a:pPr>
            <a:r>
              <a:rPr lang="hr-HR" sz="4000" dirty="0" smtClean="0"/>
              <a:t>Blogovi</a:t>
            </a:r>
          </a:p>
          <a:p>
            <a:pPr>
              <a:lnSpc>
                <a:spcPct val="150000"/>
              </a:lnSpc>
            </a:pPr>
            <a:endParaRPr lang="hr-HR" sz="4000" dirty="0" smtClean="0"/>
          </a:p>
          <a:p>
            <a:pPr>
              <a:lnSpc>
                <a:spcPct val="150000"/>
              </a:lnSpc>
            </a:pPr>
            <a:endParaRPr lang="hr-HR" sz="4000" dirty="0" smtClean="0"/>
          </a:p>
        </p:txBody>
      </p:sp>
    </p:spTree>
    <p:extLst>
      <p:ext uri="{BB962C8B-B14F-4D97-AF65-F5344CB8AC3E}">
        <p14:creationId xmlns:p14="http://schemas.microsoft.com/office/powerpoint/2010/main" val="3451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Komercijalni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Prednosti - stabilnost</a:t>
            </a:r>
            <a:r>
              <a:rPr lang="hr-HR" dirty="0"/>
              <a:t>, sigurnost, stalna korisnička podrška te mogućnost implementacije u postojeće sustave i korisnikove baze podataka</a:t>
            </a:r>
            <a:r>
              <a:rPr lang="hr-H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Mana - cijena</a:t>
            </a:r>
          </a:p>
          <a:p>
            <a:pPr>
              <a:lnSpc>
                <a:spcPct val="150000"/>
              </a:lnSpc>
            </a:pPr>
            <a:r>
              <a:rPr lang="hr-HR" dirty="0" err="1" smtClean="0"/>
              <a:t>ColdFusion</a:t>
            </a:r>
            <a:r>
              <a:rPr lang="hr-HR" dirty="0"/>
              <a:t>, </a:t>
            </a:r>
            <a:r>
              <a:rPr lang="hr-HR" dirty="0" err="1" smtClean="0"/>
              <a:t>Kentico</a:t>
            </a:r>
            <a:r>
              <a:rPr lang="hr-HR" dirty="0"/>
              <a:t>, </a:t>
            </a:r>
            <a:r>
              <a:rPr lang="hr-HR" dirty="0" err="1"/>
              <a:t>Corvus</a:t>
            </a:r>
            <a:r>
              <a:rPr lang="hr-HR" dirty="0"/>
              <a:t> CMS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007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Besplatni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Prednosti - </a:t>
            </a:r>
            <a:r>
              <a:rPr lang="hr-HR" dirty="0"/>
              <a:t>dostupnost i </a:t>
            </a:r>
            <a:r>
              <a:rPr lang="hr-HR" dirty="0" smtClean="0"/>
              <a:t>cijena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Mana </a:t>
            </a:r>
            <a:r>
              <a:rPr lang="hr-HR" dirty="0"/>
              <a:t>velik broj gotovo identičnih web-stranica nastalih primjenom </a:t>
            </a:r>
            <a:r>
              <a:rPr lang="hr-HR" dirty="0" err="1" smtClean="0"/>
              <a:t>templatea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err="1"/>
              <a:t>Drupal</a:t>
            </a:r>
            <a:r>
              <a:rPr lang="hr-HR" dirty="0"/>
              <a:t>, </a:t>
            </a:r>
            <a:r>
              <a:rPr lang="hr-HR" dirty="0" err="1"/>
              <a:t>Joomla</a:t>
            </a:r>
            <a:r>
              <a:rPr lang="hr-HR" dirty="0"/>
              <a:t>!, Wordpress, </a:t>
            </a:r>
            <a:r>
              <a:rPr lang="hr-HR" dirty="0" err="1"/>
              <a:t>DotNetNuke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1858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0"/>
            <a:ext cx="6948264" cy="1143000"/>
          </a:xfrm>
        </p:spPr>
        <p:txBody>
          <a:bodyPr>
            <a:noAutofit/>
          </a:bodyPr>
          <a:lstStyle/>
          <a:p>
            <a:r>
              <a:rPr lang="hr-HR" dirty="0" smtClean="0">
                <a:solidFill>
                  <a:srgbClr val="000000"/>
                </a:solidFill>
                <a:cs typeface="Arial"/>
                <a:sym typeface="Arial"/>
              </a:rPr>
              <a:t>Osobine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vi-VN" dirty="0">
                <a:latin typeface="Calibri" pitchFamily="34" charset="0"/>
              </a:rPr>
              <a:t>web sučelje za upravljanje podacima </a:t>
            </a:r>
            <a:endParaRPr lang="hr-HR" dirty="0" smtClean="0">
              <a:latin typeface="Calibri" pitchFamily="34" charset="0"/>
            </a:endParaRPr>
          </a:p>
          <a:p>
            <a:r>
              <a:rPr lang="vi-VN" dirty="0" smtClean="0">
                <a:latin typeface="Calibri" pitchFamily="34" charset="0"/>
              </a:rPr>
              <a:t>online </a:t>
            </a:r>
            <a:r>
              <a:rPr lang="vi-VN" dirty="0">
                <a:latin typeface="Calibri" pitchFamily="34" charset="0"/>
              </a:rPr>
              <a:t>uređivanje sadržaja s vjernim pregledom </a:t>
            </a:r>
            <a:r>
              <a:rPr lang="vi-VN" dirty="0">
                <a:latin typeface="Calibri" pitchFamily="34" charset="0"/>
              </a:rPr>
              <a:t>(WYSIWYG</a:t>
            </a:r>
            <a:r>
              <a:rPr lang="hr-HR" dirty="0" smtClean="0">
                <a:latin typeface="Calibri" pitchFamily="34" charset="0"/>
              </a:rPr>
              <a:t>)</a:t>
            </a:r>
          </a:p>
          <a:p>
            <a:r>
              <a:rPr lang="vi-VN" dirty="0" smtClean="0">
                <a:latin typeface="Calibri" pitchFamily="34" charset="0"/>
              </a:rPr>
              <a:t>ugrađeno pretraživanje po ključnim riječima i kategorijama</a:t>
            </a:r>
          </a:p>
          <a:p>
            <a:r>
              <a:rPr lang="vi-VN" dirty="0" smtClean="0">
                <a:latin typeface="Calibri" pitchFamily="34" charset="0"/>
              </a:rPr>
              <a:t>sustav </a:t>
            </a:r>
            <a:r>
              <a:rPr lang="vi-VN" dirty="0">
                <a:latin typeface="Calibri" pitchFamily="34" charset="0"/>
              </a:rPr>
              <a:t>različitih prava pristupa zasnovan na ulogama </a:t>
            </a:r>
            <a:endParaRPr lang="hr-HR" dirty="0" smtClean="0">
              <a:latin typeface="Calibri" pitchFamily="34" charset="0"/>
            </a:endParaRPr>
          </a:p>
          <a:p>
            <a:r>
              <a:rPr lang="vi-VN" dirty="0" smtClean="0">
                <a:latin typeface="Calibri" pitchFamily="34" charset="0"/>
              </a:rPr>
              <a:t>sustav </a:t>
            </a:r>
            <a:r>
              <a:rPr lang="vi-VN" dirty="0">
                <a:latin typeface="Calibri" pitchFamily="34" charset="0"/>
              </a:rPr>
              <a:t>tijeka zadataka (workflow system) i mogućnost </a:t>
            </a:r>
            <a:r>
              <a:rPr lang="vi-VN" dirty="0" smtClean="0">
                <a:latin typeface="Calibri" pitchFamily="34" charset="0"/>
              </a:rPr>
              <a:t>kolaboracija</a:t>
            </a:r>
            <a:endParaRPr lang="vi-VN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13365</TotalTime>
  <Words>494</Words>
  <Application>Microsoft Office PowerPoint</Application>
  <PresentationFormat>On-screen Show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Oblikovanje web stranica</vt:lpstr>
      <vt:lpstr>CMS</vt:lpstr>
      <vt:lpstr>CMS</vt:lpstr>
      <vt:lpstr>Problemi održavanja stranica</vt:lpstr>
      <vt:lpstr>Povijest</vt:lpstr>
      <vt:lpstr>Primjena</vt:lpstr>
      <vt:lpstr>Komercijalni</vt:lpstr>
      <vt:lpstr>Besplatni</vt:lpstr>
      <vt:lpstr>Osobine</vt:lpstr>
      <vt:lpstr>Osobine</vt:lpstr>
      <vt:lpstr>Osnove CMS-a</vt:lpstr>
      <vt:lpstr>Instalacija CMS-a</vt:lpstr>
      <vt:lpstr>Dijelovi CMS-a</vt:lpstr>
      <vt:lpstr>Izrada tema za CMS</vt:lpstr>
      <vt:lpstr>Corvus CMS</vt:lpstr>
      <vt:lpstr>Corvus CMS</vt:lpstr>
      <vt:lpstr>Poznatiji CMS-ovi</vt:lpstr>
      <vt:lpstr>Drupal</vt:lpstr>
      <vt:lpstr>Joomla!</vt:lpstr>
      <vt:lpstr>Wordpress</vt:lpstr>
      <vt:lpstr>Kraj 14.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Student</cp:lastModifiedBy>
  <cp:revision>377</cp:revision>
  <dcterms:created xsi:type="dcterms:W3CDTF">2013-02-08T11:07:18Z</dcterms:created>
  <dcterms:modified xsi:type="dcterms:W3CDTF">2013-06-13T13:30:35Z</dcterms:modified>
</cp:coreProperties>
</file>