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26"/>
  </p:notesMasterIdLst>
  <p:sldIdLst>
    <p:sldId id="256" r:id="rId2"/>
    <p:sldId id="477" r:id="rId3"/>
    <p:sldId id="478" r:id="rId4"/>
    <p:sldId id="484" r:id="rId5"/>
    <p:sldId id="479" r:id="rId6"/>
    <p:sldId id="485" r:id="rId7"/>
    <p:sldId id="486" r:id="rId8"/>
    <p:sldId id="489" r:id="rId9"/>
    <p:sldId id="490" r:id="rId10"/>
    <p:sldId id="499" r:id="rId11"/>
    <p:sldId id="500" r:id="rId12"/>
    <p:sldId id="501" r:id="rId13"/>
    <p:sldId id="502" r:id="rId14"/>
    <p:sldId id="487" r:id="rId15"/>
    <p:sldId id="488" r:id="rId16"/>
    <p:sldId id="491" r:id="rId17"/>
    <p:sldId id="492" r:id="rId18"/>
    <p:sldId id="493" r:id="rId19"/>
    <p:sldId id="495" r:id="rId20"/>
    <p:sldId id="496" r:id="rId21"/>
    <p:sldId id="494" r:id="rId22"/>
    <p:sldId id="497" r:id="rId23"/>
    <p:sldId id="498" r:id="rId24"/>
    <p:sldId id="275" r:id="rId25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9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DE1EB-DC0E-490F-8C3E-D022F5C6A6C6}" type="datetimeFigureOut">
              <a:rPr lang="hr-HR" smtClean="0"/>
              <a:t>23.5.2013.</a:t>
            </a:fld>
            <a:endParaRPr lang="hr-H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63D1D-5086-4C08-967E-804525AE2E1E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2938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9E4-47FA-4F82-826F-4E712436E255}" type="datetime1">
              <a:rPr lang="hr-HR" smtClean="0"/>
              <a:t>23.5.2013.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43584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CA4A-04BA-44B6-8748-FF8D9412EB95}" type="datetime1">
              <a:rPr lang="hr-HR" smtClean="0"/>
              <a:t>23.5.2013.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0341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C336-6917-4246-BDF6-40DDE390543E}" type="datetime1">
              <a:rPr lang="hr-HR" smtClean="0"/>
              <a:t>23.5.2013.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06947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75DE-5C4D-415C-8C2C-84CC3DB86CD0}" type="datetime1">
              <a:rPr lang="hr-HR" smtClean="0"/>
              <a:t>23.5.2013.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87344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00DE-824B-4501-AE89-489A958C2E4D}" type="datetime1">
              <a:rPr lang="hr-HR" smtClean="0"/>
              <a:t>23.5.2013.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97500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D1A7-64D6-49D7-99E8-8BC9565CF4FA}" type="datetime1">
              <a:rPr lang="hr-HR" smtClean="0"/>
              <a:t>23.5.2013.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41351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415A-7F2D-45D5-A5D2-090D28CBA200}" type="datetime1">
              <a:rPr lang="hr-HR" smtClean="0"/>
              <a:t>23.5.2013.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22817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291D-A17D-4572-8EC8-9CEBEDCC185E}" type="datetime1">
              <a:rPr lang="hr-HR" smtClean="0"/>
              <a:t>23.5.2013.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53022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E6FD-A18A-42BF-A8C8-35DED16ADD5B}" type="datetime1">
              <a:rPr lang="hr-HR" smtClean="0"/>
              <a:t>23.5.2013.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9857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5DA3-55B8-4227-B828-7FC0609AA477}" type="datetime1">
              <a:rPr lang="hr-HR" smtClean="0"/>
              <a:t>23.5.2013.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7329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3ED6-F44C-4A43-8F62-806CA5A27558}" type="datetime1">
              <a:rPr lang="hr-HR" smtClean="0"/>
              <a:t>23.5.2013.</a:t>
            </a:fld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4971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28F3-D632-48F7-A5DA-22F2F76BF315}" type="datetime1">
              <a:rPr lang="hr-HR" smtClean="0"/>
              <a:t>23.5.2013.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515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B8CB-098E-411B-BACF-522DF27BE12B}" type="datetime1">
              <a:rPr lang="hr-HR" smtClean="0"/>
              <a:t>23.5.2013.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8877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44904-8FB8-4F1C-A0ED-9EAD281891DC}" type="datetime1">
              <a:rPr lang="hr-HR" smtClean="0"/>
              <a:t>23.5.2013.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3942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NGINX,_Inc." TargetMode="External"/><Relationship Id="rId3" Type="http://schemas.openxmlformats.org/officeDocument/2006/relationships/hyperlink" Target="http://en.wikipedia.org/wiki/Apache_HTTP_Server" TargetMode="External"/><Relationship Id="rId7" Type="http://schemas.openxmlformats.org/officeDocument/2006/relationships/hyperlink" Target="http://en.wikipedia.org/wiki/Ngin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Microsoft" TargetMode="External"/><Relationship Id="rId5" Type="http://schemas.openxmlformats.org/officeDocument/2006/relationships/hyperlink" Target="http://en.wikipedia.org/wiki/Internet_Information_Services" TargetMode="External"/><Relationship Id="rId10" Type="http://schemas.openxmlformats.org/officeDocument/2006/relationships/hyperlink" Target="http://en.wikipedia.org/wiki/Google" TargetMode="External"/><Relationship Id="rId4" Type="http://schemas.openxmlformats.org/officeDocument/2006/relationships/hyperlink" Target="http://en.wikipedia.org/wiki/Apache_Software_Foundation" TargetMode="External"/><Relationship Id="rId9" Type="http://schemas.openxmlformats.org/officeDocument/2006/relationships/hyperlink" Target="http://en.wikipedia.org/wiki/Google_Web_Server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Oblikovanje web stranica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12. predavanje</a:t>
            </a:r>
            <a:endParaRPr lang="hr-H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59832" y="279039"/>
            <a:ext cx="4824536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dirty="0" smtClean="0">
                <a:latin typeface="Arial" pitchFamily="34" charset="0"/>
                <a:cs typeface="Arial" pitchFamily="34" charset="0"/>
              </a:rPr>
              <a:t>Visoka škola za informacijske tehnologije</a:t>
            </a:r>
            <a:endParaRPr lang="hr-H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dirty="0" smtClean="0">
                <a:latin typeface="Arial" pitchFamily="34" charset="0"/>
                <a:cs typeface="Arial" pitchFamily="34" charset="0"/>
              </a:rPr>
              <a:t>Jurica Đurić struč. spec. ing. techn. inf.</a:t>
            </a:r>
            <a:endParaRPr lang="hr-HR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Straight Connector 25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2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Osnove PHP-a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10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PHP </a:t>
            </a:r>
            <a:r>
              <a:rPr lang="hr-HR" sz="3600" dirty="0" smtClean="0"/>
              <a:t>je</a:t>
            </a:r>
            <a:r>
              <a:rPr lang="en-US" sz="3600" dirty="0" smtClean="0"/>
              <a:t> </a:t>
            </a:r>
            <a:r>
              <a:rPr lang="en-US" sz="3600" b="1" dirty="0"/>
              <a:t>P</a:t>
            </a:r>
            <a:r>
              <a:rPr lang="en-US" sz="3600" dirty="0"/>
              <a:t>HP: </a:t>
            </a:r>
            <a:r>
              <a:rPr lang="en-US" sz="3600" b="1" dirty="0"/>
              <a:t>H</a:t>
            </a:r>
            <a:r>
              <a:rPr lang="en-US" sz="3600" dirty="0"/>
              <a:t>ypertext </a:t>
            </a:r>
            <a:r>
              <a:rPr lang="en-US" sz="3600" b="1" dirty="0"/>
              <a:t>P</a:t>
            </a:r>
            <a:r>
              <a:rPr lang="en-US" sz="3600" dirty="0"/>
              <a:t>reprocessor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PHP </a:t>
            </a:r>
            <a:r>
              <a:rPr lang="hr-HR" sz="3600" dirty="0" smtClean="0"/>
              <a:t>skripte se izvršavaju na serveru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PHP </a:t>
            </a:r>
            <a:r>
              <a:rPr lang="hr-HR" sz="3600" dirty="0" smtClean="0"/>
              <a:t>je besplatan za skidanje i korištenje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Sintaksa </a:t>
            </a:r>
            <a:r>
              <a:rPr lang="hr-HR" sz="3600" dirty="0"/>
              <a:t>vrlo slična C-u</a:t>
            </a:r>
          </a:p>
          <a:p>
            <a:endParaRPr lang="en-US" sz="3600" dirty="0"/>
          </a:p>
          <a:p>
            <a:pPr>
              <a:lnSpc>
                <a:spcPct val="150000"/>
              </a:lnSpc>
            </a:pPr>
            <a:endParaRPr lang="hr-HR" sz="3600" dirty="0" smtClean="0"/>
          </a:p>
          <a:p>
            <a:pPr>
              <a:lnSpc>
                <a:spcPct val="15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8959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Osnove PHP-a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11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sz="3600" dirty="0"/>
              <a:t>PHP </a:t>
            </a:r>
            <a:r>
              <a:rPr lang="hr-HR" sz="3600" dirty="0" smtClean="0"/>
              <a:t>datoteke mogu sadržavati </a:t>
            </a:r>
            <a:r>
              <a:rPr lang="en-US" sz="3600" dirty="0" err="1" smtClean="0"/>
              <a:t>te</a:t>
            </a:r>
            <a:r>
              <a:rPr lang="hr-HR" sz="3600" dirty="0" smtClean="0"/>
              <a:t>ks</a:t>
            </a:r>
            <a:r>
              <a:rPr lang="en-US" sz="3600" dirty="0" smtClean="0"/>
              <a:t>t</a:t>
            </a:r>
            <a:r>
              <a:rPr lang="en-US" sz="3600" dirty="0"/>
              <a:t>, HTML, JavaScript </a:t>
            </a:r>
            <a:r>
              <a:rPr lang="hr-HR" sz="3600" dirty="0" smtClean="0"/>
              <a:t>kôd i</a:t>
            </a:r>
            <a:r>
              <a:rPr lang="en-US" sz="3600" dirty="0" smtClean="0"/>
              <a:t> </a:t>
            </a:r>
            <a:r>
              <a:rPr lang="en-US" sz="3600" dirty="0"/>
              <a:t>PHP </a:t>
            </a:r>
            <a:r>
              <a:rPr lang="hr-HR" sz="3600" dirty="0" smtClean="0"/>
              <a:t>kôd</a:t>
            </a:r>
            <a:endParaRPr lang="en-US" sz="3600" dirty="0"/>
          </a:p>
          <a:p>
            <a:r>
              <a:rPr lang="en-US" sz="3600" dirty="0"/>
              <a:t>PHP </a:t>
            </a:r>
            <a:r>
              <a:rPr lang="hr-HR" sz="3600" dirty="0" smtClean="0"/>
              <a:t>kôd se izvršava na serveru i rezultat se vraća pregledniku kao HTML</a:t>
            </a:r>
          </a:p>
          <a:p>
            <a:r>
              <a:rPr lang="en-US" sz="3600" dirty="0" smtClean="0"/>
              <a:t>PHP </a:t>
            </a:r>
            <a:r>
              <a:rPr lang="hr-HR" sz="3600" dirty="0" smtClean="0"/>
              <a:t>datoteke imaju nastavak</a:t>
            </a:r>
            <a:r>
              <a:rPr lang="en-US" sz="3600" dirty="0" smtClean="0"/>
              <a:t> </a:t>
            </a:r>
            <a:r>
              <a:rPr lang="en-US" sz="3600" dirty="0"/>
              <a:t>".</a:t>
            </a:r>
            <a:r>
              <a:rPr lang="en-US" sz="3600" dirty="0" err="1"/>
              <a:t>php</a:t>
            </a:r>
            <a:r>
              <a:rPr lang="en-US" sz="3600" dirty="0"/>
              <a:t>"</a:t>
            </a:r>
          </a:p>
          <a:p>
            <a:endParaRPr lang="en-US" sz="3600" dirty="0"/>
          </a:p>
          <a:p>
            <a:pPr>
              <a:lnSpc>
                <a:spcPct val="150000"/>
              </a:lnSpc>
            </a:pPr>
            <a:endParaRPr lang="hr-HR" sz="3600" dirty="0" smtClean="0"/>
          </a:p>
          <a:p>
            <a:pPr>
              <a:lnSpc>
                <a:spcPct val="15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1484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sz="4000" dirty="0" smtClean="0">
                <a:solidFill>
                  <a:srgbClr val="000000"/>
                </a:solidFill>
                <a:cs typeface="Arial"/>
                <a:sym typeface="Arial"/>
              </a:rPr>
              <a:t>Osnove PHP-a</a:t>
            </a:r>
            <a:endParaRPr lang="hr-HR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/>
              <a:t>PHP </a:t>
            </a:r>
            <a:r>
              <a:rPr lang="hr-HR" sz="3600" dirty="0" smtClean="0"/>
              <a:t>može dinamički generirati sadržaj stranice</a:t>
            </a:r>
          </a:p>
          <a:p>
            <a:r>
              <a:rPr lang="en-US" sz="3600" dirty="0" smtClean="0"/>
              <a:t>PHP </a:t>
            </a:r>
            <a:r>
              <a:rPr lang="hr-HR" sz="3600" dirty="0" smtClean="0"/>
              <a:t>može kreirati, otvarati, čitati, pisati i zatvarati datoteke na serveru</a:t>
            </a:r>
          </a:p>
          <a:p>
            <a:r>
              <a:rPr lang="en-US" sz="3600" dirty="0" smtClean="0"/>
              <a:t>PHP </a:t>
            </a:r>
            <a:r>
              <a:rPr lang="hr-HR" sz="3600" dirty="0" smtClean="0"/>
              <a:t>može prikupljati podatke iz forme</a:t>
            </a:r>
            <a:endParaRPr lang="en-US" sz="3600" dirty="0"/>
          </a:p>
          <a:p>
            <a:r>
              <a:rPr lang="en-US" sz="3600" dirty="0"/>
              <a:t>PHP </a:t>
            </a:r>
            <a:r>
              <a:rPr lang="hr-HR" sz="3600" dirty="0" smtClean="0"/>
              <a:t>može slati i primati </a:t>
            </a:r>
            <a:r>
              <a:rPr lang="en-US" sz="3600" dirty="0" smtClean="0"/>
              <a:t>cookie</a:t>
            </a:r>
            <a:endParaRPr lang="en-US" sz="3600" dirty="0"/>
          </a:p>
          <a:p>
            <a:r>
              <a:rPr lang="en-US" sz="3600" dirty="0"/>
              <a:t>PHP </a:t>
            </a:r>
            <a:r>
              <a:rPr lang="hr-HR" sz="3600" dirty="0" smtClean="0"/>
              <a:t>može dodavati, brisati ili modificirati podatke unutar baze podataka</a:t>
            </a:r>
            <a:endParaRPr lang="en-US" sz="3600" dirty="0"/>
          </a:p>
          <a:p>
            <a:r>
              <a:rPr lang="en-US" sz="3600" dirty="0"/>
              <a:t>PHP </a:t>
            </a:r>
            <a:r>
              <a:rPr lang="hr-HR" sz="3600" dirty="0" smtClean="0"/>
              <a:t>može ograničiti korisniku pristup određenim stranicama</a:t>
            </a:r>
            <a:endParaRPr lang="en-US" sz="3600" dirty="0"/>
          </a:p>
          <a:p>
            <a:r>
              <a:rPr lang="en-US" sz="3600" dirty="0"/>
              <a:t>PHP </a:t>
            </a:r>
            <a:r>
              <a:rPr lang="hr-HR" sz="3600" dirty="0" smtClean="0"/>
              <a:t>može kriptirati podatke	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7883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sz="4000" dirty="0" smtClean="0">
                <a:solidFill>
                  <a:srgbClr val="000000"/>
                </a:solidFill>
                <a:cs typeface="Arial"/>
                <a:sym typeface="Arial"/>
              </a:rPr>
              <a:t>Osnove PHP-a</a:t>
            </a:r>
            <a:endParaRPr lang="hr-HR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77500" lnSpcReduction="20000"/>
          </a:bodyPr>
          <a:lstStyle/>
          <a:p>
            <a:r>
              <a:rPr lang="hr-HR" sz="4600" dirty="0" smtClean="0"/>
              <a:t>PHP skripta se može pisati bilo gdje unutar stranice</a:t>
            </a:r>
          </a:p>
          <a:p>
            <a:pPr marL="0" indent="0">
              <a:buNone/>
            </a:pPr>
            <a:endParaRPr lang="hr-HR" sz="3600" dirty="0" smtClean="0"/>
          </a:p>
          <a:p>
            <a:pPr marL="0" indent="0">
              <a:buNone/>
            </a:pPr>
            <a:r>
              <a:rPr lang="en-US" sz="4100" dirty="0"/>
              <a:t>&lt;!DOCTYPE html&gt;</a:t>
            </a:r>
            <a:br>
              <a:rPr lang="en-US" sz="4100" dirty="0"/>
            </a:br>
            <a:r>
              <a:rPr lang="en-US" sz="4100" dirty="0"/>
              <a:t>&lt;html&gt;</a:t>
            </a:r>
            <a:br>
              <a:rPr lang="en-US" sz="4100" dirty="0"/>
            </a:br>
            <a:r>
              <a:rPr lang="hr-HR" sz="4100" dirty="0" smtClean="0"/>
              <a:t>	</a:t>
            </a:r>
            <a:r>
              <a:rPr lang="en-US" sz="4100" dirty="0" smtClean="0"/>
              <a:t>&lt;</a:t>
            </a:r>
            <a:r>
              <a:rPr lang="en-US" sz="4100" dirty="0"/>
              <a:t>body</a:t>
            </a:r>
            <a:r>
              <a:rPr lang="en-US" sz="4100" dirty="0" smtClean="0"/>
              <a:t>&gt;</a:t>
            </a:r>
            <a:r>
              <a:rPr lang="en-US" sz="4100" dirty="0"/>
              <a:t/>
            </a:r>
            <a:br>
              <a:rPr lang="en-US" sz="4100" dirty="0"/>
            </a:br>
            <a:r>
              <a:rPr lang="hr-HR" sz="4100" dirty="0" smtClean="0"/>
              <a:t>		</a:t>
            </a:r>
            <a:r>
              <a:rPr lang="en-US" sz="4100" dirty="0" smtClean="0"/>
              <a:t>&lt;?</a:t>
            </a:r>
            <a:r>
              <a:rPr lang="en-US" sz="4100" dirty="0" err="1"/>
              <a:t>php</a:t>
            </a:r>
            <a:r>
              <a:rPr lang="en-US" sz="4100" dirty="0"/>
              <a:t/>
            </a:r>
            <a:br>
              <a:rPr lang="en-US" sz="4100" dirty="0"/>
            </a:br>
            <a:r>
              <a:rPr lang="hr-HR" sz="4100" dirty="0" smtClean="0"/>
              <a:t>			</a:t>
            </a:r>
            <a:r>
              <a:rPr lang="en-US" sz="4100" dirty="0" smtClean="0"/>
              <a:t>echo</a:t>
            </a:r>
            <a:r>
              <a:rPr lang="hr-HR" sz="4100" dirty="0" smtClean="0"/>
              <a:t> </a:t>
            </a:r>
            <a:r>
              <a:rPr lang="en-US" sz="4100" dirty="0" smtClean="0"/>
              <a:t>"</a:t>
            </a:r>
            <a:r>
              <a:rPr lang="hr-HR" sz="4100" dirty="0" err="1" smtClean="0"/>
              <a:t>VsiTe</a:t>
            </a:r>
            <a:r>
              <a:rPr lang="en-US" sz="4100" dirty="0" smtClean="0"/>
              <a:t>!";</a:t>
            </a:r>
            <a:r>
              <a:rPr lang="en-US" sz="4100" dirty="0"/>
              <a:t/>
            </a:r>
            <a:br>
              <a:rPr lang="en-US" sz="4100" dirty="0"/>
            </a:br>
            <a:r>
              <a:rPr lang="hr-HR" sz="4100" dirty="0" smtClean="0"/>
              <a:t>		</a:t>
            </a:r>
            <a:r>
              <a:rPr lang="en-US" sz="4100" dirty="0" smtClean="0"/>
              <a:t>?&gt;</a:t>
            </a:r>
            <a:r>
              <a:rPr lang="en-US" sz="4100" dirty="0"/>
              <a:t/>
            </a:r>
            <a:br>
              <a:rPr lang="en-US" sz="4100" dirty="0"/>
            </a:br>
            <a:r>
              <a:rPr lang="hr-HR" sz="4100" dirty="0" smtClean="0"/>
              <a:t>	</a:t>
            </a:r>
            <a:r>
              <a:rPr lang="en-US" sz="4100" dirty="0" smtClean="0"/>
              <a:t>&lt;/</a:t>
            </a:r>
            <a:r>
              <a:rPr lang="en-US" sz="4100" dirty="0"/>
              <a:t>body&gt;</a:t>
            </a:r>
            <a:br>
              <a:rPr lang="en-US" sz="4100" dirty="0"/>
            </a:br>
            <a:r>
              <a:rPr lang="en-US" sz="4100" dirty="0"/>
              <a:t>&lt;/html&gt;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8033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Baza podataka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3600" dirty="0" smtClean="0"/>
              <a:t>SQL Server</a:t>
            </a:r>
          </a:p>
          <a:p>
            <a:pPr>
              <a:lnSpc>
                <a:spcPct val="150000"/>
              </a:lnSpc>
            </a:pPr>
            <a:r>
              <a:rPr lang="hr-HR" sz="3600" dirty="0" err="1" smtClean="0"/>
              <a:t>MySQL</a:t>
            </a:r>
            <a:endParaRPr lang="hr-HR" sz="3600" dirty="0" smtClean="0"/>
          </a:p>
          <a:p>
            <a:pPr>
              <a:lnSpc>
                <a:spcPct val="150000"/>
              </a:lnSpc>
            </a:pPr>
            <a:r>
              <a:rPr lang="hr-HR" sz="3600" dirty="0" err="1" smtClean="0"/>
              <a:t>PostgreSQL</a:t>
            </a:r>
            <a:endParaRPr lang="hr-HR" sz="3600" dirty="0" smtClean="0"/>
          </a:p>
          <a:p>
            <a:pPr>
              <a:lnSpc>
                <a:spcPct val="150000"/>
              </a:lnSpc>
            </a:pPr>
            <a:endParaRPr lang="hr-HR" sz="3600" dirty="0" smtClean="0"/>
          </a:p>
        </p:txBody>
      </p:sp>
    </p:spTree>
    <p:extLst>
      <p:ext uri="{BB962C8B-B14F-4D97-AF65-F5344CB8AC3E}">
        <p14:creationId xmlns:p14="http://schemas.microsoft.com/office/powerpoint/2010/main" val="12647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SQL Server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3600" dirty="0" smtClean="0"/>
              <a:t>Microsoft </a:t>
            </a:r>
          </a:p>
          <a:p>
            <a:pPr>
              <a:lnSpc>
                <a:spcPct val="150000"/>
              </a:lnSpc>
            </a:pPr>
            <a:r>
              <a:rPr lang="hr-HR" sz="3600" dirty="0"/>
              <a:t>RDMS </a:t>
            </a:r>
            <a:r>
              <a:rPr lang="hr-HR" sz="3600" dirty="0" smtClean="0"/>
              <a:t>– </a:t>
            </a:r>
            <a:r>
              <a:rPr lang="hr-HR" sz="3600" dirty="0" err="1" smtClean="0"/>
              <a:t>Relational</a:t>
            </a:r>
            <a:r>
              <a:rPr lang="hr-HR" sz="3600" dirty="0" smtClean="0"/>
              <a:t> </a:t>
            </a:r>
            <a:r>
              <a:rPr lang="hr-HR" sz="3600" dirty="0" err="1" smtClean="0"/>
              <a:t>Database</a:t>
            </a:r>
            <a:r>
              <a:rPr lang="hr-HR" sz="3600" dirty="0" smtClean="0"/>
              <a:t> Management System 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Windows OS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Velike mogućnosti </a:t>
            </a:r>
          </a:p>
          <a:p>
            <a:pPr>
              <a:lnSpc>
                <a:spcPct val="150000"/>
              </a:lnSpc>
            </a:pPr>
            <a:endParaRPr lang="hr-HR" sz="3600" dirty="0" smtClean="0"/>
          </a:p>
        </p:txBody>
      </p:sp>
    </p:spTree>
    <p:extLst>
      <p:ext uri="{BB962C8B-B14F-4D97-AF65-F5344CB8AC3E}">
        <p14:creationId xmlns:p14="http://schemas.microsoft.com/office/powerpoint/2010/main" val="20049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MySQL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3600" dirty="0" smtClean="0"/>
              <a:t>Jedna od najpopularnijih baza za web</a:t>
            </a:r>
          </a:p>
          <a:p>
            <a:pPr>
              <a:lnSpc>
                <a:spcPct val="150000"/>
              </a:lnSpc>
            </a:pPr>
            <a:r>
              <a:rPr lang="hr-HR" sz="3600" dirty="0" err="1" smtClean="0"/>
              <a:t>Open</a:t>
            </a:r>
            <a:r>
              <a:rPr lang="hr-HR" sz="3600" dirty="0" smtClean="0"/>
              <a:t> </a:t>
            </a:r>
            <a:r>
              <a:rPr lang="hr-HR" sz="3600" dirty="0" err="1" smtClean="0"/>
              <a:t>source</a:t>
            </a:r>
            <a:endParaRPr lang="hr-HR" sz="3600" dirty="0"/>
          </a:p>
          <a:p>
            <a:pPr>
              <a:lnSpc>
                <a:spcPct val="150000"/>
              </a:lnSpc>
            </a:pPr>
            <a:r>
              <a:rPr lang="hr-HR" sz="3600" dirty="0" err="1" smtClean="0"/>
              <a:t>Multiplatforna</a:t>
            </a:r>
            <a:r>
              <a:rPr lang="hr-HR" sz="3600" dirty="0" smtClean="0"/>
              <a:t> baza – Windows, </a:t>
            </a:r>
            <a:r>
              <a:rPr lang="hr-HR" sz="3600" dirty="0" err="1" smtClean="0"/>
              <a:t>Linux</a:t>
            </a:r>
            <a:r>
              <a:rPr lang="hr-HR" sz="3600" dirty="0" smtClean="0"/>
              <a:t>, Mac</a:t>
            </a:r>
          </a:p>
          <a:p>
            <a:pPr marL="0" indent="0">
              <a:lnSpc>
                <a:spcPct val="150000"/>
              </a:lnSpc>
              <a:buNone/>
            </a:pPr>
            <a:endParaRPr lang="hr-HR" sz="3600" dirty="0" smtClean="0"/>
          </a:p>
        </p:txBody>
      </p:sp>
    </p:spTree>
    <p:extLst>
      <p:ext uri="{BB962C8B-B14F-4D97-AF65-F5344CB8AC3E}">
        <p14:creationId xmlns:p14="http://schemas.microsoft.com/office/powerpoint/2010/main" val="63772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PostgreSQL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17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3600" dirty="0"/>
              <a:t>ORDBMS </a:t>
            </a:r>
            <a:r>
              <a:rPr lang="hr-HR" sz="3600" dirty="0" smtClean="0"/>
              <a:t>– </a:t>
            </a:r>
            <a:r>
              <a:rPr lang="hr-HR" sz="3600" dirty="0" err="1" smtClean="0"/>
              <a:t>Object</a:t>
            </a:r>
            <a:r>
              <a:rPr lang="hr-HR" sz="3600" dirty="0" smtClean="0"/>
              <a:t>-</a:t>
            </a:r>
            <a:r>
              <a:rPr lang="hr-HR" sz="3600" dirty="0" err="1" smtClean="0"/>
              <a:t>Relational</a:t>
            </a:r>
            <a:r>
              <a:rPr lang="hr-HR" sz="3600" dirty="0" smtClean="0"/>
              <a:t> </a:t>
            </a:r>
            <a:r>
              <a:rPr lang="hr-HR" sz="3600" dirty="0" err="1" smtClean="0"/>
              <a:t>Database</a:t>
            </a:r>
            <a:r>
              <a:rPr lang="hr-HR" sz="3600" dirty="0" smtClean="0"/>
              <a:t> Management </a:t>
            </a:r>
            <a:r>
              <a:rPr lang="hr-HR" sz="3600" dirty="0"/>
              <a:t>S</a:t>
            </a:r>
            <a:r>
              <a:rPr lang="hr-HR" sz="3600" dirty="0" smtClean="0"/>
              <a:t>ystem</a:t>
            </a:r>
          </a:p>
          <a:p>
            <a:pPr>
              <a:lnSpc>
                <a:spcPct val="150000"/>
              </a:lnSpc>
            </a:pPr>
            <a:r>
              <a:rPr lang="hr-HR" sz="3600" dirty="0" err="1" smtClean="0"/>
              <a:t>Open</a:t>
            </a:r>
            <a:r>
              <a:rPr lang="hr-HR" sz="3600" dirty="0" smtClean="0"/>
              <a:t> </a:t>
            </a:r>
            <a:r>
              <a:rPr lang="hr-HR" sz="3600" dirty="0" err="1" smtClean="0"/>
              <a:t>source</a:t>
            </a:r>
            <a:r>
              <a:rPr lang="hr-HR" sz="3600" dirty="0" smtClean="0"/>
              <a:t> </a:t>
            </a:r>
            <a:endParaRPr lang="hr-HR" sz="3600" dirty="0"/>
          </a:p>
          <a:p>
            <a:pPr>
              <a:lnSpc>
                <a:spcPct val="150000"/>
              </a:lnSpc>
            </a:pPr>
            <a:r>
              <a:rPr lang="hr-HR" sz="3600" dirty="0" err="1" smtClean="0"/>
              <a:t>Multiplatforna</a:t>
            </a:r>
            <a:r>
              <a:rPr lang="hr-HR" sz="3600" dirty="0" smtClean="0"/>
              <a:t> baza – Windows, </a:t>
            </a:r>
            <a:r>
              <a:rPr lang="hr-HR" sz="3600" dirty="0" err="1" smtClean="0"/>
              <a:t>Linux</a:t>
            </a:r>
            <a:r>
              <a:rPr lang="hr-HR" sz="3600" dirty="0" smtClean="0"/>
              <a:t>, Mac</a:t>
            </a:r>
          </a:p>
          <a:p>
            <a:pPr marL="0" indent="0">
              <a:lnSpc>
                <a:spcPct val="150000"/>
              </a:lnSpc>
              <a:buNone/>
            </a:pPr>
            <a:endParaRPr lang="hr-HR" sz="3600" dirty="0" smtClean="0"/>
          </a:p>
        </p:txBody>
      </p:sp>
    </p:spTree>
    <p:extLst>
      <p:ext uri="{BB962C8B-B14F-4D97-AF65-F5344CB8AC3E}">
        <p14:creationId xmlns:p14="http://schemas.microsoft.com/office/powerpoint/2010/main" val="368288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Instalacija web servera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18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3600" dirty="0" smtClean="0"/>
              <a:t>Svaka komponenta posebno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Sve u jednom (WAMP, LAMP, MAMP, XAMPP,</a:t>
            </a:r>
            <a:r>
              <a:rPr lang="hr-HR" sz="3600" dirty="0"/>
              <a:t> AMPPS</a:t>
            </a:r>
            <a:r>
              <a:rPr lang="hr-HR" sz="3600" dirty="0" smtClean="0"/>
              <a:t>) – web server, baza podataka, </a:t>
            </a:r>
            <a:r>
              <a:rPr lang="hr-HR" sz="3600" dirty="0" err="1" smtClean="0"/>
              <a:t>php</a:t>
            </a:r>
            <a:r>
              <a:rPr lang="hr-HR" sz="3600" dirty="0"/>
              <a:t> </a:t>
            </a:r>
            <a:r>
              <a:rPr lang="hr-HR" sz="3600" dirty="0" smtClean="0"/>
              <a:t>i drugo</a:t>
            </a:r>
          </a:p>
          <a:p>
            <a:pPr marL="0" indent="0">
              <a:lnSpc>
                <a:spcPct val="150000"/>
              </a:lnSpc>
              <a:buNone/>
            </a:pPr>
            <a:endParaRPr lang="hr-HR" sz="3600" dirty="0" smtClean="0"/>
          </a:p>
        </p:txBody>
      </p:sp>
    </p:spTree>
    <p:extLst>
      <p:ext uri="{BB962C8B-B14F-4D97-AF65-F5344CB8AC3E}">
        <p14:creationId xmlns:p14="http://schemas.microsoft.com/office/powerpoint/2010/main" val="22484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Forumi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19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3600" dirty="0" smtClean="0"/>
              <a:t>Što je forum?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Zašto služe forumi?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Potreba za forumom</a:t>
            </a:r>
          </a:p>
          <a:p>
            <a:pPr marL="0" indent="0">
              <a:lnSpc>
                <a:spcPct val="150000"/>
              </a:lnSpc>
              <a:buNone/>
            </a:pPr>
            <a:endParaRPr lang="hr-HR" sz="3600" dirty="0" smtClean="0"/>
          </a:p>
        </p:txBody>
      </p:sp>
    </p:spTree>
    <p:extLst>
      <p:ext uri="{BB962C8B-B14F-4D97-AF65-F5344CB8AC3E}">
        <p14:creationId xmlns:p14="http://schemas.microsoft.com/office/powerpoint/2010/main" val="17516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cs typeface="Arial"/>
                <a:sym typeface="Arial"/>
              </a:rPr>
              <a:t>Izrada kompleksnijeg web-a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4000" dirty="0" smtClean="0"/>
              <a:t>Web server</a:t>
            </a:r>
          </a:p>
          <a:p>
            <a:pPr>
              <a:lnSpc>
                <a:spcPct val="150000"/>
              </a:lnSpc>
            </a:pPr>
            <a:r>
              <a:rPr lang="hr-HR" sz="4000" dirty="0" smtClean="0"/>
              <a:t>Baza podataka</a:t>
            </a:r>
          </a:p>
          <a:p>
            <a:pPr>
              <a:lnSpc>
                <a:spcPct val="150000"/>
              </a:lnSpc>
            </a:pPr>
            <a:r>
              <a:rPr lang="hr-HR" sz="4000" dirty="0" smtClean="0"/>
              <a:t>Forum</a:t>
            </a:r>
          </a:p>
          <a:p>
            <a:pPr>
              <a:lnSpc>
                <a:spcPct val="150000"/>
              </a:lnSpc>
            </a:pPr>
            <a:endParaRPr lang="hr-HR" sz="4000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</p:txBody>
      </p:sp>
    </p:spTree>
    <p:extLst>
      <p:ext uri="{BB962C8B-B14F-4D97-AF65-F5344CB8AC3E}">
        <p14:creationId xmlns:p14="http://schemas.microsoft.com/office/powerpoint/2010/main" val="228598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Osnove foruma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20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3600" dirty="0" smtClean="0"/>
              <a:t>Administratori i moderatori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Članovi, korisnici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Pravila ponašanja</a:t>
            </a:r>
          </a:p>
          <a:p>
            <a:pPr marL="0" indent="0">
              <a:lnSpc>
                <a:spcPct val="150000"/>
              </a:lnSpc>
              <a:buNone/>
            </a:pPr>
            <a:endParaRPr lang="hr-HR" sz="3600" dirty="0" smtClean="0"/>
          </a:p>
        </p:txBody>
      </p:sp>
    </p:spTree>
    <p:extLst>
      <p:ext uri="{BB962C8B-B14F-4D97-AF65-F5344CB8AC3E}">
        <p14:creationId xmlns:p14="http://schemas.microsoft.com/office/powerpoint/2010/main" val="310698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Forum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21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3600" dirty="0" smtClean="0"/>
              <a:t>Najpoznatiji </a:t>
            </a:r>
            <a:r>
              <a:rPr lang="hr-HR" sz="3600" dirty="0" err="1" smtClean="0"/>
              <a:t>phpBB</a:t>
            </a:r>
            <a:endParaRPr lang="hr-HR" sz="3600" dirty="0"/>
          </a:p>
          <a:p>
            <a:pPr>
              <a:lnSpc>
                <a:spcPct val="150000"/>
              </a:lnSpc>
            </a:pPr>
            <a:endParaRPr lang="hr-HR" sz="3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276872"/>
            <a:ext cx="5976664" cy="357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9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Forum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3600" dirty="0" smtClean="0"/>
              <a:t>Prilagodba foruma</a:t>
            </a:r>
          </a:p>
          <a:p>
            <a:pPr lvl="1">
              <a:lnSpc>
                <a:spcPct val="150000"/>
              </a:lnSpc>
            </a:pPr>
            <a:r>
              <a:rPr lang="hr-HR" sz="3600" dirty="0" smtClean="0"/>
              <a:t>Promjena izgleda</a:t>
            </a:r>
          </a:p>
          <a:p>
            <a:pPr lvl="1">
              <a:lnSpc>
                <a:spcPct val="150000"/>
              </a:lnSpc>
            </a:pPr>
            <a:r>
              <a:rPr lang="hr-HR" sz="3600" dirty="0" smtClean="0"/>
              <a:t>Promjena jezika</a:t>
            </a:r>
            <a:endParaRPr lang="hr-HR" sz="3600" dirty="0"/>
          </a:p>
          <a:p>
            <a:pPr>
              <a:lnSpc>
                <a:spcPct val="150000"/>
              </a:lnSpc>
            </a:pPr>
            <a:endParaRPr lang="hr-HR" sz="3600" dirty="0" smtClean="0"/>
          </a:p>
        </p:txBody>
      </p:sp>
    </p:spTree>
    <p:extLst>
      <p:ext uri="{BB962C8B-B14F-4D97-AF65-F5344CB8AC3E}">
        <p14:creationId xmlns:p14="http://schemas.microsoft.com/office/powerpoint/2010/main" val="419602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Forum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474001"/>
            <a:ext cx="5080000" cy="4381500"/>
          </a:xfrm>
        </p:spPr>
      </p:pic>
    </p:spTree>
    <p:extLst>
      <p:ext uri="{BB962C8B-B14F-4D97-AF65-F5344CB8AC3E}">
        <p14:creationId xmlns:p14="http://schemas.microsoft.com/office/powerpoint/2010/main" val="33482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040" y="2130425"/>
            <a:ext cx="7772400" cy="1470025"/>
          </a:xfrm>
        </p:spPr>
        <p:txBody>
          <a:bodyPr/>
          <a:lstStyle/>
          <a:p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Kraj 12. predavanja</a:t>
            </a:r>
            <a:endParaRPr lang="hr-HR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Hvala na pozornosti!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24</a:t>
            </a:fld>
            <a:endParaRPr lang="hr-HR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dirty="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8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Web server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r-HR" sz="3600" dirty="0" smtClean="0"/>
              <a:t>HTTP server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Lokalni 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Online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4175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Web server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Najpoznatiji HTTP serveri</a:t>
            </a:r>
            <a:endParaRPr lang="hr-HR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846729"/>
              </p:ext>
            </p:extLst>
          </p:nvPr>
        </p:nvGraphicFramePr>
        <p:xfrm>
          <a:off x="493712" y="2348880"/>
          <a:ext cx="8229600" cy="182880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r>
                        <a:rPr lang="hr-HR" dirty="0"/>
                        <a:t>Product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/>
                        <a:t>Vendor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/>
                        <a:t>Web Sites Hosted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/>
                        <a:t>Percent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r-HR">
                          <a:hlinkClick r:id="rId3" tooltip="Apache HTTP Server"/>
                        </a:rPr>
                        <a:t>Apache</a:t>
                      </a:r>
                      <a:endParaRPr lang="hr-H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hlinkClick r:id="rId4" tooltip="Apache Software Foundation"/>
                        </a:rPr>
                        <a:t>Apache</a:t>
                      </a:r>
                      <a:endParaRPr lang="hr-H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/>
                        <a:t>359,441,468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/>
                        <a:t>53.42%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r-HR">
                          <a:hlinkClick r:id="rId5" tooltip="Internet Information Services"/>
                        </a:rPr>
                        <a:t>IIS</a:t>
                      </a:r>
                      <a:endParaRPr lang="hr-H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hlinkClick r:id="rId6" tooltip="Microsoft"/>
                        </a:rPr>
                        <a:t>Microsoft</a:t>
                      </a:r>
                      <a:endParaRPr lang="hr-H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/>
                        <a:t>112,303,412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/>
                        <a:t>16.69%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r-HR" dirty="0" err="1">
                          <a:hlinkClick r:id="rId7" tooltip="Nginx"/>
                        </a:rPr>
                        <a:t>nginx</a:t>
                      </a:r>
                      <a:endParaRPr lang="hr-H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hlinkClick r:id="rId8" tooltip="NGINX, Inc."/>
                        </a:rPr>
                        <a:t>NGINX, Inc.</a:t>
                      </a:r>
                      <a:endParaRPr lang="hr-H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/>
                        <a:t>104,411,087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/>
                        <a:t>15.52%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r-HR" dirty="0">
                          <a:hlinkClick r:id="rId9" tooltip="Google Web Server"/>
                        </a:rPr>
                        <a:t>GWS</a:t>
                      </a:r>
                      <a:endParaRPr lang="hr-H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hlinkClick r:id="rId10" tooltip="Google"/>
                        </a:rPr>
                        <a:t>Google</a:t>
                      </a:r>
                      <a:endParaRPr lang="hr-H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/>
                        <a:t>23,029,260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3.42%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0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Apache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dirty="0" smtClean="0"/>
              <a:t>web </a:t>
            </a:r>
            <a:r>
              <a:rPr lang="en-US" dirty="0"/>
              <a:t>server </a:t>
            </a:r>
            <a:r>
              <a:rPr lang="hr-HR" dirty="0" smtClean="0"/>
              <a:t>koji je odigrao veliku ulogu u početnom razvoju </a:t>
            </a:r>
            <a:r>
              <a:rPr lang="en-US" dirty="0" smtClean="0"/>
              <a:t>World </a:t>
            </a:r>
            <a:r>
              <a:rPr lang="en-US" dirty="0"/>
              <a:t>Wide </a:t>
            </a:r>
            <a:r>
              <a:rPr lang="en-US" dirty="0" smtClean="0"/>
              <a:t>Web</a:t>
            </a:r>
            <a:endParaRPr lang="hr-HR" dirty="0" smtClean="0"/>
          </a:p>
          <a:p>
            <a:r>
              <a:rPr lang="hr-HR" dirty="0" smtClean="0"/>
              <a:t>2009. prvi web server koji je </a:t>
            </a:r>
            <a:r>
              <a:rPr lang="hr-HR" dirty="0" smtClean="0"/>
              <a:t>prešao 100 </a:t>
            </a:r>
            <a:r>
              <a:rPr lang="hr-HR" dirty="0"/>
              <a:t>milijuna web </a:t>
            </a:r>
            <a:r>
              <a:rPr lang="hr-HR" dirty="0" smtClean="0"/>
              <a:t>stranica</a:t>
            </a:r>
          </a:p>
          <a:p>
            <a:r>
              <a:rPr lang="hr-HR" dirty="0" smtClean="0"/>
              <a:t>Apache napravljen za </a:t>
            </a:r>
            <a:r>
              <a:rPr lang="hr-HR" dirty="0" err="1" smtClean="0"/>
              <a:t>Unix</a:t>
            </a:r>
            <a:r>
              <a:rPr lang="hr-HR" dirty="0" smtClean="0"/>
              <a:t> sustave</a:t>
            </a:r>
          </a:p>
          <a:p>
            <a:r>
              <a:rPr lang="hr-HR" dirty="0" smtClean="0"/>
              <a:t>Radi na svim </a:t>
            </a:r>
            <a:r>
              <a:rPr lang="hr-HR" dirty="0"/>
              <a:t>poznatijim sustavima </a:t>
            </a:r>
            <a:r>
              <a:rPr lang="hr-HR" dirty="0" smtClean="0"/>
              <a:t>- </a:t>
            </a:r>
            <a:r>
              <a:rPr lang="hr-HR" dirty="0" err="1" smtClean="0"/>
              <a:t>Linux</a:t>
            </a:r>
            <a:r>
              <a:rPr lang="hr-HR" dirty="0"/>
              <a:t>, </a:t>
            </a:r>
            <a:r>
              <a:rPr lang="hr-HR" dirty="0" err="1"/>
              <a:t>Solaris</a:t>
            </a:r>
            <a:r>
              <a:rPr lang="hr-HR" dirty="0"/>
              <a:t>, </a:t>
            </a:r>
            <a:r>
              <a:rPr lang="hr-HR" dirty="0" smtClean="0"/>
              <a:t>OS </a:t>
            </a:r>
            <a:r>
              <a:rPr lang="hr-HR" dirty="0"/>
              <a:t>X, Microsoft </a:t>
            </a:r>
            <a:r>
              <a:rPr lang="hr-HR" dirty="0" smtClean="0"/>
              <a:t>Windows </a:t>
            </a:r>
          </a:p>
          <a:p>
            <a:r>
              <a:rPr lang="hr-HR" dirty="0" smtClean="0"/>
              <a:t>PHP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1521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IIS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3600" dirty="0"/>
              <a:t>Internet </a:t>
            </a:r>
            <a:r>
              <a:rPr lang="hr-HR" sz="3600" dirty="0" err="1"/>
              <a:t>Information</a:t>
            </a:r>
            <a:r>
              <a:rPr lang="hr-HR" sz="3600" dirty="0"/>
              <a:t> </a:t>
            </a:r>
            <a:r>
              <a:rPr lang="hr-HR" sz="3600" dirty="0" err="1" smtClean="0"/>
              <a:t>Services</a:t>
            </a:r>
            <a:r>
              <a:rPr lang="hr-HR" sz="3600" dirty="0" smtClean="0"/>
              <a:t> – Microsoft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Unutar Windows-a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Podržava HTTP, HTTPS, FTP, FTPS, SMTP</a:t>
            </a:r>
            <a:endParaRPr lang="hr-HR" dirty="0"/>
          </a:p>
          <a:p>
            <a:pPr>
              <a:lnSpc>
                <a:spcPct val="150000"/>
              </a:lnSpc>
            </a:pPr>
            <a:r>
              <a:rPr lang="hr-HR" sz="3600" dirty="0" smtClean="0"/>
              <a:t>ASP, </a:t>
            </a:r>
            <a:r>
              <a:rPr lang="hr-HR" sz="3600" dirty="0" err="1" smtClean="0"/>
              <a:t>ASP.NET</a:t>
            </a:r>
            <a:endParaRPr lang="hr-HR" sz="3600" dirty="0" smtClean="0"/>
          </a:p>
        </p:txBody>
      </p:sp>
    </p:spTree>
    <p:extLst>
      <p:ext uri="{BB962C8B-B14F-4D97-AF65-F5344CB8AC3E}">
        <p14:creationId xmlns:p14="http://schemas.microsoft.com/office/powerpoint/2010/main" val="195002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ASP ili PHP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7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3600" dirty="0" smtClean="0"/>
              <a:t>Dinamičke web stranice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ASP – sličan </a:t>
            </a:r>
            <a:r>
              <a:rPr lang="hr-HR" sz="3600" dirty="0" err="1" smtClean="0"/>
              <a:t>Visual</a:t>
            </a:r>
            <a:r>
              <a:rPr lang="hr-HR" sz="3600" dirty="0" smtClean="0"/>
              <a:t> </a:t>
            </a:r>
            <a:r>
              <a:rPr lang="hr-HR" sz="3600" dirty="0" err="1" smtClean="0"/>
              <a:t>Basic</a:t>
            </a:r>
            <a:r>
              <a:rPr lang="hr-HR" sz="3600" dirty="0" smtClean="0"/>
              <a:t>-u, C#-u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PHP – sličan C-u 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PHP </a:t>
            </a:r>
            <a:r>
              <a:rPr lang="hr-HR" sz="3600" dirty="0" smtClean="0"/>
              <a:t>je </a:t>
            </a:r>
            <a:r>
              <a:rPr lang="hr-HR" sz="3600" dirty="0" err="1" smtClean="0"/>
              <a:t>interpreterski</a:t>
            </a:r>
            <a:r>
              <a:rPr lang="hr-HR" sz="3600" dirty="0" smtClean="0"/>
              <a:t> jezik, </a:t>
            </a:r>
            <a:r>
              <a:rPr lang="en-US" sz="3600" dirty="0" smtClean="0"/>
              <a:t>ASP.NET </a:t>
            </a:r>
            <a:r>
              <a:rPr lang="hr-HR" sz="3600" dirty="0" smtClean="0"/>
              <a:t>je </a:t>
            </a:r>
            <a:r>
              <a:rPr lang="hr-HR" sz="3600" dirty="0" err="1" smtClean="0"/>
              <a:t>kompajlerski</a:t>
            </a:r>
            <a:r>
              <a:rPr lang="hr-HR" sz="3600" dirty="0" smtClean="0"/>
              <a:t> jezik</a:t>
            </a:r>
          </a:p>
          <a:p>
            <a:pPr>
              <a:lnSpc>
                <a:spcPct val="150000"/>
              </a:lnSpc>
            </a:pPr>
            <a:endParaRPr lang="hr-HR" sz="3600" dirty="0" smtClean="0"/>
          </a:p>
        </p:txBody>
      </p:sp>
    </p:spTree>
    <p:extLst>
      <p:ext uri="{BB962C8B-B14F-4D97-AF65-F5344CB8AC3E}">
        <p14:creationId xmlns:p14="http://schemas.microsoft.com/office/powerpoint/2010/main" val="114428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Prednosti PHP-a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8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3600" dirty="0" smtClean="0"/>
              <a:t>Brže izvođenje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Manji troškovi (</a:t>
            </a:r>
            <a:r>
              <a:rPr lang="hr-HR" sz="3600" dirty="0" err="1" smtClean="0"/>
              <a:t>Open</a:t>
            </a:r>
            <a:r>
              <a:rPr lang="hr-HR" sz="3600" dirty="0" smtClean="0"/>
              <a:t> </a:t>
            </a:r>
            <a:r>
              <a:rPr lang="hr-HR" sz="3600" dirty="0" err="1" smtClean="0"/>
              <a:t>Source</a:t>
            </a:r>
            <a:r>
              <a:rPr lang="hr-HR" sz="3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Bolje upravljanje iznimkama i GC-om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Fleksibilni sa bazama podataka 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0150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Prednosti ASP-a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9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hr-HR" sz="3600" dirty="0" smtClean="0"/>
              <a:t>Dostupna podrška 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Korištenje poznatog sučelja (</a:t>
            </a:r>
            <a:r>
              <a:rPr lang="hr-HR" sz="3600" dirty="0" err="1" smtClean="0"/>
              <a:t>Visual</a:t>
            </a:r>
            <a:r>
              <a:rPr lang="hr-HR" sz="3600" dirty="0" smtClean="0"/>
              <a:t> Studio)</a:t>
            </a:r>
          </a:p>
          <a:p>
            <a:pPr>
              <a:lnSpc>
                <a:spcPct val="150000"/>
              </a:lnSpc>
            </a:pPr>
            <a:r>
              <a:rPr lang="hr-HR" sz="3600" dirty="0" smtClean="0"/>
              <a:t>Podrška za </a:t>
            </a:r>
            <a:r>
              <a:rPr lang="hr-HR" sz="3600" dirty="0" err="1" smtClean="0"/>
              <a:t>višenitnost</a:t>
            </a:r>
            <a:endParaRPr lang="hr-HR" sz="3600" dirty="0" smtClean="0"/>
          </a:p>
          <a:p>
            <a:pPr>
              <a:lnSpc>
                <a:spcPct val="150000"/>
              </a:lnSpc>
            </a:pPr>
            <a:r>
              <a:rPr lang="hr-HR" sz="3600" dirty="0" smtClean="0"/>
              <a:t>Ugrađeni alati za izradu izvještaja </a:t>
            </a:r>
            <a:r>
              <a:rPr lang="en-US" sz="3600" dirty="0" smtClean="0"/>
              <a:t>(</a:t>
            </a:r>
            <a:r>
              <a:rPr lang="en-US" sz="3600" dirty="0"/>
              <a:t>Crystal Reports)</a:t>
            </a:r>
          </a:p>
        </p:txBody>
      </p:sp>
    </p:spTree>
    <p:extLst>
      <p:ext uri="{BB962C8B-B14F-4D97-AF65-F5344CB8AC3E}">
        <p14:creationId xmlns:p14="http://schemas.microsoft.com/office/powerpoint/2010/main" val="243069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9915</TotalTime>
  <Words>558</Words>
  <Application>Microsoft Office PowerPoint</Application>
  <PresentationFormat>On-screen Show (4:3)</PresentationFormat>
  <Paragraphs>166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Oblikovanje web stranica</vt:lpstr>
      <vt:lpstr>Izrada kompleksnijeg web-a</vt:lpstr>
      <vt:lpstr>Web server</vt:lpstr>
      <vt:lpstr>Web server</vt:lpstr>
      <vt:lpstr>Apache</vt:lpstr>
      <vt:lpstr>IIS</vt:lpstr>
      <vt:lpstr>ASP ili PHP</vt:lpstr>
      <vt:lpstr>Prednosti PHP-a</vt:lpstr>
      <vt:lpstr>Prednosti ASP-a</vt:lpstr>
      <vt:lpstr>Osnove PHP-a</vt:lpstr>
      <vt:lpstr>Osnove PHP-a</vt:lpstr>
      <vt:lpstr>Osnove PHP-a</vt:lpstr>
      <vt:lpstr>Osnove PHP-a</vt:lpstr>
      <vt:lpstr>Baza podataka</vt:lpstr>
      <vt:lpstr>SQL Server</vt:lpstr>
      <vt:lpstr>MySQL</vt:lpstr>
      <vt:lpstr>PostgreSQL</vt:lpstr>
      <vt:lpstr>Instalacija web servera</vt:lpstr>
      <vt:lpstr>Forumi</vt:lpstr>
      <vt:lpstr>Osnove foruma</vt:lpstr>
      <vt:lpstr>Forum</vt:lpstr>
      <vt:lpstr>Forum</vt:lpstr>
      <vt:lpstr>Forum</vt:lpstr>
      <vt:lpstr>Kraj 12. predavanja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JuricaLapNew</dc:creator>
  <cp:lastModifiedBy>Student</cp:lastModifiedBy>
  <cp:revision>318</cp:revision>
  <dcterms:created xsi:type="dcterms:W3CDTF">2013-02-08T11:07:18Z</dcterms:created>
  <dcterms:modified xsi:type="dcterms:W3CDTF">2013-05-23T15:07:02Z</dcterms:modified>
</cp:coreProperties>
</file>