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274" r:id="rId4"/>
    <p:sldId id="275" r:id="rId5"/>
    <p:sldId id="272" r:id="rId6"/>
    <p:sldId id="273" r:id="rId7"/>
    <p:sldId id="277" r:id="rId8"/>
    <p:sldId id="280" r:id="rId9"/>
    <p:sldId id="276" r:id="rId10"/>
    <p:sldId id="279" r:id="rId11"/>
    <p:sldId id="257" r:id="rId12"/>
    <p:sldId id="266" r:id="rId13"/>
    <p:sldId id="271" r:id="rId14"/>
    <p:sldId id="260" r:id="rId15"/>
    <p:sldId id="259" r:id="rId16"/>
    <p:sldId id="258" r:id="rId17"/>
    <p:sldId id="281" r:id="rId18"/>
    <p:sldId id="261" r:id="rId19"/>
    <p:sldId id="270" r:id="rId20"/>
    <p:sldId id="262" r:id="rId21"/>
    <p:sldId id="278" r:id="rId22"/>
    <p:sldId id="263" r:id="rId23"/>
    <p:sldId id="267" r:id="rId24"/>
    <p:sldId id="264" r:id="rId25"/>
    <p:sldId id="268" r:id="rId26"/>
    <p:sldId id="269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2D91A-1683-4123-AF92-4A5DC6719218}" type="datetimeFigureOut">
              <a:rPr lang="en-DE" smtClean="0"/>
              <a:t>01/26/2020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13EE9-0C91-4566-B550-3CCD4708B19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636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D9EDF-6E1D-46C5-AA34-CCD077857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6D09B6-73C2-4191-A3E1-2E44141C7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2583A8-C568-42B6-84BF-9C259530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01/26/2020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9BDB2-002D-4E53-BF98-F742F659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BA427-5522-42E5-B34A-479FE4A3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67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028F3-75BD-42DF-B0D1-7F7DF0D8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73BF30-DD15-4042-9598-DE65B8531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EF6B31-4C43-4756-8A43-22D504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02B3-8912-402D-B4F2-05138AECB4D3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80298-9912-4063-848B-787E456C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C190B6-42D4-4840-A6CB-D45D2978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39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496CA9-0EC4-4333-94FB-FDC6CBDA1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89D4E2-BAC6-46E3-8C59-895BF8A63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23114-0E64-4A1F-83B8-0CB48BBF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6BE1-FAD0-43ED-A3C4-08C070C07792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83816-0FBA-4682-893A-9B040AB2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6CAA3-4432-4E95-B47E-D5702F45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993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01/26/2020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01/26/2020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6661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01/26/2020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A5B7F6EC-E3A3-4958-9089-F4695AEC4801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3801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CF85-E0F7-4869-85F3-711D8A901070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936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3429-925F-41BA-A12E-2CFA48DD4CC1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3869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0CA-EC9E-47A7-A339-48FED9960FE6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450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F15-8A21-4312-8D84-98D37BF31CD5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317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19DDDB-49EE-465A-A327-E997A5C9A6D2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58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AA098-571D-4808-B6D6-4A60CE45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0255A5-B924-4595-9B3B-294DD8DE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28B45-208A-4247-B371-742030AB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01/26/2020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10840-6236-4B8F-B06C-D51EE006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0E99-AFE1-4D3B-8CF0-5D3ECFD4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7000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3931-D11B-4DD2-928E-F315D98D3038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6414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02B3-8912-402D-B4F2-05138AECB4D3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676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6BE1-FAD0-43ED-A3C4-08C070C07792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0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62AB3-CE44-479F-A412-B263A6A6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25F8B-A32C-4EBF-A17B-09AD9CC0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A9E77-18F2-4CDC-95F0-AB0EEDAA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134C-8F60-47B5-AFFD-D58A362655B7}" type="datetimeFigureOut">
              <a:rPr lang="en-DE" smtClean="0"/>
              <a:t>01/26/2020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EDBA6-F2D7-49AC-8BDD-BBE5F8E0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C9C468-0124-4DC7-A5A1-4FF9E9F1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AA935-79A0-42E5-A8B5-CF23AA4418EC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13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E6368-AF25-4581-9740-0C2BDC89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7AF1C-F756-46FC-9441-0F563D873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3F1325-BBA0-4B05-93FF-28791A07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B9D4BE-5723-42FF-A128-620DFB9F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CF85-E0F7-4869-85F3-711D8A901070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5AADB-E4DB-4A5A-BBE9-08E9E1F6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097C69-B609-4047-81F0-CFDE992F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878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371AB-FD14-42E4-8625-DC52AE42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C7D2C3-D2F6-46BA-AF4C-02BA8DEA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B65EBC-3DCA-4E97-BE72-F7FA01CE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FFBB21-D779-4033-9EF6-13A15C4A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5733D9-3053-44D8-97B4-CAC0F8A3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CA582B-62AF-4699-A139-09EABDC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3429-925F-41BA-A12E-2CFA48DD4CC1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4FB414-B7DD-470F-8F47-25499680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D87197-883F-469B-A411-528DFC94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834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A59F8-4C07-42C6-BC97-1CE876A5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BABB4C-B5F9-4340-AAE9-13150A78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0CA-EC9E-47A7-A339-48FED9960FE6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BBE020-8D4D-4041-9CAD-0973A0A8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2FF8F1-352A-4563-A4A6-4AF945FF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49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9C84B5-B929-471F-A858-B4F8FD2E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9F15-8A21-4312-8D84-98D37BF31CD5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3F0508-08BA-443F-B1AD-C4B51EFB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C48F2A-42E0-4572-AA67-D991CD59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77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65482-2642-4A2D-9DBF-986CC23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FCDB24-0893-4E5C-A035-3F77B7D5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2C651B-E4DB-4DE4-81C2-12F7C1FC4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0B787A-9AB9-4976-BC78-A80BE9C2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DDDB-49EE-465A-A327-E997A5C9A6D2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DA185C-0C56-42E3-A028-8A6C7A4C5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2B2EE6-04CD-4502-841F-2F1633DF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441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BF709-DCB0-4ACB-820C-A788662E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4D90BC-1628-411B-B42C-86E8B8F06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989860-7AFC-438A-9F6D-72865287F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5B83C5-4B13-4C63-94B0-F3AC3419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3931-D11B-4DD2-928E-F315D98D3038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91DE4-4411-4F53-B817-206A0967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D5451E-BECC-426F-BAEB-69BFC62C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936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CF905F-BB37-4128-80C1-7D58A425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7B77B4-98FA-40C0-9513-C55BAA58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EFD1B-0E41-4A0C-9EDA-191B6654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8A171-FE66-440E-891D-965096C7196F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A2831-7559-449D-AE98-A7FF18D84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700D7-BBCA-40D5-A46F-5141C2C7C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796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E8A171-FE66-440E-891D-965096C7196F}" type="datetime8">
              <a:rPr lang="en-DE" smtClean="0"/>
              <a:t>01/26/2020 15:22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Seminar: GIS Analyses with </a:t>
            </a:r>
            <a:r>
              <a:rPr lang="en-US"/>
              <a:t>FOSSGIS                   Teacher: </a:t>
            </a:r>
            <a:r>
              <a:rPr lang="en-US" dirty="0"/>
              <a:t>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err="1"/>
              <a:t>Käflein</a:t>
            </a:r>
            <a:r>
              <a:rPr lang="en-US"/>
              <a:t>                   29.01.2019</a:t>
            </a:r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F462F5-4F09-48D4-8215-EEFD64917372}" type="slidenum">
              <a:rPr lang="en-DE" smtClean="0"/>
              <a:t>‹Nr.›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data.sensor.community/static/v2/data.1h.json" TargetMode="Externa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hyperlink" Target="https://lupo-messwerte.appspot.com/generic?table=bw_luft_stammdaten&amp;limit=999&amp;filter=aktiv:true;type:-Spot&amp;order=NO2-today-latest-cla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6DFCF-5F61-40BE-B472-6A75FC821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14" y="1533920"/>
            <a:ext cx="11981986" cy="17369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Light" panose="020B0502040204020203" pitchFamily="34" charset="0"/>
              </a:rPr>
              <a:t>Analyzing air quality in Stuttgart using official and Citizen-Science data</a:t>
            </a:r>
            <a:endParaRPr lang="en-DE" dirty="0">
              <a:latin typeface="Bahnschrift Light" panose="020B05020402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BC5968-3C27-40B1-929B-070346D17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138" y="4456113"/>
            <a:ext cx="10058400" cy="1143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Seminar: GIS Analyses with FOSSGIS    			</a:t>
            </a:r>
            <a:br>
              <a:rPr lang="en-US" dirty="0"/>
            </a:br>
            <a:r>
              <a:rPr lang="en-US" dirty="0"/>
              <a:t>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</a:t>
            </a:r>
            <a:br>
              <a:rPr lang="en-US" dirty="0"/>
            </a:br>
            <a:r>
              <a:rPr lang="en-US" dirty="0"/>
              <a:t>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236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67B61-BDA2-4A73-B170-E4190C17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CE74B-195B-492B-8773-9FD675DD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DB03A6F-13E8-4698-BB94-779FA8E1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10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2F9CE4-B44A-4267-9FF3-1D6E17CC041F}"/>
              </a:ext>
            </a:extLst>
          </p:cNvPr>
          <p:cNvSpPr/>
          <p:nvPr/>
        </p:nvSpPr>
        <p:spPr>
          <a:xfrm>
            <a:off x="838200" y="1825625"/>
            <a:ext cx="1017814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d_lubw.time_stamp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d_luft.time_stamp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d_lubw.p10,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d_luft.p10,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date_trunc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105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'day'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d_lubw.time_stamp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daily,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(((d_lubw.p10/d_luft.p10)-</a:t>
            </a:r>
            <a:r>
              <a:rPr lang="en-DE" sz="105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DE" sz="105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abweichung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daten.lut_lubw_stations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l_lubw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daten.lut_luftdaten_stations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l_luft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daten.dt_lubw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l_lubw.idpk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d_lubw.fk_station_id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daten.dt_luftdaten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d_luft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l_luft.station_id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d_luft.station_id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ST_DistanceSphere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l_lubw.geom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l_luft.geom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&lt;= </a:t>
            </a:r>
            <a:r>
              <a:rPr lang="en-DE" sz="105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d_luft.p10 &lt; </a:t>
            </a:r>
            <a:r>
              <a:rPr lang="en-DE" sz="105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d_lubw.time_stamp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d_luft.time_stamp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 DISTINCT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(daily) 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daily, 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DE" sz="105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abweichung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daily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DE" sz="105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</a:t>
            </a:r>
            <a:r>
              <a:rPr lang="en-DE" sz="105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daily,</a:t>
            </a:r>
            <a:r>
              <a:rPr lang="en-DE" sz="105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DE" sz="105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.abweichung</a:t>
            </a:r>
            <a:endParaRPr lang="en-DE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8597C511-8279-418E-B49C-50644E91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0465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9DA1B-6806-4BD2-BC13-3F3776A1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AC947-D7B8-44DF-906A-CDDF7933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E1F2BB-6861-4366-BEB6-E451DE03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11</a:t>
            </a:fld>
            <a:endParaRPr lang="en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902E30-8511-4977-AD71-71C6E353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72530767-3104-4D9D-BB0E-1A1463C35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566019"/>
              </p:ext>
            </p:extLst>
          </p:nvPr>
        </p:nvGraphicFramePr>
        <p:xfrm>
          <a:off x="1096963" y="1846263"/>
          <a:ext cx="5732462" cy="372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3" imgW="5731560" imgH="3728880" progId="Word.OpenDocumentText.12">
                  <p:embed/>
                </p:oleObj>
              </mc:Choice>
              <mc:Fallback>
                <p:oleObj name="Document" r:id="rId3" imgW="5731560" imgH="3728880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1846263"/>
                        <a:ext cx="5732462" cy="3722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C8113F15-59DC-4C61-AACE-84E41BA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3133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D779A-B639-4ADC-9789-003A6909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169AD-65E8-49AC-A521-AEE50A2D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D3B29-DF6C-4F55-A12D-A2EB567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12</a:t>
            </a:fld>
            <a:endParaRPr lang="en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C56D03F-5734-4E29-8EBA-7F6D52C5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660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E3374-9A1B-4C2F-94A2-47753DAA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analyis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55FCD9D-9971-414E-9713-8A5626A91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2"/>
          <a:stretch/>
        </p:blipFill>
        <p:spPr>
          <a:xfrm>
            <a:off x="0" y="2402929"/>
            <a:ext cx="12179249" cy="3391285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C08025-B93F-4FC1-9A08-0C7721B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13</a:t>
            </a:fld>
            <a:endParaRPr lang="en-DE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13D07B6-BBFD-43A8-A765-5ABC7DCC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84CB8A-9D45-4236-8D98-BA7674682D01}"/>
              </a:ext>
            </a:extLst>
          </p:cNvPr>
          <p:cNvSpPr txBox="1"/>
          <p:nvPr/>
        </p:nvSpPr>
        <p:spPr>
          <a:xfrm>
            <a:off x="1097280" y="2033596"/>
            <a:ext cx="92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Daily </a:t>
            </a:r>
            <a:r>
              <a:rPr lang="de-DE" dirty="0" err="1">
                <a:solidFill>
                  <a:schemeClr val="bg1"/>
                </a:solidFill>
              </a:rPr>
              <a:t>average</a:t>
            </a:r>
            <a:r>
              <a:rPr lang="de-DE" dirty="0">
                <a:solidFill>
                  <a:schemeClr val="bg1"/>
                </a:solidFill>
              </a:rPr>
              <a:t> PM10 </a:t>
            </a:r>
            <a:r>
              <a:rPr lang="de-DE" dirty="0" err="1">
                <a:solidFill>
                  <a:schemeClr val="bg1"/>
                </a:solidFill>
              </a:rPr>
              <a:t>concentration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LUBW </a:t>
            </a:r>
            <a:r>
              <a:rPr lang="de-DE" dirty="0" err="1">
                <a:solidFill>
                  <a:schemeClr val="bg1"/>
                </a:solidFill>
              </a:rPr>
              <a:t>sensors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vs</a:t>
            </a:r>
            <a:r>
              <a:rPr lang="de-DE" dirty="0">
                <a:solidFill>
                  <a:schemeClr val="bg1"/>
                </a:solidFill>
              </a:rPr>
              <a:t> Luftdaten </a:t>
            </a:r>
            <a:r>
              <a:rPr lang="de-DE" dirty="0" err="1">
                <a:solidFill>
                  <a:schemeClr val="bg1"/>
                </a:solidFill>
              </a:rPr>
              <a:t>sensors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within</a:t>
            </a:r>
            <a:r>
              <a:rPr lang="de-DE" dirty="0">
                <a:solidFill>
                  <a:schemeClr val="bg1"/>
                </a:solidFill>
              </a:rPr>
              <a:t> 1000m </a:t>
            </a:r>
            <a:r>
              <a:rPr lang="de-DE" dirty="0" err="1">
                <a:solidFill>
                  <a:schemeClr val="bg1"/>
                </a:solidFill>
              </a:rPr>
              <a:t>distance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6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D01B-0B00-428A-A9C7-CFD728A8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analysis</a:t>
            </a:r>
            <a:r>
              <a:rPr lang="de-DE" dirty="0">
                <a:solidFill>
                  <a:schemeClr val="bg1"/>
                </a:solidFill>
              </a:rPr>
              <a:t> </a:t>
            </a:r>
            <a:endParaRPr lang="en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D5C648D-9CD4-4B3E-A212-73FDEDD4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7"/>
          <a:stretch/>
        </p:blipFill>
        <p:spPr>
          <a:xfrm>
            <a:off x="0" y="2471872"/>
            <a:ext cx="12198007" cy="3347741"/>
          </a:xfr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F2C45-AD16-40B9-B4B5-BD57EE62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14</a:t>
            </a:fld>
            <a:endParaRPr lang="en-DE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64FBBF85-10D7-45B9-993F-413BCCE1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5CEF194-D9CF-4E41-B08D-54C9D711494D}"/>
              </a:ext>
            </a:extLst>
          </p:cNvPr>
          <p:cNvSpPr txBox="1"/>
          <p:nvPr/>
        </p:nvSpPr>
        <p:spPr>
          <a:xfrm>
            <a:off x="1097280" y="2033596"/>
            <a:ext cx="92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Daily </a:t>
            </a:r>
            <a:r>
              <a:rPr lang="de-DE" dirty="0" err="1">
                <a:solidFill>
                  <a:schemeClr val="bg1"/>
                </a:solidFill>
              </a:rPr>
              <a:t>average</a:t>
            </a:r>
            <a:r>
              <a:rPr lang="de-DE" dirty="0">
                <a:solidFill>
                  <a:schemeClr val="bg1"/>
                </a:solidFill>
              </a:rPr>
              <a:t> PM10 </a:t>
            </a:r>
            <a:r>
              <a:rPr lang="de-DE" dirty="0" err="1">
                <a:solidFill>
                  <a:schemeClr val="bg1"/>
                </a:solidFill>
              </a:rPr>
              <a:t>concentration</a:t>
            </a:r>
            <a:r>
              <a:rPr lang="de-DE" dirty="0">
                <a:solidFill>
                  <a:schemeClr val="bg1"/>
                </a:solidFill>
              </a:rPr>
              <a:t> – </a:t>
            </a:r>
            <a:r>
              <a:rPr lang="de-DE" dirty="0" err="1">
                <a:solidFill>
                  <a:schemeClr val="bg1"/>
                </a:solidFill>
              </a:rPr>
              <a:t>difference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coefficient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24E9662D-21CD-4447-AC02-55BD6C61D12D}"/>
              </a:ext>
            </a:extLst>
          </p:cNvPr>
          <p:cNvSpPr/>
          <p:nvPr/>
        </p:nvSpPr>
        <p:spPr>
          <a:xfrm>
            <a:off x="2757714" y="1862060"/>
            <a:ext cx="6966858" cy="1754813"/>
          </a:xfrm>
          <a:custGeom>
            <a:avLst/>
            <a:gdLst>
              <a:gd name="connsiteX0" fmla="*/ 0 w 7375072"/>
              <a:gd name="connsiteY0" fmla="*/ 1849969 h 1849969"/>
              <a:gd name="connsiteX1" fmla="*/ 3145972 w 7375072"/>
              <a:gd name="connsiteY1" fmla="*/ 4840 h 1849969"/>
              <a:gd name="connsiteX2" fmla="*/ 7375072 w 7375072"/>
              <a:gd name="connsiteY2" fmla="*/ 1316569 h 18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5072" h="1849969">
                <a:moveTo>
                  <a:pt x="0" y="1849969"/>
                </a:moveTo>
                <a:cubicBezTo>
                  <a:pt x="958397" y="971854"/>
                  <a:pt x="1916794" y="93740"/>
                  <a:pt x="3145972" y="4840"/>
                </a:cubicBezTo>
                <a:cubicBezTo>
                  <a:pt x="4375150" y="-84060"/>
                  <a:pt x="6700158" y="1077990"/>
                  <a:pt x="7375072" y="1316569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3D2CF38B-DC26-402B-AACC-22FC3AFE5E59}"/>
              </a:ext>
            </a:extLst>
          </p:cNvPr>
          <p:cNvSpPr/>
          <p:nvPr/>
        </p:nvSpPr>
        <p:spPr>
          <a:xfrm>
            <a:off x="2803071" y="3016074"/>
            <a:ext cx="6783616" cy="946398"/>
          </a:xfrm>
          <a:custGeom>
            <a:avLst/>
            <a:gdLst>
              <a:gd name="connsiteX0" fmla="*/ 0 w 7185338"/>
              <a:gd name="connsiteY0" fmla="*/ 776344 h 1023027"/>
              <a:gd name="connsiteX1" fmla="*/ 3200400 w 7185338"/>
              <a:gd name="connsiteY1" fmla="*/ 984162 h 1023027"/>
              <a:gd name="connsiteX2" fmla="*/ 6833061 w 7185338"/>
              <a:gd name="connsiteY2" fmla="*/ 86388 h 1023027"/>
              <a:gd name="connsiteX3" fmla="*/ 6841374 w 7185338"/>
              <a:gd name="connsiteY3" fmla="*/ 86388 h 102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5338" h="1023027">
                <a:moveTo>
                  <a:pt x="0" y="776344"/>
                </a:moveTo>
                <a:cubicBezTo>
                  <a:pt x="1030778" y="937749"/>
                  <a:pt x="2061556" y="1099155"/>
                  <a:pt x="3200400" y="984162"/>
                </a:cubicBezTo>
                <a:cubicBezTo>
                  <a:pt x="4339244" y="869169"/>
                  <a:pt x="6833061" y="86388"/>
                  <a:pt x="6833061" y="86388"/>
                </a:cubicBezTo>
                <a:cubicBezTo>
                  <a:pt x="7439890" y="-63241"/>
                  <a:pt x="7140632" y="11573"/>
                  <a:pt x="6841374" y="86388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2AC7C7-64C8-40C2-94F7-80F07E9A9682}"/>
              </a:ext>
            </a:extLst>
          </p:cNvPr>
          <p:cNvCxnSpPr>
            <a:cxnSpLocks/>
          </p:cNvCxnSpPr>
          <p:nvPr/>
        </p:nvCxnSpPr>
        <p:spPr>
          <a:xfrm>
            <a:off x="5998026" y="1690688"/>
            <a:ext cx="0" cy="3609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https://aktionskarten.noblogs.org/files/2015/01/Gitternetz_A4_breit_mittel.png">
            <a:extLst>
              <a:ext uri="{FF2B5EF4-FFF2-40B4-BE49-F238E27FC236}">
                <a16:creationId xmlns:a16="http://schemas.microsoft.com/office/drawing/2014/main" id="{06535296-B6E7-449E-B389-88DCB2B54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-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0" t="2266" r="1335" b="2013"/>
          <a:stretch/>
        </p:blipFill>
        <p:spPr bwMode="auto">
          <a:xfrm>
            <a:off x="-3643085" y="7387772"/>
            <a:ext cx="12191999" cy="68942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DA126E-3B23-4177-82E2-994D9D42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pollution</a:t>
            </a:r>
            <a:r>
              <a:rPr lang="de-DE" dirty="0"/>
              <a:t> - Interpolation</a:t>
            </a:r>
            <a:endParaRPr lang="en-DE" dirty="0"/>
          </a:p>
        </p:txBody>
      </p:sp>
      <p:pic>
        <p:nvPicPr>
          <p:cNvPr id="6" name="Inhaltsplatzhalter 5" descr="Funkmast">
            <a:extLst>
              <a:ext uri="{FF2B5EF4-FFF2-40B4-BE49-F238E27FC236}">
                <a16:creationId xmlns:a16="http://schemas.microsoft.com/office/drawing/2014/main" id="{B39A0722-9A05-4CEE-8110-9C90B5905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1314" y="4777808"/>
            <a:ext cx="914400" cy="914400"/>
          </a:xfrm>
        </p:spPr>
      </p:pic>
      <p:sp>
        <p:nvSpPr>
          <p:cNvPr id="1027" name="Foliennummernplatzhalter 1026">
            <a:extLst>
              <a:ext uri="{FF2B5EF4-FFF2-40B4-BE49-F238E27FC236}">
                <a16:creationId xmlns:a16="http://schemas.microsoft.com/office/drawing/2014/main" id="{32B53ACB-6E5B-4B35-8B62-2F8578E4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15</a:t>
            </a:fld>
            <a:endParaRPr lang="en-DE"/>
          </a:p>
        </p:txBody>
      </p:sp>
      <p:pic>
        <p:nvPicPr>
          <p:cNvPr id="10" name="Inhaltsplatzhalter 5" descr="Funkmast">
            <a:extLst>
              <a:ext uri="{FF2B5EF4-FFF2-40B4-BE49-F238E27FC236}">
                <a16:creationId xmlns:a16="http://schemas.microsoft.com/office/drawing/2014/main" id="{AC0135A3-27BD-4CAF-93A2-11D82AEAD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7543" y="4777808"/>
            <a:ext cx="914400" cy="914400"/>
          </a:xfrm>
          <a:prstGeom prst="rect">
            <a:avLst/>
          </a:prstGeom>
        </p:spPr>
      </p:pic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23E4081C-4FF3-41B9-8C7D-2C7B9BC69870}"/>
              </a:ext>
            </a:extLst>
          </p:cNvPr>
          <p:cNvSpPr/>
          <p:nvPr/>
        </p:nvSpPr>
        <p:spPr>
          <a:xfrm>
            <a:off x="2605313" y="3487340"/>
            <a:ext cx="406399" cy="442686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Multiplikationszeichen 11">
            <a:extLst>
              <a:ext uri="{FF2B5EF4-FFF2-40B4-BE49-F238E27FC236}">
                <a16:creationId xmlns:a16="http://schemas.microsoft.com/office/drawing/2014/main" id="{FDBFDFAB-921F-42E7-BB7A-2566A48A61A9}"/>
              </a:ext>
            </a:extLst>
          </p:cNvPr>
          <p:cNvSpPr/>
          <p:nvPr/>
        </p:nvSpPr>
        <p:spPr>
          <a:xfrm>
            <a:off x="9441542" y="2849228"/>
            <a:ext cx="406399" cy="44268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3EAC678-F6DD-49C9-9F76-7EB806AFA0FD}"/>
              </a:ext>
            </a:extLst>
          </p:cNvPr>
          <p:cNvSpPr txBox="1"/>
          <p:nvPr/>
        </p:nvSpPr>
        <p:spPr>
          <a:xfrm>
            <a:off x="2322286" y="2885905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12µg/m³</a:t>
            </a:r>
            <a:endParaRPr lang="en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319785-5716-4FBB-815F-948BFFFDF932}"/>
              </a:ext>
            </a:extLst>
          </p:cNvPr>
          <p:cNvSpPr txBox="1"/>
          <p:nvPr/>
        </p:nvSpPr>
        <p:spPr>
          <a:xfrm>
            <a:off x="9187543" y="2364655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24µg/m³</a:t>
            </a:r>
            <a:endParaRPr lang="en-DE" dirty="0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FF4E335E-DFDF-43AF-82FB-F41E0B5BD6DF}"/>
              </a:ext>
            </a:extLst>
          </p:cNvPr>
          <p:cNvSpPr/>
          <p:nvPr/>
        </p:nvSpPr>
        <p:spPr>
          <a:xfrm>
            <a:off x="1222829" y="3691470"/>
            <a:ext cx="3160483" cy="4252686"/>
          </a:xfrm>
          <a:prstGeom prst="arc">
            <a:avLst>
              <a:gd name="adj1" fmla="val 11218539"/>
              <a:gd name="adj2" fmla="val 21191289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5562EAB1-BED3-4473-A742-032388515909}"/>
              </a:ext>
            </a:extLst>
          </p:cNvPr>
          <p:cNvSpPr/>
          <p:nvPr/>
        </p:nvSpPr>
        <p:spPr>
          <a:xfrm>
            <a:off x="7725228" y="3070571"/>
            <a:ext cx="3839028" cy="5533571"/>
          </a:xfrm>
          <a:prstGeom prst="arc">
            <a:avLst>
              <a:gd name="adj1" fmla="val 11218539"/>
              <a:gd name="adj2" fmla="val 21191289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8" name="Grafik 17" descr="Fragezeichen">
            <a:extLst>
              <a:ext uri="{FF2B5EF4-FFF2-40B4-BE49-F238E27FC236}">
                <a16:creationId xmlns:a16="http://schemas.microsoft.com/office/drawing/2014/main" id="{EEC02CEA-0073-4EFF-90C5-B82F9904A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9975" y="2748790"/>
            <a:ext cx="429808" cy="429808"/>
          </a:xfrm>
          <a:prstGeom prst="rect">
            <a:avLst/>
          </a:prstGeom>
        </p:spPr>
      </p:pic>
      <p:sp>
        <p:nvSpPr>
          <p:cNvPr id="23" name="Multiplikationszeichen 22">
            <a:extLst>
              <a:ext uri="{FF2B5EF4-FFF2-40B4-BE49-F238E27FC236}">
                <a16:creationId xmlns:a16="http://schemas.microsoft.com/office/drawing/2014/main" id="{107C9ED5-11FB-4EA6-BBC1-324105FAC964}"/>
              </a:ext>
            </a:extLst>
          </p:cNvPr>
          <p:cNvSpPr/>
          <p:nvPr/>
        </p:nvSpPr>
        <p:spPr>
          <a:xfrm>
            <a:off x="5805626" y="3054008"/>
            <a:ext cx="406399" cy="442686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D57C7C0-9A31-461C-B65C-09CFDB3FD3F7}"/>
              </a:ext>
            </a:extLst>
          </p:cNvPr>
          <p:cNvCxnSpPr>
            <a:cxnSpLocks/>
          </p:cNvCxnSpPr>
          <p:nvPr/>
        </p:nvCxnSpPr>
        <p:spPr>
          <a:xfrm>
            <a:off x="5788480" y="1690688"/>
            <a:ext cx="4063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5A7D1CA-BEC2-4F5E-B382-BB692406C6DC}"/>
              </a:ext>
            </a:extLst>
          </p:cNvPr>
          <p:cNvCxnSpPr/>
          <p:nvPr/>
        </p:nvCxnSpPr>
        <p:spPr>
          <a:xfrm>
            <a:off x="5794827" y="5298848"/>
            <a:ext cx="4063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ußzeilenplatzhalter 3">
            <a:extLst>
              <a:ext uri="{FF2B5EF4-FFF2-40B4-BE49-F238E27FC236}">
                <a16:creationId xmlns:a16="http://schemas.microsoft.com/office/drawing/2014/main" id="{020B0465-ED03-42C5-88FA-4EFA5A7D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5943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6F80E-B105-461C-974F-8BB282B5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39D0-05AD-4A24-BB4D-2449F40E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4A27FC-30E1-46D0-987E-BFB00E1C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Seminar: GIS Analyses with FOSSGIS    					 Speakers: Amandus Butzer, Julian Käflein</a:t>
            </a:r>
            <a:br>
              <a:rPr lang="en-US"/>
            </a:br>
            <a:r>
              <a:rPr lang="en-US"/>
              <a:t>Teacher: Christina Ludwig							 			29.01.2019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39DE9-715C-4734-9F05-956FB4CA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391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B986F-74B7-4C35-A29D-53A7D898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so </a:t>
            </a:r>
            <a:r>
              <a:rPr lang="de-DE" dirty="0" err="1"/>
              <a:t>far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4CDD2-0588-42E0-93C1-65CA540C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ingestion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parsing</a:t>
            </a:r>
            <a:r>
              <a:rPr lang="de-DE" dirty="0"/>
              <a:t> and </a:t>
            </a:r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extreme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Connection </a:t>
            </a:r>
            <a:r>
              <a:rPr lang="de-DE" dirty="0" err="1"/>
              <a:t>of</a:t>
            </a:r>
            <a:r>
              <a:rPr lang="de-DE" dirty="0"/>
              <a:t> GRASS GIS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r>
              <a:rPr lang="de-DE" dirty="0"/>
              <a:t>Import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interpolation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raster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50DBA-F8CA-488F-AF17-7E1223C5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7CCE22-4AC4-413E-9838-46C36431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662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69CA9-E8D2-4F79-BFAD-54039AB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114F6C-700E-4B2E-9E13-4E2F4DA2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Luftdaten.info </a:t>
            </a:r>
            <a:r>
              <a:rPr lang="de-DE" dirty="0" err="1"/>
              <a:t>sensors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Relatively</a:t>
            </a:r>
            <a:r>
              <a:rPr lang="de-DE" dirty="0"/>
              <a:t> large, non-</a:t>
            </a: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discrepancy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Luftdaten and LUBW </a:t>
            </a:r>
            <a:r>
              <a:rPr lang="de-DE" dirty="0" err="1"/>
              <a:t>sensors</a:t>
            </a:r>
            <a:r>
              <a:rPr lang="de-DE" dirty="0"/>
              <a:t> (cf. </a:t>
            </a:r>
            <a:r>
              <a:rPr lang="de-DE" cap="small" dirty="0"/>
              <a:t>LUBW 2017)</a:t>
            </a:r>
          </a:p>
          <a:p>
            <a:pPr marL="201168" lvl="1" indent="0">
              <a:buNone/>
            </a:pPr>
            <a:r>
              <a:rPr lang="de-DE" cap="small" dirty="0"/>
              <a:t>BUT</a:t>
            </a:r>
          </a:p>
          <a:p>
            <a:pPr lvl="1"/>
            <a:r>
              <a:rPr lang="de-DE" dirty="0"/>
              <a:t>Luftdaten network </a:t>
            </a:r>
            <a:r>
              <a:rPr lang="de-DE" i="1" dirty="0" err="1"/>
              <a:t>can</a:t>
            </a:r>
            <a:r>
              <a:rPr lang="de-DE" i="1" dirty="0"/>
              <a:t> </a:t>
            </a:r>
            <a:r>
              <a:rPr lang="de-DE" dirty="0"/>
              <a:t>sense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particulate</a:t>
            </a:r>
            <a:r>
              <a:rPr lang="de-DE" dirty="0"/>
              <a:t> matter </a:t>
            </a:r>
            <a:r>
              <a:rPr lang="de-DE" i="1" dirty="0" err="1"/>
              <a:t>trend</a:t>
            </a:r>
            <a:r>
              <a:rPr lang="de-DE" i="1" dirty="0"/>
              <a:t> </a:t>
            </a:r>
            <a:r>
              <a:rPr lang="de-DE" dirty="0"/>
              <a:t>in Stuttgart</a:t>
            </a:r>
          </a:p>
          <a:p>
            <a:pPr lvl="1"/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150B2C-B570-46C0-8C4E-D20C654E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		</a:t>
            </a:r>
            <a:r>
              <a:rPr lang="en-US"/>
              <a:t>	29.01.2019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9B261-5365-4E14-A54F-F4C80508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454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D0D7E-1276-41F4-AE7D-1CF16C61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3E090-E389-4754-AFF2-DE8CC322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Luftdaten </a:t>
            </a:r>
            <a:r>
              <a:rPr lang="de-DE" dirty="0" err="1"/>
              <a:t>sensors</a:t>
            </a:r>
            <a:endParaRPr lang="de-DE" dirty="0"/>
          </a:p>
          <a:p>
            <a:pPr lvl="1"/>
            <a:r>
              <a:rPr lang="de-DE" dirty="0"/>
              <a:t>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extreme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both</a:t>
            </a:r>
            <a:r>
              <a:rPr lang="de-DE" dirty="0"/>
              <a:t> absolute and relative) </a:t>
            </a:r>
          </a:p>
          <a:p>
            <a:pPr lvl="1"/>
            <a:r>
              <a:rPr lang="de-DE" dirty="0"/>
              <a:t>Constant </a:t>
            </a:r>
            <a:r>
              <a:rPr lang="de-DE" dirty="0" err="1"/>
              <a:t>discrepancy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official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r>
              <a:rPr lang="de-DE" dirty="0"/>
              <a:t>Interpolation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„</a:t>
            </a:r>
            <a:r>
              <a:rPr lang="de-DE" dirty="0" err="1"/>
              <a:t>best</a:t>
            </a:r>
            <a:r>
              <a:rPr lang="de-DE" dirty="0"/>
              <a:t> fit“</a:t>
            </a:r>
          </a:p>
          <a:p>
            <a:pPr lvl="1"/>
            <a:r>
              <a:rPr lang="de-DE" dirty="0" err="1"/>
              <a:t>No</a:t>
            </a:r>
            <a:r>
              <a:rPr lang="de-DE" dirty="0"/>
              <a:t> ‚</a:t>
            </a:r>
            <a:r>
              <a:rPr lang="de-DE" dirty="0" err="1"/>
              <a:t>correct</a:t>
            </a:r>
            <a:r>
              <a:rPr lang="de-DE" dirty="0"/>
              <a:t>‘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pollution</a:t>
            </a:r>
            <a:r>
              <a:rPr lang="de-DE" dirty="0"/>
              <a:t> </a:t>
            </a:r>
            <a:r>
              <a:rPr lang="de-DE" dirty="0" err="1"/>
              <a:t>rasters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lvl="1"/>
            <a:r>
              <a:rPr lang="de-DE" dirty="0"/>
              <a:t>Large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additional </a:t>
            </a:r>
            <a:r>
              <a:rPr lang="de-DE" dirty="0" err="1"/>
              <a:t>factors</a:t>
            </a:r>
            <a:r>
              <a:rPr lang="de-DE" dirty="0"/>
              <a:t>, </a:t>
            </a:r>
            <a:r>
              <a:rPr lang="de-DE" dirty="0" err="1"/>
              <a:t>i.e</a:t>
            </a:r>
            <a:r>
              <a:rPr lang="de-DE" dirty="0"/>
              <a:t> </a:t>
            </a:r>
            <a:r>
              <a:rPr lang="de-DE" dirty="0" err="1"/>
              <a:t>atmospheric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(wind / </a:t>
            </a:r>
            <a:r>
              <a:rPr lang="de-DE" dirty="0" err="1"/>
              <a:t>precipitation</a:t>
            </a:r>
            <a:r>
              <a:rPr lang="de-DE" dirty="0"/>
              <a:t>) / </a:t>
            </a:r>
          </a:p>
          <a:p>
            <a:pPr marL="201168" lvl="1" indent="0">
              <a:buNone/>
            </a:pPr>
            <a:r>
              <a:rPr lang="de-DE" dirty="0"/>
              <a:t>    </a:t>
            </a:r>
            <a:r>
              <a:rPr lang="de-DE" dirty="0" err="1"/>
              <a:t>land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(</a:t>
            </a:r>
            <a:r>
              <a:rPr lang="de-DE" dirty="0" err="1"/>
              <a:t>buildings</a:t>
            </a:r>
            <a:r>
              <a:rPr lang="de-DE" dirty="0"/>
              <a:t> / </a:t>
            </a:r>
            <a:r>
              <a:rPr lang="de-DE" dirty="0" err="1"/>
              <a:t>parks</a:t>
            </a:r>
            <a:r>
              <a:rPr lang="de-DE" dirty="0"/>
              <a:t>)</a:t>
            </a:r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Short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sensing</a:t>
            </a:r>
            <a:r>
              <a:rPr lang="de-DE" dirty="0"/>
              <a:t> time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A6FEB-BDF5-4146-9132-CE785681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19</a:t>
            </a:fld>
            <a:endParaRPr lang="en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B720173F-2071-4F06-97B1-6270805C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334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4DAC2-8534-4870-9502-CE55E58C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68E4A-3145-43A6-9041-7135495A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08AFBC-14A5-43FA-8C09-537E1A92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</a:t>
            </a:fld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191FA6-1610-4E78-BFE4-C2B54E804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7829"/>
            <a:ext cx="6023429" cy="32620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13F1746-FF8D-4531-AFC7-0AE7DB40A16F}"/>
              </a:ext>
            </a:extLst>
          </p:cNvPr>
          <p:cNvSpPr/>
          <p:nvPr/>
        </p:nvSpPr>
        <p:spPr>
          <a:xfrm>
            <a:off x="1082855" y="5454377"/>
            <a:ext cx="38516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DE" sz="1400" dirty="0">
                <a:solidFill>
                  <a:schemeClr val="bg1">
                    <a:lumMod val="50000"/>
                  </a:schemeClr>
                </a:solidFill>
              </a:rPr>
              <a:t>https://www.stuttgart.de/feinstaubalarm/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984BDD6-BF98-4CDA-B267-9F1E7629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70" y="1845734"/>
            <a:ext cx="4112038" cy="402336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B60D393-F449-42B4-A91A-C729E9E5B40A}"/>
              </a:ext>
            </a:extLst>
          </p:cNvPr>
          <p:cNvSpPr/>
          <p:nvPr/>
        </p:nvSpPr>
        <p:spPr>
          <a:xfrm>
            <a:off x="6452970" y="5846338"/>
            <a:ext cx="4112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1400" dirty="0">
                <a:solidFill>
                  <a:schemeClr val="bg1">
                    <a:lumMod val="50000"/>
                  </a:schemeClr>
                </a:solidFill>
              </a:rPr>
              <a:t>https://www.dw.com/en/stuttgart-germanys-beijing-for-air-pollution/a-18991064</a:t>
            </a:r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C806EE73-AB64-47DD-9236-A1A493E5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5487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82CB8-7EA7-4E07-8047-7F80335F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8D362-F6C6-4BD3-AD92-E9E63DE4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F5EACC-AB92-4F82-8373-BC0536B2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Seminar: GIS Analyses with FOSSGIS    					 Speakers: Amandus Butzer, Julian Käflein</a:t>
            </a:r>
            <a:br>
              <a:rPr lang="en-US"/>
            </a:br>
            <a:r>
              <a:rPr lang="en-US"/>
              <a:t>Teacher: Christina Ludwig							 			29.01.2019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BB6957-915A-41C6-860B-4974A31C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978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A737C-1F96-4F6E-ADAA-F00A15C0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used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82530-16BD-4F76-B5F6-178087E1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D94C5E-58FE-4C95-B70D-43E9906E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21</a:t>
            </a:fld>
            <a:endParaRPr lang="en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933C20B-E24A-40D2-B63B-8AD3BADDECAA}"/>
              </a:ext>
            </a:extLst>
          </p:cNvPr>
          <p:cNvSpPr txBox="1"/>
          <p:nvPr/>
        </p:nvSpPr>
        <p:spPr>
          <a:xfrm>
            <a:off x="838200" y="1825625"/>
            <a:ext cx="47348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o3_today_min_limit</a:t>
            </a:r>
          </a:p>
          <a:p>
            <a:r>
              <a:rPr lang="en-US" sz="1200" dirty="0"/>
              <a:t>no2_yesterday_max_limit</a:t>
            </a:r>
          </a:p>
          <a:p>
            <a:r>
              <a:rPr lang="en-US" sz="1200" dirty="0"/>
              <a:t>pm25_yesterday_max_class</a:t>
            </a:r>
          </a:p>
          <a:p>
            <a:r>
              <a:rPr lang="en-US" sz="1200" dirty="0"/>
              <a:t>no2_udolink</a:t>
            </a:r>
          </a:p>
          <a:p>
            <a:r>
              <a:rPr lang="en-US" sz="1200" dirty="0"/>
              <a:t>pm25_today_avg</a:t>
            </a:r>
          </a:p>
          <a:p>
            <a:r>
              <a:rPr lang="en-US" sz="1200" dirty="0"/>
              <a:t>o3_today_max</a:t>
            </a:r>
          </a:p>
          <a:p>
            <a:r>
              <a:rPr lang="en-US" sz="1200" dirty="0" err="1"/>
              <a:t>luqx_today_max_comps</a:t>
            </a:r>
            <a:endParaRPr lang="en-US" sz="1200" dirty="0"/>
          </a:p>
          <a:p>
            <a:r>
              <a:rPr lang="en-US" sz="1200" dirty="0"/>
              <a:t>o3_yesterday_min</a:t>
            </a:r>
          </a:p>
          <a:p>
            <a:r>
              <a:rPr lang="en-US" sz="1200" dirty="0"/>
              <a:t>o3_today_latest_ts</a:t>
            </a:r>
          </a:p>
          <a:p>
            <a:r>
              <a:rPr lang="en-US" sz="1200" dirty="0"/>
              <a:t>o3_today_latest</a:t>
            </a:r>
          </a:p>
          <a:p>
            <a:r>
              <a:rPr lang="en-US" sz="1200" dirty="0"/>
              <a:t>pm10_yesterday_min_class</a:t>
            </a:r>
          </a:p>
          <a:p>
            <a:r>
              <a:rPr lang="en-US" sz="1200" dirty="0" err="1"/>
              <a:t>luqx_yesterday_max_class</a:t>
            </a:r>
            <a:endParaRPr lang="en-US" sz="1200" dirty="0"/>
          </a:p>
          <a:p>
            <a:r>
              <a:rPr lang="en-US" sz="1200" dirty="0"/>
              <a:t>no2_yesterday_latest_limit</a:t>
            </a:r>
          </a:p>
          <a:p>
            <a:r>
              <a:rPr lang="en-US" sz="1200" dirty="0"/>
              <a:t>pm25_yesterday_avg_limit</a:t>
            </a:r>
          </a:p>
          <a:p>
            <a:r>
              <a:rPr lang="en-US" sz="1200" dirty="0"/>
              <a:t>pm10_h_today_max_limit</a:t>
            </a:r>
          </a:p>
          <a:p>
            <a:r>
              <a:rPr lang="en-US" sz="1200" dirty="0"/>
              <a:t>pm10_yesterday_latest</a:t>
            </a:r>
          </a:p>
          <a:p>
            <a:r>
              <a:rPr lang="en-US" sz="1200" dirty="0"/>
              <a:t>pm25_h_yesterday_latest</a:t>
            </a:r>
          </a:p>
          <a:p>
            <a:r>
              <a:rPr lang="en-US" sz="1200" dirty="0"/>
              <a:t>o3_yesterday_latest_class</a:t>
            </a:r>
          </a:p>
          <a:p>
            <a:r>
              <a:rPr lang="en-US" sz="1200" dirty="0"/>
              <a:t>no2_yesterday_avg_class</a:t>
            </a:r>
          </a:p>
          <a:p>
            <a:r>
              <a:rPr lang="en-US" sz="1200" dirty="0"/>
              <a:t>o3_yesterday_avg_limit</a:t>
            </a:r>
          </a:p>
          <a:p>
            <a:r>
              <a:rPr lang="en-US" sz="1200" dirty="0"/>
              <a:t>o3_yesterday_max_limit</a:t>
            </a:r>
          </a:p>
          <a:p>
            <a:r>
              <a:rPr lang="en-US" sz="1200" dirty="0" err="1"/>
              <a:t>luqx_today_latest_text</a:t>
            </a:r>
            <a:endParaRPr lang="en-US" sz="1200" dirty="0"/>
          </a:p>
          <a:p>
            <a:r>
              <a:rPr lang="en-US" sz="1200" dirty="0" err="1"/>
              <a:t>luqx_yesterday_max</a:t>
            </a:r>
            <a:endParaRPr lang="en-US" sz="1200" dirty="0"/>
          </a:p>
          <a:p>
            <a:r>
              <a:rPr lang="en-US" sz="1200" dirty="0"/>
              <a:t>no2_today_latest_limit</a:t>
            </a:r>
          </a:p>
          <a:p>
            <a:r>
              <a:rPr lang="en-US" sz="1200" dirty="0"/>
              <a:t>pm10_udolink</a:t>
            </a:r>
          </a:p>
          <a:p>
            <a:r>
              <a:rPr lang="en-US" sz="1200" dirty="0"/>
              <a:t>pm10_h_today_avg_limit</a:t>
            </a:r>
          </a:p>
          <a:p>
            <a:r>
              <a:rPr lang="en-US" sz="1200" dirty="0"/>
              <a:t>pm10_h_today_max</a:t>
            </a:r>
          </a:p>
          <a:p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40692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F84EC84-F4C4-4A40-B5CA-7EF58B46013A}"/>
              </a:ext>
            </a:extLst>
          </p:cNvPr>
          <p:cNvSpPr txBox="1"/>
          <p:nvPr/>
        </p:nvSpPr>
        <p:spPr>
          <a:xfrm>
            <a:off x="838200" y="0"/>
            <a:ext cx="105156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rw</a:t>
            </a:r>
            <a:endParaRPr lang="en-US" sz="1200" dirty="0"/>
          </a:p>
          <a:p>
            <a:r>
              <a:rPr lang="en-US" sz="1200" dirty="0"/>
              <a:t>o3_today_avg_class</a:t>
            </a:r>
          </a:p>
          <a:p>
            <a:r>
              <a:rPr lang="en-US" sz="1200" dirty="0"/>
              <a:t>pm10_yesterday_min_limit</a:t>
            </a:r>
          </a:p>
          <a:p>
            <a:r>
              <a:rPr lang="en-US" sz="1200" dirty="0"/>
              <a:t>no2_yesterday_latest_class</a:t>
            </a:r>
          </a:p>
          <a:p>
            <a:r>
              <a:rPr lang="en-US" sz="1200" dirty="0"/>
              <a:t>pm10_yesterday_latest_class</a:t>
            </a:r>
          </a:p>
          <a:p>
            <a:r>
              <a:rPr lang="en-US" sz="1200" dirty="0" err="1"/>
              <a:t>luqx_today_max_class</a:t>
            </a:r>
            <a:endParaRPr lang="en-US" sz="1200" dirty="0"/>
          </a:p>
          <a:p>
            <a:r>
              <a:rPr lang="en-US" sz="1200" dirty="0"/>
              <a:t>o3_yesterday_latest_limit</a:t>
            </a:r>
          </a:p>
          <a:p>
            <a:r>
              <a:rPr lang="en-US" sz="1200" dirty="0"/>
              <a:t>pm10_yesterday_latest_ts</a:t>
            </a:r>
          </a:p>
          <a:p>
            <a:r>
              <a:rPr lang="en-US" sz="1200" dirty="0"/>
              <a:t>pm10_yesterday_max</a:t>
            </a:r>
          </a:p>
          <a:p>
            <a:r>
              <a:rPr lang="en-US" sz="1200" dirty="0"/>
              <a:t>pm25_h_today_min_class</a:t>
            </a:r>
          </a:p>
          <a:p>
            <a:r>
              <a:rPr lang="en-US" sz="1200" dirty="0"/>
              <a:t>pm25_h_yesterday_avg</a:t>
            </a:r>
          </a:p>
          <a:p>
            <a:r>
              <a:rPr lang="en-US" sz="1200" dirty="0"/>
              <a:t>no2_yesterday_min</a:t>
            </a:r>
          </a:p>
          <a:p>
            <a:r>
              <a:rPr lang="en-US" sz="1200" dirty="0"/>
              <a:t>o3_yesterday_latest</a:t>
            </a:r>
          </a:p>
          <a:p>
            <a:r>
              <a:rPr lang="en-US" sz="1200" dirty="0" err="1"/>
              <a:t>hoehe</a:t>
            </a:r>
            <a:endParaRPr lang="en-US" sz="1200" dirty="0"/>
          </a:p>
          <a:p>
            <a:r>
              <a:rPr lang="en-US" sz="1200" dirty="0" err="1"/>
              <a:t>luqx_yesterday_max_comps</a:t>
            </a:r>
            <a:endParaRPr lang="en-US" sz="1200" dirty="0"/>
          </a:p>
          <a:p>
            <a:r>
              <a:rPr lang="en-US" sz="1200" dirty="0"/>
              <a:t>pm25_yesterday_avg_class</a:t>
            </a:r>
          </a:p>
          <a:p>
            <a:r>
              <a:rPr lang="en-US" sz="1200" dirty="0"/>
              <a:t>o3_today_max_class</a:t>
            </a:r>
          </a:p>
          <a:p>
            <a:r>
              <a:rPr lang="en-US" sz="1200" dirty="0"/>
              <a:t>pm10_h_today_latest</a:t>
            </a:r>
          </a:p>
          <a:p>
            <a:r>
              <a:rPr lang="en-US" sz="1200" dirty="0" err="1"/>
              <a:t>luqx_yesterday_max_text</a:t>
            </a:r>
            <a:endParaRPr lang="en-US" sz="1200" dirty="0"/>
          </a:p>
          <a:p>
            <a:r>
              <a:rPr lang="en-US" sz="1200" dirty="0"/>
              <a:t>pm10_h_today_latest_ts</a:t>
            </a:r>
          </a:p>
          <a:p>
            <a:r>
              <a:rPr lang="en-US" sz="1200" dirty="0" err="1"/>
              <a:t>strasse</a:t>
            </a:r>
            <a:endParaRPr lang="en-US" sz="1200" dirty="0"/>
          </a:p>
          <a:p>
            <a:r>
              <a:rPr lang="en-US" sz="1200" dirty="0"/>
              <a:t>pm25_h_today_min_limit</a:t>
            </a:r>
          </a:p>
          <a:p>
            <a:r>
              <a:rPr lang="en-US" sz="1200" dirty="0"/>
              <a:t>pm10_h_today_latest_limit</a:t>
            </a:r>
          </a:p>
          <a:p>
            <a:r>
              <a:rPr lang="en-US" sz="1200" dirty="0"/>
              <a:t>pm25_h_today_latest_ts</a:t>
            </a:r>
          </a:p>
          <a:p>
            <a:r>
              <a:rPr lang="en-US" sz="1200" dirty="0"/>
              <a:t>no2_today_latest_class</a:t>
            </a:r>
          </a:p>
          <a:p>
            <a:r>
              <a:rPr lang="en-US" sz="1200" dirty="0"/>
              <a:t>no2_yesterday_avg_limit</a:t>
            </a:r>
          </a:p>
          <a:p>
            <a:r>
              <a:rPr lang="en-US" sz="1200" dirty="0"/>
              <a:t>pm10_today_max</a:t>
            </a:r>
          </a:p>
          <a:p>
            <a:r>
              <a:rPr lang="en-US" sz="1200" dirty="0"/>
              <a:t>pm25_today_min</a:t>
            </a:r>
          </a:p>
          <a:p>
            <a:r>
              <a:rPr lang="en-US" sz="1200" dirty="0"/>
              <a:t>pm10_yesterday_avg_limit</a:t>
            </a:r>
          </a:p>
          <a:p>
            <a:r>
              <a:rPr lang="en-US" sz="1200" dirty="0"/>
              <a:t>pm25_yesterday_latest</a:t>
            </a:r>
          </a:p>
          <a:p>
            <a:r>
              <a:rPr lang="en-US" sz="1200" dirty="0"/>
              <a:t>no2_today_min_class</a:t>
            </a:r>
          </a:p>
          <a:p>
            <a:r>
              <a:rPr lang="en-US" sz="1200" dirty="0"/>
              <a:t>pm25_h_yesterday_min_limit</a:t>
            </a:r>
          </a:p>
          <a:p>
            <a:r>
              <a:rPr lang="en-US" sz="1200" dirty="0"/>
              <a:t>no2_today_latest</a:t>
            </a:r>
          </a:p>
          <a:p>
            <a:r>
              <a:rPr lang="en-US" sz="1200" dirty="0" err="1"/>
              <a:t>luqx_today_latest_ts</a:t>
            </a:r>
            <a:endParaRPr lang="en-US" sz="1200" dirty="0"/>
          </a:p>
          <a:p>
            <a:r>
              <a:rPr lang="en-US" sz="1200" dirty="0"/>
              <a:t>no2_yesterday_latest_ts</a:t>
            </a:r>
          </a:p>
          <a:p>
            <a:r>
              <a:rPr lang="en-US" sz="1200" dirty="0"/>
              <a:t>pm25_h_yesterday_min</a:t>
            </a:r>
          </a:p>
          <a:p>
            <a:r>
              <a:rPr lang="en-US" sz="1200" dirty="0"/>
              <a:t>no2_yesterday_avg</a:t>
            </a:r>
          </a:p>
          <a:p>
            <a:endParaRPr lang="en-DE" sz="1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DE934-1650-459B-86CD-A0983EC3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C828F-AE2D-4876-A0D2-43065A46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87688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7B0A6-07B6-43D3-8F55-FDFB65F1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23</a:t>
            </a:fld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57FF38-3BDE-4097-83D1-AEEC3AAF3DAD}"/>
              </a:ext>
            </a:extLst>
          </p:cNvPr>
          <p:cNvSpPr txBox="1"/>
          <p:nvPr/>
        </p:nvSpPr>
        <p:spPr>
          <a:xfrm>
            <a:off x="838201" y="44605"/>
            <a:ext cx="25908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pm10_yesterday_max_limit</a:t>
            </a:r>
          </a:p>
          <a:p>
            <a:r>
              <a:rPr lang="en-US" sz="1200" dirty="0" err="1"/>
              <a:t>luqx_today_max_text</a:t>
            </a:r>
            <a:endParaRPr lang="en-US" sz="1200" dirty="0"/>
          </a:p>
          <a:p>
            <a:r>
              <a:rPr lang="en-US" sz="1200" dirty="0"/>
              <a:t>o3_today_min_class</a:t>
            </a:r>
          </a:p>
          <a:p>
            <a:r>
              <a:rPr lang="en-US" sz="1200" dirty="0"/>
              <a:t>pm25_yesterday_latest_limit</a:t>
            </a:r>
          </a:p>
          <a:p>
            <a:r>
              <a:rPr lang="en-US" sz="1200" dirty="0"/>
              <a:t>pm10_today_latest_limit</a:t>
            </a:r>
          </a:p>
          <a:p>
            <a:r>
              <a:rPr lang="en-US" sz="1200" dirty="0"/>
              <a:t>pm25_h_yesterday_latest_ts</a:t>
            </a:r>
          </a:p>
          <a:p>
            <a:r>
              <a:rPr lang="en-US" sz="1200" dirty="0"/>
              <a:t>o3_today_min</a:t>
            </a:r>
          </a:p>
          <a:p>
            <a:r>
              <a:rPr lang="en-US" sz="1200" dirty="0"/>
              <a:t>o3_yesterday_avg_class</a:t>
            </a:r>
          </a:p>
          <a:p>
            <a:r>
              <a:rPr lang="en-US" sz="1200" dirty="0"/>
              <a:t>no2_yesterday_min_limit</a:t>
            </a:r>
          </a:p>
          <a:p>
            <a:r>
              <a:rPr lang="en-US" sz="1200" dirty="0"/>
              <a:t>pm25_h_today_avg_class</a:t>
            </a:r>
          </a:p>
          <a:p>
            <a:r>
              <a:rPr lang="en-US" sz="1200" dirty="0"/>
              <a:t>pm25_yesterday_min_limit</a:t>
            </a:r>
          </a:p>
          <a:p>
            <a:r>
              <a:rPr lang="en-US" sz="1200" dirty="0"/>
              <a:t>o3_yesterday_max_class</a:t>
            </a:r>
          </a:p>
          <a:p>
            <a:r>
              <a:rPr lang="en-US" sz="1200" dirty="0"/>
              <a:t>pm10_h_yesterday_latest_limit</a:t>
            </a:r>
          </a:p>
          <a:p>
            <a:r>
              <a:rPr lang="en-US" sz="1200" dirty="0"/>
              <a:t>ort</a:t>
            </a:r>
          </a:p>
          <a:p>
            <a:r>
              <a:rPr lang="en-US" sz="1200" dirty="0"/>
              <a:t>pm25_yesterday_latest_ts</a:t>
            </a:r>
          </a:p>
          <a:p>
            <a:r>
              <a:rPr lang="en-US" sz="1200" dirty="0"/>
              <a:t>pm25_h_udolink</a:t>
            </a:r>
          </a:p>
          <a:p>
            <a:r>
              <a:rPr lang="en-US" sz="1200" dirty="0" err="1"/>
              <a:t>nuts_unit</a:t>
            </a:r>
            <a:endParaRPr lang="en-US" sz="1200" dirty="0"/>
          </a:p>
          <a:p>
            <a:r>
              <a:rPr lang="en-US" sz="1200" dirty="0"/>
              <a:t>pm25_today_latest_limit</a:t>
            </a:r>
          </a:p>
          <a:p>
            <a:r>
              <a:rPr lang="en-US" sz="1200" dirty="0"/>
              <a:t>type</a:t>
            </a:r>
          </a:p>
          <a:p>
            <a:r>
              <a:rPr lang="en-US" sz="1200" dirty="0" err="1"/>
              <a:t>hw</a:t>
            </a:r>
            <a:endParaRPr lang="en-US" sz="1200" dirty="0"/>
          </a:p>
          <a:p>
            <a:r>
              <a:rPr lang="en-US" sz="1200" dirty="0"/>
              <a:t>pm25_yesterday_latest_class</a:t>
            </a:r>
          </a:p>
          <a:p>
            <a:r>
              <a:rPr lang="en-US" sz="1200" dirty="0"/>
              <a:t>pm10_h_yesterday_min_limit</a:t>
            </a:r>
          </a:p>
          <a:p>
            <a:r>
              <a:rPr lang="en-US" sz="1200" dirty="0"/>
              <a:t>pm10_today_avg_limit</a:t>
            </a:r>
          </a:p>
          <a:p>
            <a:r>
              <a:rPr lang="en-US" sz="1200" dirty="0"/>
              <a:t>no2_today_avg</a:t>
            </a:r>
          </a:p>
          <a:p>
            <a:r>
              <a:rPr lang="en-US" sz="1200" dirty="0" err="1"/>
              <a:t>luqx_yesterday_max_ts_raw</a:t>
            </a:r>
            <a:endParaRPr lang="en-US" sz="1200" dirty="0"/>
          </a:p>
          <a:p>
            <a:r>
              <a:rPr lang="en-US" sz="1200" dirty="0"/>
              <a:t>pm10_h_yesterday_avg_class</a:t>
            </a:r>
          </a:p>
          <a:p>
            <a:r>
              <a:rPr lang="en-US" sz="1200" dirty="0"/>
              <a:t>no2_today_avg_limit</a:t>
            </a:r>
          </a:p>
          <a:p>
            <a:r>
              <a:rPr lang="en-US" sz="1200" dirty="0"/>
              <a:t>pm25_h_yesterday_max_limit</a:t>
            </a:r>
          </a:p>
          <a:p>
            <a:r>
              <a:rPr lang="en-US" sz="1200" dirty="0"/>
              <a:t>pm10_h_yesterday_min</a:t>
            </a:r>
          </a:p>
          <a:p>
            <a:r>
              <a:rPr lang="en-US" sz="1200" dirty="0" err="1"/>
              <a:t>foto</a:t>
            </a:r>
            <a:endParaRPr lang="en-US" sz="1200" dirty="0"/>
          </a:p>
          <a:p>
            <a:r>
              <a:rPr lang="en-US" sz="1200" dirty="0"/>
              <a:t>pm10_today_max_limit</a:t>
            </a:r>
          </a:p>
          <a:p>
            <a:r>
              <a:rPr lang="en-US" sz="1200" dirty="0"/>
              <a:t>pm25_h_yesterday_avg_limit</a:t>
            </a:r>
          </a:p>
          <a:p>
            <a:r>
              <a:rPr lang="en-US" sz="1200" dirty="0"/>
              <a:t>pm25_today_latest_class</a:t>
            </a:r>
          </a:p>
          <a:p>
            <a:r>
              <a:rPr lang="en-US" sz="1200" dirty="0"/>
              <a:t>pm25_today_max_limit</a:t>
            </a:r>
          </a:p>
          <a:p>
            <a:r>
              <a:rPr lang="en-US" sz="1200" dirty="0"/>
              <a:t>pm25_h_today_avg</a:t>
            </a:r>
          </a:p>
          <a:p>
            <a:r>
              <a:rPr lang="en-US" sz="1200" dirty="0"/>
              <a:t>pm10_h_yesterday_latest_ts</a:t>
            </a:r>
          </a:p>
          <a:p>
            <a:r>
              <a:rPr lang="en-US" sz="1200" dirty="0"/>
              <a:t>no2_yesterday_max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26635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47EB66-A9FB-49E5-9E3A-54D7C701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24</a:t>
            </a:fld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B39698-5A04-4CD9-B5B3-6D3A19F1D99A}"/>
              </a:ext>
            </a:extLst>
          </p:cNvPr>
          <p:cNvSpPr txBox="1"/>
          <p:nvPr/>
        </p:nvSpPr>
        <p:spPr>
          <a:xfrm>
            <a:off x="838200" y="0"/>
            <a:ext cx="554029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luqx_today_latest</a:t>
            </a:r>
            <a:endParaRPr lang="en-US" sz="1200" dirty="0"/>
          </a:p>
          <a:p>
            <a:r>
              <a:rPr lang="en-US" sz="1200" dirty="0"/>
              <a:t>pm10_today_min</a:t>
            </a:r>
          </a:p>
          <a:p>
            <a:r>
              <a:rPr lang="en-US" sz="1200" dirty="0" err="1"/>
              <a:t>lon</a:t>
            </a:r>
            <a:endParaRPr lang="en-US" sz="1200" dirty="0"/>
          </a:p>
          <a:p>
            <a:r>
              <a:rPr lang="en-US" sz="1200" dirty="0"/>
              <a:t>pm10_h_today_min</a:t>
            </a:r>
          </a:p>
          <a:p>
            <a:r>
              <a:rPr lang="en-US" sz="1200" dirty="0"/>
              <a:t>no2_today_avg_class</a:t>
            </a:r>
          </a:p>
          <a:p>
            <a:r>
              <a:rPr lang="en-US" sz="1200" dirty="0" err="1"/>
              <a:t>luqx_today_max</a:t>
            </a:r>
            <a:endParaRPr lang="en-US" sz="1200" dirty="0"/>
          </a:p>
          <a:p>
            <a:r>
              <a:rPr lang="en-US" sz="1200" dirty="0"/>
              <a:t>pm10_today_avg_class</a:t>
            </a:r>
          </a:p>
          <a:p>
            <a:r>
              <a:rPr lang="en-US" sz="1200" dirty="0"/>
              <a:t>o3_today_avg</a:t>
            </a:r>
          </a:p>
          <a:p>
            <a:r>
              <a:rPr lang="en-US" sz="1200" dirty="0" err="1"/>
              <a:t>keyattname</a:t>
            </a:r>
            <a:endParaRPr lang="en-US" sz="1200" dirty="0"/>
          </a:p>
          <a:p>
            <a:r>
              <a:rPr lang="en-US" sz="1200" dirty="0" err="1"/>
              <a:t>luqx_yesterday_max_ts</a:t>
            </a:r>
            <a:endParaRPr lang="en-US" sz="1200" dirty="0"/>
          </a:p>
          <a:p>
            <a:r>
              <a:rPr lang="en-US" sz="1200" dirty="0" err="1"/>
              <a:t>kurzname</a:t>
            </a:r>
            <a:endParaRPr lang="en-US" sz="1200" dirty="0"/>
          </a:p>
          <a:p>
            <a:r>
              <a:rPr lang="en-US" sz="1200" dirty="0"/>
              <a:t>o3_yesterday_max</a:t>
            </a:r>
          </a:p>
          <a:p>
            <a:r>
              <a:rPr lang="en-US" sz="1200" dirty="0" err="1"/>
              <a:t>yesterday_ts</a:t>
            </a:r>
            <a:endParaRPr lang="en-US" sz="1200" dirty="0"/>
          </a:p>
          <a:p>
            <a:r>
              <a:rPr lang="en-US" sz="1200" dirty="0"/>
              <a:t>pm10_yesterday_min</a:t>
            </a:r>
          </a:p>
          <a:p>
            <a:r>
              <a:rPr lang="en-US" sz="1200" dirty="0"/>
              <a:t>pm10_h_yesterday_max_class</a:t>
            </a:r>
          </a:p>
          <a:p>
            <a:r>
              <a:rPr lang="en-US" sz="1200" dirty="0"/>
              <a:t>pm25_h_yesterday_max_class</a:t>
            </a:r>
          </a:p>
          <a:p>
            <a:r>
              <a:rPr lang="en-US" sz="1200" dirty="0"/>
              <a:t>pm25_yesterday_min</a:t>
            </a:r>
          </a:p>
          <a:p>
            <a:r>
              <a:rPr lang="en-US" sz="1200" dirty="0"/>
              <a:t>no2_today_max_limit</a:t>
            </a:r>
          </a:p>
          <a:p>
            <a:r>
              <a:rPr lang="en-US" sz="1200" dirty="0"/>
              <a:t>pm10_h_today_min_class</a:t>
            </a:r>
          </a:p>
          <a:p>
            <a:r>
              <a:rPr lang="en-US" sz="1200" dirty="0"/>
              <a:t>pm25_today_max_class</a:t>
            </a:r>
          </a:p>
          <a:p>
            <a:r>
              <a:rPr lang="en-US" sz="1200" dirty="0"/>
              <a:t>pm10_today_max_class</a:t>
            </a:r>
          </a:p>
          <a:p>
            <a:r>
              <a:rPr lang="en-US" sz="1200" dirty="0"/>
              <a:t>o3_yesterday_min_class</a:t>
            </a:r>
          </a:p>
          <a:p>
            <a:r>
              <a:rPr lang="en-US" sz="1200" dirty="0"/>
              <a:t>pm25_h_yesterday_avg_class</a:t>
            </a:r>
          </a:p>
          <a:p>
            <a:r>
              <a:rPr lang="en-US" sz="1200" dirty="0"/>
              <a:t>pm10_today_latest</a:t>
            </a:r>
          </a:p>
          <a:p>
            <a:r>
              <a:rPr lang="en-US" sz="1200" dirty="0"/>
              <a:t>pm25_h_today_latest</a:t>
            </a:r>
          </a:p>
          <a:p>
            <a:r>
              <a:rPr lang="en-US" sz="1200" dirty="0" err="1"/>
              <a:t>luqx_today_max_ts_raw</a:t>
            </a:r>
            <a:endParaRPr lang="en-US" sz="1200" dirty="0"/>
          </a:p>
          <a:p>
            <a:r>
              <a:rPr lang="en-US" sz="1200" dirty="0"/>
              <a:t>no2_today_latest_ts</a:t>
            </a:r>
          </a:p>
          <a:p>
            <a:r>
              <a:rPr lang="en-US" sz="1200" dirty="0"/>
              <a:t>pm25_today_latest</a:t>
            </a:r>
          </a:p>
          <a:p>
            <a:r>
              <a:rPr lang="en-US" sz="1200" dirty="0" err="1"/>
              <a:t>statkenn</a:t>
            </a:r>
            <a:endParaRPr lang="en-US" sz="1200" dirty="0"/>
          </a:p>
          <a:p>
            <a:r>
              <a:rPr lang="en-US" sz="1200" dirty="0"/>
              <a:t>pm25_h_yesterday_min_class</a:t>
            </a:r>
          </a:p>
          <a:p>
            <a:r>
              <a:rPr lang="en-US" sz="1200" dirty="0"/>
              <a:t>pm10_yesterday_max_class</a:t>
            </a:r>
          </a:p>
          <a:p>
            <a:r>
              <a:rPr lang="en-US" sz="1200" dirty="0"/>
              <a:t>no2_today_min_limit</a:t>
            </a:r>
          </a:p>
          <a:p>
            <a:r>
              <a:rPr lang="en-US" sz="1200" dirty="0"/>
              <a:t>no2_yesterday_min_class</a:t>
            </a:r>
          </a:p>
          <a:p>
            <a:r>
              <a:rPr lang="en-US" sz="1200" dirty="0"/>
              <a:t>o3_yesterday_latest_ts</a:t>
            </a:r>
          </a:p>
          <a:p>
            <a:r>
              <a:rPr lang="en-US" sz="1200" dirty="0" err="1"/>
              <a:t>luqx_today_max_ts</a:t>
            </a:r>
            <a:endParaRPr lang="en-US" sz="1200" dirty="0"/>
          </a:p>
          <a:p>
            <a:r>
              <a:rPr lang="en-US" sz="1200" dirty="0" err="1"/>
              <a:t>lat</a:t>
            </a:r>
            <a:endParaRPr lang="en-US" sz="1200" dirty="0"/>
          </a:p>
          <a:p>
            <a:r>
              <a:rPr lang="en-US" sz="1200" dirty="0"/>
              <a:t>pm10_today_latest_class</a:t>
            </a:r>
          </a:p>
        </p:txBody>
      </p:sp>
    </p:spTree>
    <p:extLst>
      <p:ext uri="{BB962C8B-B14F-4D97-AF65-F5344CB8AC3E}">
        <p14:creationId xmlns:p14="http://schemas.microsoft.com/office/powerpoint/2010/main" val="350716075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62B38-910A-48EE-95BD-853336B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25</a:t>
            </a:fld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9CDA9E-0B3F-4BD8-8105-FD05EFE12C36}"/>
              </a:ext>
            </a:extLst>
          </p:cNvPr>
          <p:cNvSpPr/>
          <p:nvPr/>
        </p:nvSpPr>
        <p:spPr>
          <a:xfrm>
            <a:off x="838200" y="-62766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pm10_h_yesterday_latest_class</a:t>
            </a:r>
          </a:p>
          <a:p>
            <a:r>
              <a:rPr lang="en-US" sz="1200" dirty="0" err="1"/>
              <a:t>luqx_today_latest_ts_raw</a:t>
            </a:r>
            <a:endParaRPr lang="en-US" sz="1200" dirty="0"/>
          </a:p>
          <a:p>
            <a:r>
              <a:rPr lang="en-US" sz="1200" dirty="0"/>
              <a:t>pm10_h_yesterday_latest</a:t>
            </a:r>
          </a:p>
          <a:p>
            <a:r>
              <a:rPr lang="en-US" sz="1200" dirty="0"/>
              <a:t>pm10_h_yesterday_max_limit</a:t>
            </a:r>
          </a:p>
          <a:p>
            <a:r>
              <a:rPr lang="en-US" sz="1200" dirty="0"/>
              <a:t>pm25_yesterday_min_class</a:t>
            </a:r>
          </a:p>
          <a:p>
            <a:r>
              <a:rPr lang="en-US" sz="1200" dirty="0"/>
              <a:t>pm10_h_udolink</a:t>
            </a:r>
          </a:p>
          <a:p>
            <a:r>
              <a:rPr lang="en-US" sz="1200" dirty="0"/>
              <a:t>no2_today_max</a:t>
            </a:r>
          </a:p>
          <a:p>
            <a:r>
              <a:rPr lang="en-US" sz="1200" dirty="0"/>
              <a:t>o3_yesterday_min_limit</a:t>
            </a:r>
          </a:p>
          <a:p>
            <a:r>
              <a:rPr lang="en-US" sz="1200" dirty="0"/>
              <a:t>o3_udolink</a:t>
            </a:r>
          </a:p>
          <a:p>
            <a:r>
              <a:rPr lang="en-US" sz="1200" dirty="0"/>
              <a:t>pm25_h_today_min</a:t>
            </a:r>
          </a:p>
          <a:p>
            <a:r>
              <a:rPr lang="en-US" sz="1200" dirty="0" err="1"/>
              <a:t>aktiv</a:t>
            </a:r>
            <a:endParaRPr lang="en-US" sz="1200" dirty="0"/>
          </a:p>
          <a:p>
            <a:r>
              <a:rPr lang="en-US" sz="1200" dirty="0"/>
              <a:t>o3_today_latest_limit</a:t>
            </a:r>
          </a:p>
          <a:p>
            <a:r>
              <a:rPr lang="en-US" sz="1200" dirty="0"/>
              <a:t>pm10_h_today_max_class</a:t>
            </a:r>
          </a:p>
          <a:p>
            <a:r>
              <a:rPr lang="en-US" sz="1200" dirty="0"/>
              <a:t>pm10_today_avg</a:t>
            </a:r>
          </a:p>
          <a:p>
            <a:r>
              <a:rPr lang="en-US" sz="1200" dirty="0"/>
              <a:t>pm25_h_today_max_limit</a:t>
            </a:r>
          </a:p>
          <a:p>
            <a:r>
              <a:rPr lang="en-US" sz="1200" dirty="0"/>
              <a:t>pm10_h_yesterday_min_class</a:t>
            </a:r>
          </a:p>
          <a:p>
            <a:r>
              <a:rPr lang="en-US" sz="1200" dirty="0"/>
              <a:t>pm10_h_today_avg</a:t>
            </a:r>
          </a:p>
          <a:p>
            <a:r>
              <a:rPr lang="en-US" sz="1200" dirty="0"/>
              <a:t>pm25_today_max</a:t>
            </a:r>
          </a:p>
          <a:p>
            <a:r>
              <a:rPr lang="en-US" sz="1200" dirty="0"/>
              <a:t>pm25_h_today_avg_limit</a:t>
            </a:r>
          </a:p>
          <a:p>
            <a:r>
              <a:rPr lang="en-US" sz="1200" dirty="0"/>
              <a:t>pm25_today_avg_limit</a:t>
            </a:r>
          </a:p>
          <a:p>
            <a:r>
              <a:rPr lang="en-US" sz="1200" dirty="0" err="1"/>
              <a:t>publication_ts</a:t>
            </a:r>
            <a:endParaRPr lang="en-US" sz="1200" dirty="0"/>
          </a:p>
          <a:p>
            <a:r>
              <a:rPr lang="en-US" sz="1200" dirty="0"/>
              <a:t>no2_yesterday_max_class</a:t>
            </a:r>
          </a:p>
          <a:p>
            <a:r>
              <a:rPr lang="en-US" sz="1200" dirty="0"/>
              <a:t>pm10_h_yesterday_max</a:t>
            </a:r>
          </a:p>
          <a:p>
            <a:r>
              <a:rPr lang="en-US" sz="1200" dirty="0"/>
              <a:t>no2_yesterday_latest</a:t>
            </a:r>
          </a:p>
          <a:p>
            <a:r>
              <a:rPr lang="en-US" sz="1200" dirty="0"/>
              <a:t>pm10_h_yesterday_avg_limit</a:t>
            </a:r>
          </a:p>
          <a:p>
            <a:r>
              <a:rPr lang="en-US" sz="1200" dirty="0"/>
              <a:t>pm25_h_yesterday_max</a:t>
            </a:r>
          </a:p>
          <a:p>
            <a:r>
              <a:rPr lang="en-US" sz="1200" dirty="0"/>
              <a:t>pm10_yesterday_avg</a:t>
            </a:r>
          </a:p>
          <a:p>
            <a:r>
              <a:rPr lang="en-US" sz="1200" dirty="0"/>
              <a:t>pm25_yesterday_avg</a:t>
            </a:r>
          </a:p>
          <a:p>
            <a:r>
              <a:rPr lang="en-US" sz="1200" dirty="0"/>
              <a:t>pm10_today_min_class</a:t>
            </a:r>
          </a:p>
          <a:p>
            <a:r>
              <a:rPr lang="en-US" sz="1200" dirty="0"/>
              <a:t>pm25_today_min_class</a:t>
            </a:r>
          </a:p>
          <a:p>
            <a:r>
              <a:rPr lang="en-US" sz="1200" dirty="0"/>
              <a:t>pm10_h_today_avg_class</a:t>
            </a:r>
          </a:p>
          <a:p>
            <a:r>
              <a:rPr lang="en-US" sz="1200" dirty="0"/>
              <a:t>pm25_h_today_latest_class</a:t>
            </a:r>
          </a:p>
          <a:p>
            <a:r>
              <a:rPr lang="en-US" sz="1200" dirty="0"/>
              <a:t>pm10_yesterday_avg_class</a:t>
            </a:r>
          </a:p>
          <a:p>
            <a:r>
              <a:rPr lang="en-US" sz="1200" dirty="0"/>
              <a:t>pm25_h_yesterday_latest_limit</a:t>
            </a:r>
          </a:p>
          <a:p>
            <a:r>
              <a:rPr lang="en-US" sz="1200" dirty="0" err="1"/>
              <a:t>plz</a:t>
            </a:r>
            <a:endParaRPr lang="en-DE" sz="1200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D6EB39F5-6A97-4160-AB9B-70294AF4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/>
            </a:br>
            <a:r>
              <a:rPr lang="en-US"/>
              <a:t>Teacher: </a:t>
            </a:r>
            <a:r>
              <a:rPr lang="en-US" dirty="0"/>
              <a:t>Christina Ludwig							 </a:t>
            </a:r>
            <a:r>
              <a:rPr lang="en-US"/>
              <a:t>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34182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3D79B-7338-48AF-8E8A-13D80782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635B5-85D5-4B17-8F20-465BB178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3</a:t>
            </a:fld>
            <a:endParaRPr lang="en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3EC6896-7E08-483E-A46A-D2C36DE4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7B939488-3DB5-4AE7-BFFB-80EBB59A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67" y="2689086"/>
            <a:ext cx="3647482" cy="2355666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4B2FD49-8621-45C7-A79B-DEB2F2D5CE31}"/>
              </a:ext>
            </a:extLst>
          </p:cNvPr>
          <p:cNvGrpSpPr/>
          <p:nvPr/>
        </p:nvGrpSpPr>
        <p:grpSpPr>
          <a:xfrm>
            <a:off x="1036320" y="2268149"/>
            <a:ext cx="6457616" cy="3477834"/>
            <a:chOff x="846274" y="2268149"/>
            <a:chExt cx="6647662" cy="347783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BB45EBF-81D7-4930-AE84-AEC190E1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311" y="2268149"/>
              <a:ext cx="6555625" cy="3197540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3E8BA4F-FE76-4330-A5F3-6DA6EADB462C}"/>
                </a:ext>
              </a:extLst>
            </p:cNvPr>
            <p:cNvSpPr/>
            <p:nvPr/>
          </p:nvSpPr>
          <p:spPr>
            <a:xfrm>
              <a:off x="846274" y="5376651"/>
              <a:ext cx="429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Source: </a:t>
              </a:r>
              <a:r>
                <a:rPr lang="en-DE" dirty="0">
                  <a:solidFill>
                    <a:schemeClr val="bg1">
                      <a:lumMod val="50000"/>
                    </a:schemeClr>
                  </a:solidFill>
                </a:rPr>
                <a:t>https://luftdaten.info/en/home-en/</a:t>
              </a:r>
            </a:p>
          </p:txBody>
        </p:sp>
      </p:grpSp>
      <p:sp>
        <p:nvSpPr>
          <p:cNvPr id="13" name="Titel 1">
            <a:extLst>
              <a:ext uri="{FF2B5EF4-FFF2-40B4-BE49-F238E27FC236}">
                <a16:creationId xmlns:a16="http://schemas.microsoft.com/office/drawing/2014/main" id="{B1969557-33E8-4469-BB12-53F1105A03CC}"/>
              </a:ext>
            </a:extLst>
          </p:cNvPr>
          <p:cNvSpPr txBox="1">
            <a:spLocks/>
          </p:cNvSpPr>
          <p:nvPr/>
        </p:nvSpPr>
        <p:spPr>
          <a:xfrm>
            <a:off x="1090149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DE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147AE6F8-B4AD-4D53-A5F9-75F8ECEA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506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8F569-2CE0-4BDB-B35C-9566C85B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C0835-81F6-49E2-BEEE-3E8B4FE1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792288" algn="l"/>
              </a:tabLst>
            </a:pPr>
            <a:r>
              <a:rPr lang="de-DE" b="1" dirty="0" err="1"/>
              <a:t>Particulate</a:t>
            </a:r>
            <a:r>
              <a:rPr lang="de-DE" b="1" dirty="0"/>
              <a:t> Matter (PM)</a:t>
            </a:r>
            <a:br>
              <a:rPr lang="de-DE" b="1" dirty="0"/>
            </a:br>
            <a:br>
              <a:rPr lang="de-DE" b="1" dirty="0"/>
            </a:br>
            <a:r>
              <a:rPr lang="de-DE" b="1" dirty="0"/>
              <a:t>  </a:t>
            </a:r>
            <a:r>
              <a:rPr lang="de-DE" b="1" dirty="0" err="1"/>
              <a:t>Defintion</a:t>
            </a:r>
            <a:r>
              <a:rPr lang="de-DE" b="1" dirty="0"/>
              <a:t>: 	</a:t>
            </a:r>
            <a:r>
              <a:rPr lang="de-DE" dirty="0"/>
              <a:t>Solid and liquid </a:t>
            </a:r>
            <a:r>
              <a:rPr lang="de-DE" dirty="0" err="1"/>
              <a:t>airborne</a:t>
            </a:r>
            <a:r>
              <a:rPr lang="de-DE" dirty="0"/>
              <a:t> </a:t>
            </a:r>
            <a:r>
              <a:rPr lang="de-DE" dirty="0" err="1"/>
              <a:t>particles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10/25µm </a:t>
            </a:r>
            <a:r>
              <a:rPr lang="de-DE" dirty="0" err="1"/>
              <a:t>diameter</a:t>
            </a:r>
            <a:r>
              <a:rPr lang="de-DE" dirty="0"/>
              <a:t> (PM10/PM25)</a:t>
            </a:r>
          </a:p>
          <a:p>
            <a:pPr marL="201168" lvl="1" indent="0">
              <a:buNone/>
              <a:tabLst>
                <a:tab pos="1792288" algn="l"/>
              </a:tabLst>
            </a:pPr>
            <a:r>
              <a:rPr lang="de-DE" b="1" dirty="0"/>
              <a:t>Health </a:t>
            </a:r>
            <a:r>
              <a:rPr lang="de-DE" b="1" dirty="0" err="1"/>
              <a:t>hazards</a:t>
            </a:r>
            <a:r>
              <a:rPr lang="de-DE" b="1" dirty="0"/>
              <a:t>:	</a:t>
            </a:r>
            <a:r>
              <a:rPr lang="de-DE" dirty="0"/>
              <a:t>Short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irritation</a:t>
            </a:r>
            <a:r>
              <a:rPr lang="de-DE" dirty="0"/>
              <a:t>/ </a:t>
            </a:r>
            <a:r>
              <a:rPr lang="de-DE" dirty="0" err="1"/>
              <a:t>inflammation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respiratory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allergic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,  </a:t>
            </a:r>
            <a:r>
              <a:rPr lang="de-DE" dirty="0" err="1"/>
              <a:t>asthma</a:t>
            </a:r>
            <a:endParaRPr lang="de-DE" dirty="0"/>
          </a:p>
          <a:p>
            <a:pPr marL="201168" lvl="1" indent="0">
              <a:buNone/>
              <a:tabLst>
                <a:tab pos="1792288" algn="l"/>
              </a:tabLst>
            </a:pPr>
            <a:r>
              <a:rPr lang="de-DE" dirty="0"/>
              <a:t>	Long-term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cardiovascular</a:t>
            </a:r>
            <a:r>
              <a:rPr lang="de-DE" dirty="0"/>
              <a:t>, </a:t>
            </a:r>
            <a:r>
              <a:rPr lang="de-DE" dirty="0" err="1"/>
              <a:t>respiratory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pPr marL="201168" lvl="1" indent="0">
              <a:buNone/>
              <a:tabLst>
                <a:tab pos="1792288" algn="l"/>
              </a:tabLst>
            </a:pPr>
            <a:br>
              <a:rPr lang="de-DE" b="1" dirty="0"/>
            </a:br>
            <a:r>
              <a:rPr lang="de-DE" b="1" dirty="0"/>
              <a:t>Sources:  	</a:t>
            </a:r>
            <a:r>
              <a:rPr lang="de-DE" dirty="0"/>
              <a:t>Industrial </a:t>
            </a:r>
            <a:r>
              <a:rPr lang="de-DE" dirty="0" err="1"/>
              <a:t>processes</a:t>
            </a:r>
            <a:r>
              <a:rPr lang="de-DE" dirty="0"/>
              <a:t>, </a:t>
            </a:r>
            <a:r>
              <a:rPr lang="de-DE" dirty="0" err="1"/>
              <a:t>Heating</a:t>
            </a:r>
            <a:r>
              <a:rPr lang="de-DE" dirty="0"/>
              <a:t>, Traffic </a:t>
            </a:r>
          </a:p>
          <a:p>
            <a:r>
              <a:rPr lang="de-DE" b="1" u="sng" dirty="0"/>
              <a:t>Stuttgart: </a:t>
            </a:r>
            <a:br>
              <a:rPr lang="de-DE" b="1" dirty="0"/>
            </a:br>
            <a:endParaRPr lang="de-DE" b="1" dirty="0"/>
          </a:p>
          <a:p>
            <a:pPr marL="201168" lvl="1" indent="0">
              <a:buNone/>
            </a:pPr>
            <a:r>
              <a:rPr lang="de-DE" b="1" dirty="0"/>
              <a:t>Problem (1): </a:t>
            </a:r>
            <a:r>
              <a:rPr lang="de-DE" dirty="0" err="1"/>
              <a:t>Concentration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PM </a:t>
            </a:r>
            <a:r>
              <a:rPr lang="de-DE" dirty="0" err="1"/>
              <a:t>exceeding</a:t>
            </a:r>
            <a:r>
              <a:rPr lang="de-DE" dirty="0"/>
              <a:t> German/ European </a:t>
            </a:r>
            <a:r>
              <a:rPr lang="de-DE" dirty="0" err="1"/>
              <a:t>limits</a:t>
            </a:r>
            <a:r>
              <a:rPr lang="de-DE" dirty="0"/>
              <a:t> in </a:t>
            </a:r>
            <a:r>
              <a:rPr lang="de-DE" dirty="0" err="1"/>
              <a:t>recent</a:t>
            </a:r>
            <a:r>
              <a:rPr lang="de-DE" dirty="0"/>
              <a:t> </a:t>
            </a:r>
          </a:p>
          <a:p>
            <a:pPr marL="201168" lvl="1" indent="0">
              <a:buNone/>
              <a:tabLst>
                <a:tab pos="1436688" algn="l"/>
              </a:tabLst>
            </a:pPr>
            <a:r>
              <a:rPr lang="de-DE" b="1" dirty="0" err="1"/>
              <a:t>Reaction</a:t>
            </a:r>
            <a:r>
              <a:rPr lang="de-DE" b="1" dirty="0"/>
              <a:t>: 	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„Feinstaubalarm“ –  </a:t>
            </a:r>
            <a:r>
              <a:rPr lang="de-DE" dirty="0" err="1"/>
              <a:t>plea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, </a:t>
            </a:r>
            <a:r>
              <a:rPr lang="de-DE" dirty="0" err="1"/>
              <a:t>ban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‚</a:t>
            </a:r>
            <a:r>
              <a:rPr lang="de-DE" dirty="0" err="1"/>
              <a:t>comfort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‘</a:t>
            </a:r>
          </a:p>
          <a:p>
            <a:pPr marL="201168" lvl="1" indent="0">
              <a:buNone/>
            </a:pPr>
            <a:r>
              <a:rPr lang="de-DE" b="1" dirty="0"/>
              <a:t>Problem (2)</a:t>
            </a:r>
            <a:r>
              <a:rPr lang="de-DE" dirty="0"/>
              <a:t>: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PM </a:t>
            </a:r>
            <a:r>
              <a:rPr lang="de-DE" dirty="0" err="1"/>
              <a:t>sensors</a:t>
            </a:r>
            <a:r>
              <a:rPr lang="de-DE" dirty="0"/>
              <a:t> – 3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Landesanstalt für Umwelt Baden-Württemberg (LUBW)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842413-4CEF-408E-9C52-AFF34CAF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4</a:t>
            </a:fld>
            <a:endParaRPr lang="en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562E121-74A1-46F5-A147-EB5EE070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332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62297-1065-4774-8A62-F68325F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Scientific </a:t>
            </a:r>
            <a:r>
              <a:rPr lang="de-DE" dirty="0" err="1"/>
              <a:t>goal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709BE-84AA-494C-A635-E8BB0AF7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2800" b="1" dirty="0"/>
              <a:t>(</a:t>
            </a:r>
            <a:r>
              <a:rPr lang="de-DE" sz="2800" b="1" dirty="0" err="1"/>
              <a:t>How</a:t>
            </a:r>
            <a:r>
              <a:rPr lang="de-DE" sz="2800" b="1" dirty="0"/>
              <a:t>) </a:t>
            </a:r>
            <a:r>
              <a:rPr lang="de-DE" sz="2800" b="1" dirty="0" err="1"/>
              <a:t>can</a:t>
            </a:r>
            <a:r>
              <a:rPr lang="de-DE" sz="2800" b="1" dirty="0"/>
              <a:t> </a:t>
            </a:r>
            <a:r>
              <a:rPr lang="de-DE" sz="2800" b="1" dirty="0" err="1"/>
              <a:t>we</a:t>
            </a:r>
            <a:r>
              <a:rPr lang="de-DE" sz="2800" b="1" dirty="0"/>
              <a:t> </a:t>
            </a:r>
            <a:r>
              <a:rPr lang="de-DE" sz="2800" b="1" dirty="0" err="1"/>
              <a:t>analyze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particulate</a:t>
            </a:r>
            <a:r>
              <a:rPr lang="de-DE" sz="2800" b="1" dirty="0"/>
              <a:t> matter </a:t>
            </a:r>
            <a:r>
              <a:rPr lang="de-DE" sz="2800" b="1" dirty="0" err="1"/>
              <a:t>concentration</a:t>
            </a:r>
            <a:r>
              <a:rPr lang="de-DE" sz="2800" b="1" dirty="0"/>
              <a:t> </a:t>
            </a:r>
          </a:p>
          <a:p>
            <a:pPr lvl="1">
              <a:lnSpc>
                <a:spcPct val="150000"/>
              </a:lnSpc>
            </a:pPr>
            <a:r>
              <a:rPr lang="de-DE" sz="2600" dirty="0"/>
              <a:t>in </a:t>
            </a:r>
            <a:r>
              <a:rPr lang="de-DE" sz="2600" dirty="0" err="1"/>
              <a:t>the</a:t>
            </a:r>
            <a:r>
              <a:rPr lang="de-DE" sz="2600" dirty="0"/>
              <a:t> </a:t>
            </a:r>
            <a:r>
              <a:rPr lang="de-DE" sz="2600" dirty="0" err="1"/>
              <a:t>city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Stuttgart </a:t>
            </a:r>
          </a:p>
          <a:p>
            <a:pPr lvl="1">
              <a:lnSpc>
                <a:spcPct val="150000"/>
              </a:lnSpc>
            </a:pPr>
            <a:r>
              <a:rPr lang="de-DE" sz="2400" dirty="0" err="1"/>
              <a:t>based</a:t>
            </a:r>
            <a:r>
              <a:rPr lang="de-DE" sz="2400" dirty="0"/>
              <a:t> on  </a:t>
            </a:r>
            <a:r>
              <a:rPr lang="de-DE" sz="2400" dirty="0" err="1"/>
              <a:t>Volunteered</a:t>
            </a:r>
            <a:r>
              <a:rPr lang="de-DE" sz="2400" dirty="0"/>
              <a:t> Geographic Information (VGI)</a:t>
            </a:r>
          </a:p>
          <a:p>
            <a:pPr lvl="1">
              <a:lnSpc>
                <a:spcPct val="150000"/>
              </a:lnSpc>
            </a:pPr>
            <a:r>
              <a:rPr lang="de-DE" sz="2400" dirty="0" err="1"/>
              <a:t>using</a:t>
            </a:r>
            <a:r>
              <a:rPr lang="de-DE" sz="2400" dirty="0"/>
              <a:t> Free and Open Source Geographic Information Systems (FOSSGIS)</a:t>
            </a:r>
          </a:p>
          <a:p>
            <a:pPr lvl="1">
              <a:lnSpc>
                <a:spcPct val="150000"/>
              </a:lnSpc>
            </a:pPr>
            <a:r>
              <a:rPr lang="de-DE" sz="2400" dirty="0"/>
              <a:t>in an </a:t>
            </a:r>
            <a:r>
              <a:rPr lang="de-DE" sz="2400" dirty="0" err="1"/>
              <a:t>automated</a:t>
            </a:r>
            <a:r>
              <a:rPr lang="de-DE" sz="2400" dirty="0"/>
              <a:t> </a:t>
            </a:r>
            <a:r>
              <a:rPr lang="de-DE" sz="2400" dirty="0" err="1"/>
              <a:t>process</a:t>
            </a:r>
            <a:r>
              <a:rPr lang="de-DE" sz="2400" dirty="0"/>
              <a:t>?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0D76D5-F3D0-46BA-AD4E-B0AE4D9E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5</a:t>
            </a:fld>
            <a:endParaRPr lang="en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003F7AE-AC74-4F40-852F-1F59B7BF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7453" y="6459784"/>
            <a:ext cx="9077094" cy="365125"/>
          </a:xfrm>
        </p:spPr>
        <p:txBody>
          <a:bodyPr/>
          <a:lstStyle/>
          <a:p>
            <a:pPr algn="l"/>
            <a:r>
              <a:rPr lang="en-US" dirty="0"/>
              <a:t>Seminar: GIS Analyses with FOSSGIS    					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br>
              <a:rPr lang="en-US" dirty="0"/>
            </a:br>
            <a:r>
              <a:rPr lang="en-US" dirty="0"/>
              <a:t>Teacher: Christina Ludwig							 	29.01.2019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7811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9031B-14E3-4B6D-A51F-EC947543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Workflow</a:t>
            </a:r>
            <a:endParaRPr lang="en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C16EA8-F0AD-48DA-BDB4-E5C4A567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Seminar: GIS Analyses with FOSSGIS                   Teacher: Christina Ludwig                   Speakers: Amandus Butzer, Julian Käflein                   29.01.2019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0AFDD-A9F1-45B0-A852-09F1306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6</a:t>
            </a:fld>
            <a:endParaRPr lang="en-DE"/>
          </a:p>
        </p:txBody>
      </p:sp>
      <p:pic>
        <p:nvPicPr>
          <p:cNvPr id="5" name="Picture 2" descr="diagram.png">
            <a:extLst>
              <a:ext uri="{FF2B5EF4-FFF2-40B4-BE49-F238E27FC236}">
                <a16:creationId xmlns:a16="http://schemas.microsoft.com/office/drawing/2014/main" id="{C354C904-CA83-4715-B8C5-7A505AC43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79"/>
          <a:stretch/>
        </p:blipFill>
        <p:spPr bwMode="auto">
          <a:xfrm>
            <a:off x="0" y="2002972"/>
            <a:ext cx="12192000" cy="48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BD98EEA-5ECF-4F31-B24E-C2377C17D9C5}"/>
              </a:ext>
            </a:extLst>
          </p:cNvPr>
          <p:cNvSpPr/>
          <p:nvPr/>
        </p:nvSpPr>
        <p:spPr>
          <a:xfrm>
            <a:off x="5979887" y="1690688"/>
            <a:ext cx="6212114" cy="516731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  <a:endParaRPr lang="en-DE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05D9BF80-FBB5-4228-A434-B47AB99E0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1635"/>
              </p:ext>
            </p:extLst>
          </p:nvPr>
        </p:nvGraphicFramePr>
        <p:xfrm>
          <a:off x="6495143" y="362291"/>
          <a:ext cx="4571999" cy="296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Document" r:id="rId4" imgW="5731560" imgH="3728880" progId="Word.OpenDocumentText.12">
                  <p:embed/>
                </p:oleObj>
              </mc:Choice>
              <mc:Fallback>
                <p:oleObj name="Document" r:id="rId4" imgW="5731560" imgH="3728880" progId="Word.OpenDocumentText.12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72530767-3104-4D9D-BB0E-1A1463C35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143" y="362291"/>
                        <a:ext cx="4571999" cy="2969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4DE627C8-EB17-4957-95A5-31A33781AE36}"/>
              </a:ext>
            </a:extLst>
          </p:cNvPr>
          <p:cNvSpPr txBox="1"/>
          <p:nvPr/>
        </p:nvSpPr>
        <p:spPr>
          <a:xfrm>
            <a:off x="6495143" y="3220338"/>
            <a:ext cx="5834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Luftdaten:</a:t>
            </a:r>
          </a:p>
          <a:p>
            <a:endParaRPr lang="de-DE" dirty="0"/>
          </a:p>
          <a:p>
            <a:pPr>
              <a:tabLst>
                <a:tab pos="804863" algn="l"/>
              </a:tabLst>
            </a:pPr>
            <a:r>
              <a:rPr lang="de-DE" dirty="0"/>
              <a:t>Rate: 	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values</a:t>
            </a:r>
            <a:br>
              <a:rPr lang="de-DE" dirty="0"/>
            </a:br>
            <a:endParaRPr lang="de-DE" dirty="0"/>
          </a:p>
          <a:p>
            <a:pPr>
              <a:tabLst>
                <a:tab pos="804863" algn="l"/>
              </a:tabLst>
            </a:pPr>
            <a:r>
              <a:rPr lang="de-DE" dirty="0"/>
              <a:t>Sensors 	All (global)</a:t>
            </a:r>
          </a:p>
          <a:p>
            <a:pPr>
              <a:tabLst>
                <a:tab pos="804863" algn="l"/>
              </a:tabLst>
            </a:pPr>
            <a:br>
              <a:rPr lang="de-DE" dirty="0"/>
            </a:br>
            <a:r>
              <a:rPr lang="de-DE" dirty="0"/>
              <a:t>Format: 	JSON </a:t>
            </a:r>
          </a:p>
          <a:p>
            <a:pPr>
              <a:tabLst>
                <a:tab pos="804863" algn="l"/>
              </a:tabLst>
            </a:pPr>
            <a:br>
              <a:rPr lang="de-DE" dirty="0"/>
            </a:br>
            <a:r>
              <a:rPr lang="de-DE" dirty="0"/>
              <a:t>URL: </a:t>
            </a:r>
            <a:r>
              <a:rPr lang="en-US" dirty="0">
                <a:hlinkClick r:id="rId6"/>
              </a:rPr>
              <a:t>https://data.sensor.community/static/v2/data.1h.json</a:t>
            </a:r>
            <a:endParaRPr lang="en-US" dirty="0"/>
          </a:p>
          <a:p>
            <a:pPr>
              <a:tabLst>
                <a:tab pos="804863" algn="l"/>
              </a:tabLst>
            </a:pPr>
            <a:br>
              <a:rPr lang="en-US" dirty="0"/>
            </a:br>
            <a:r>
              <a:rPr lang="en-US" dirty="0"/>
              <a:t>Size: 	~ 9MB (!)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0143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9031B-14E3-4B6D-A51F-EC947543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  <a:endParaRPr lang="en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C16EA8-F0AD-48DA-BDB4-E5C4A567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Seminar: GIS Analyses with FOSSGIS                   Teacher: Christina Ludwig                   Speakers: Amandus Butzer, Julian Käflein                   29.01.2019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0AFDD-A9F1-45B0-A852-09F1306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7</a:t>
            </a:fld>
            <a:endParaRPr lang="en-DE"/>
          </a:p>
        </p:txBody>
      </p:sp>
      <p:pic>
        <p:nvPicPr>
          <p:cNvPr id="5" name="Picture 2" descr="diagram.png">
            <a:extLst>
              <a:ext uri="{FF2B5EF4-FFF2-40B4-BE49-F238E27FC236}">
                <a16:creationId xmlns:a16="http://schemas.microsoft.com/office/drawing/2014/main" id="{C354C904-CA83-4715-B8C5-7A505AC43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79"/>
          <a:stretch/>
        </p:blipFill>
        <p:spPr bwMode="auto">
          <a:xfrm>
            <a:off x="0" y="2002972"/>
            <a:ext cx="12192000" cy="48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BD98EEA-5ECF-4F31-B24E-C2377C17D9C5}"/>
              </a:ext>
            </a:extLst>
          </p:cNvPr>
          <p:cNvSpPr/>
          <p:nvPr/>
        </p:nvSpPr>
        <p:spPr>
          <a:xfrm>
            <a:off x="5979887" y="1690688"/>
            <a:ext cx="6212114" cy="516731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D73CB7-E50A-45DE-87D2-DF57F6EB7821}"/>
              </a:ext>
            </a:extLst>
          </p:cNvPr>
          <p:cNvSpPr txBox="1"/>
          <p:nvPr/>
        </p:nvSpPr>
        <p:spPr>
          <a:xfrm>
            <a:off x="6495144" y="3223646"/>
            <a:ext cx="52271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LUBW</a:t>
            </a:r>
          </a:p>
          <a:p>
            <a:endParaRPr lang="de-DE" dirty="0"/>
          </a:p>
          <a:p>
            <a:r>
              <a:rPr lang="de-DE" dirty="0"/>
              <a:t>Rate: </a:t>
            </a:r>
            <a:r>
              <a:rPr lang="de-DE" dirty="0" err="1"/>
              <a:t>Hourly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br>
              <a:rPr lang="de-DE" dirty="0"/>
            </a:br>
            <a:r>
              <a:rPr lang="de-DE" dirty="0"/>
              <a:t>Sensor: All (Baden-Württemberg)</a:t>
            </a:r>
          </a:p>
          <a:p>
            <a:br>
              <a:rPr lang="de-DE" dirty="0"/>
            </a:br>
            <a:r>
              <a:rPr lang="de-DE" dirty="0"/>
              <a:t>Format: </a:t>
            </a:r>
            <a:r>
              <a:rPr lang="de-DE" dirty="0" err="1"/>
              <a:t>GeoJSON</a:t>
            </a:r>
            <a:r>
              <a:rPr lang="de-DE" dirty="0"/>
              <a:t> </a:t>
            </a:r>
          </a:p>
          <a:p>
            <a:br>
              <a:rPr lang="de-DE" dirty="0"/>
            </a:br>
            <a:r>
              <a:rPr lang="de-DE" dirty="0"/>
              <a:t>URL:  </a:t>
            </a:r>
            <a:r>
              <a:rPr lang="en-US" dirty="0">
                <a:hlinkClick r:id="rId4"/>
              </a:rPr>
              <a:t>https://lupo-messwerte.appspot.com/</a:t>
            </a:r>
            <a:br>
              <a:rPr lang="en-US" dirty="0">
                <a:hlinkClick r:id="rId4"/>
              </a:rPr>
            </a:br>
            <a:r>
              <a:rPr lang="en-US" dirty="0"/>
              <a:t>	</a:t>
            </a:r>
            <a:r>
              <a:rPr lang="en-US" dirty="0" err="1">
                <a:hlinkClick r:id="rId4"/>
              </a:rPr>
              <a:t>generic?table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bw_luft_stammdaten&amp;limit</a:t>
            </a:r>
            <a:r>
              <a:rPr lang="en-US" dirty="0">
                <a:hlinkClick r:id="rId4"/>
              </a:rPr>
              <a:t>=</a:t>
            </a:r>
            <a:r>
              <a:rPr lang="en-US" dirty="0"/>
              <a:t>	</a:t>
            </a:r>
            <a:r>
              <a:rPr lang="en-US" dirty="0">
                <a:hlinkClick r:id="rId4"/>
              </a:rPr>
              <a:t>999&amp;filter=</a:t>
            </a:r>
            <a:r>
              <a:rPr lang="en-US" dirty="0" err="1">
                <a:hlinkClick r:id="rId4"/>
              </a:rPr>
              <a:t>aktiv:true;type</a:t>
            </a:r>
            <a:r>
              <a:rPr lang="en-US" dirty="0">
                <a:hlinkClick r:id="rId4"/>
              </a:rPr>
              <a:t>:-</a:t>
            </a:r>
            <a:r>
              <a:rPr lang="en-US" dirty="0"/>
              <a:t>	</a:t>
            </a:r>
            <a:r>
              <a:rPr lang="en-US" dirty="0" err="1">
                <a:hlinkClick r:id="rId4"/>
              </a:rPr>
              <a:t>Spot&amp;order</a:t>
            </a:r>
            <a:r>
              <a:rPr lang="en-US" dirty="0">
                <a:hlinkClick r:id="rId4"/>
              </a:rPr>
              <a:t>=NO2-today-latest-class</a:t>
            </a:r>
            <a:endParaRPr lang="en-US" dirty="0"/>
          </a:p>
          <a:p>
            <a:r>
              <a:rPr lang="de-DE" dirty="0"/>
              <a:t>Size: 228KB</a:t>
            </a:r>
            <a:endParaRPr lang="en-DE" dirty="0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F50EF08-CD72-4864-894F-B0DDA721F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583884"/>
              </p:ext>
            </p:extLst>
          </p:nvPr>
        </p:nvGraphicFramePr>
        <p:xfrm>
          <a:off x="6495143" y="362291"/>
          <a:ext cx="4571999" cy="296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5" imgW="5731560" imgH="3728880" progId="Word.OpenDocumentText.12">
                  <p:embed/>
                </p:oleObj>
              </mc:Choice>
              <mc:Fallback>
                <p:oleObj name="Document" r:id="rId5" imgW="5731560" imgH="3728880" progId="Word.OpenDocumentText.12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05D9BF80-FBB5-4228-A434-B47AB99E0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143" y="362291"/>
                        <a:ext cx="4571999" cy="2969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3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DC1B21A-3E6F-4D92-8A97-3B0D187D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  <a:endParaRPr lang="en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B36A65-897A-43B0-8E2F-C7F0F7F0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8</a:t>
            </a:fld>
            <a:endParaRPr lang="en-DE"/>
          </a:p>
        </p:txBody>
      </p:sp>
      <p:pic>
        <p:nvPicPr>
          <p:cNvPr id="3074" name="Picture 2" descr="diagram.png">
            <a:extLst>
              <a:ext uri="{FF2B5EF4-FFF2-40B4-BE49-F238E27FC236}">
                <a16:creationId xmlns:a16="http://schemas.microsoft.com/office/drawing/2014/main" id="{DBF9C5F9-C214-4ECF-9784-B1BB7E30C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2"/>
          <a:stretch/>
        </p:blipFill>
        <p:spPr bwMode="auto">
          <a:xfrm>
            <a:off x="0" y="0"/>
            <a:ext cx="12192000" cy="73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F22046B-667F-45EE-8154-A6E07CC06E24}"/>
              </a:ext>
            </a:extLst>
          </p:cNvPr>
          <p:cNvGrpSpPr/>
          <p:nvPr/>
        </p:nvGrpSpPr>
        <p:grpSpPr>
          <a:xfrm>
            <a:off x="0" y="0"/>
            <a:ext cx="12192000" cy="7347858"/>
            <a:chOff x="0" y="0"/>
            <a:chExt cx="12192000" cy="734785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B15958E-4751-421F-878D-E136D55A5202}"/>
                </a:ext>
              </a:extLst>
            </p:cNvPr>
            <p:cNvSpPr/>
            <p:nvPr/>
          </p:nvSpPr>
          <p:spPr>
            <a:xfrm>
              <a:off x="0" y="2271486"/>
              <a:ext cx="12192000" cy="5076372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</a:t>
              </a:r>
              <a:endParaRPr lang="en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D3A879F-3DB1-4934-9541-1880785C3233}"/>
                </a:ext>
              </a:extLst>
            </p:cNvPr>
            <p:cNvSpPr/>
            <p:nvPr/>
          </p:nvSpPr>
          <p:spPr>
            <a:xfrm flipV="1">
              <a:off x="7852228" y="0"/>
              <a:ext cx="4339772" cy="2271486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</a:t>
              </a:r>
              <a:endParaRPr lang="en-DE" dirty="0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59400853-0958-4291-A366-607B6B3913C1}"/>
              </a:ext>
            </a:extLst>
          </p:cNvPr>
          <p:cNvSpPr txBox="1"/>
          <p:nvPr/>
        </p:nvSpPr>
        <p:spPr>
          <a:xfrm>
            <a:off x="7990114" y="195943"/>
            <a:ext cx="390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Insert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err="1"/>
              <a:t>data</a:t>
            </a:r>
            <a:r>
              <a:rPr lang="de-DE"/>
              <a:t> into </a:t>
            </a:r>
            <a:r>
              <a:rPr lang="de-DE" dirty="0" err="1"/>
              <a:t>database</a:t>
            </a:r>
            <a:endParaRPr lang="de-DE" dirty="0"/>
          </a:p>
          <a:p>
            <a:endParaRPr lang="de-DE" dirty="0"/>
          </a:p>
          <a:p>
            <a:r>
              <a:rPr lang="de-DE" dirty="0"/>
              <a:t>2.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911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04C66-5F9B-4647-8DCA-24E80F36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62C179-C39D-4CB4-9A55-2E36B02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Seminar: GIS Analyses with FOSSGIS                   Teacher: Christina Ludwig                   Speakers: </a:t>
            </a:r>
            <a:r>
              <a:rPr lang="en-US" dirty="0" err="1"/>
              <a:t>Amandus</a:t>
            </a:r>
            <a:r>
              <a:rPr lang="en-US" dirty="0"/>
              <a:t> </a:t>
            </a:r>
            <a:r>
              <a:rPr lang="en-US" dirty="0" err="1"/>
              <a:t>Butzer</a:t>
            </a:r>
            <a:r>
              <a:rPr lang="en-US" dirty="0"/>
              <a:t>, Julian </a:t>
            </a:r>
            <a:r>
              <a:rPr lang="en-US" dirty="0" err="1"/>
              <a:t>Käflein</a:t>
            </a:r>
            <a:r>
              <a:rPr lang="en-US" dirty="0"/>
              <a:t>                   29.01.2019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3395F-4FCD-4EB7-AFEB-2CBF2D72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62F5-4F09-48D4-8215-EEFD64917372}" type="slidenum">
              <a:rPr lang="en-DE" smtClean="0"/>
              <a:t>9</a:t>
            </a:fld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38D7C1-F76C-46AC-A652-71125C00268E}"/>
              </a:ext>
            </a:extLst>
          </p:cNvPr>
          <p:cNvSpPr txBox="1"/>
          <p:nvPr/>
        </p:nvSpPr>
        <p:spPr>
          <a:xfrm>
            <a:off x="8964158" y="5705812"/>
            <a:ext cx="3788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ID: 1</a:t>
            </a: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Name: Stuttgart am </a:t>
            </a:r>
            <a:r>
              <a:rPr lang="de-DE" sz="1000" dirty="0" err="1">
                <a:solidFill>
                  <a:srgbClr val="000000"/>
                </a:solidFill>
                <a:latin typeface="Arial Unicode MS"/>
              </a:rPr>
              <a:t>Neckator</a:t>
            </a:r>
            <a:endParaRPr lang="de-DE" sz="1000" dirty="0">
              <a:solidFill>
                <a:srgbClr val="000000"/>
              </a:solidFill>
              <a:latin typeface="Arial Unicode MS"/>
            </a:endParaRP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Time: 2020-01-01 00:00</a:t>
            </a: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PM10: 8</a:t>
            </a: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PM25: 10</a:t>
            </a:r>
          </a:p>
          <a:p>
            <a:r>
              <a:rPr lang="de-DE" sz="1000" dirty="0">
                <a:solidFill>
                  <a:srgbClr val="000000"/>
                </a:solidFill>
                <a:latin typeface="Arial Unicode MS"/>
              </a:rPr>
              <a:t>Location: [8.123,49.123]</a:t>
            </a:r>
            <a:endParaRPr lang="en-DE" sz="1000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B07B258-3F4E-475C-9908-CBD65E78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36610"/>
            <a:ext cx="513170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[{"id":6206354893,"sampling_rate":null,"timestamp":"2020-01-25 18:02:38","location":{"id":13208,"latitude":"51.044","longitude":"13.746","altitude":"115.3","country":"DE","exact_location":0,"indoor":1},"sensor":{"id":36,"pin":"1","sensor_type":{"id":14,"name":"SDS011","manufacturer":"Nova Fitness"}},"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sensordatavalues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":[{"id":13187712927,"value":"39.32","value_type":"humidity"}]},{"id":6206354847,"sampling_rate":null,"timestamp":"2020-01-25 18:02:38","location":{"id":13208,"latitude":"51.044","longitude":"13.746","altitude":"115.3","country":"DE","exact_location":0,"indoor":1},"sensor":{"id":36,"pin":"1","sensor_type":{"id":14,"name":"SDS011","manufacturer":"Nova Fitness"}},"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sensordatavalues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":[{"id":13187712827,"value":"0.39","value_type":"P1"},{"id":13187712828,"value":"0.39","value_type":"P2"}]},{"id":6206354893,"sampling_rate":null,"timestamp":"2020-01-25 18:02:38","location":{"id":13208,"latitude":"51.044","longitude":"13.746","altitude":"115.3","country":"DE","exact_location":0,"indoor":1},"sensor":{"id":36,"pin":"1","sensor_type":{"id":14,"name":"SDS011","manufacturer":"Nova </a:t>
            </a:r>
            <a:endParaRPr kumimoji="0" lang="de-DE" altLang="en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893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1884</Words>
  <Application>Microsoft Office PowerPoint</Application>
  <PresentationFormat>Breitbild</PresentationFormat>
  <Paragraphs>326</Paragraphs>
  <Slides>25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Bahnschrift Light</vt:lpstr>
      <vt:lpstr>Calibri</vt:lpstr>
      <vt:lpstr>Calibri Light</vt:lpstr>
      <vt:lpstr>Consolas</vt:lpstr>
      <vt:lpstr>Office</vt:lpstr>
      <vt:lpstr>Rückblick</vt:lpstr>
      <vt:lpstr>Document</vt:lpstr>
      <vt:lpstr>Analyzing air quality in Stuttgart using official and Citizen-Science data</vt:lpstr>
      <vt:lpstr>Motivation</vt:lpstr>
      <vt:lpstr>Motivation</vt:lpstr>
      <vt:lpstr>Motivation</vt:lpstr>
      <vt:lpstr>Scientific goal</vt:lpstr>
      <vt:lpstr>Workflow</vt:lpstr>
      <vt:lpstr>Workflow</vt:lpstr>
      <vt:lpstr>Workflow</vt:lpstr>
      <vt:lpstr>PowerPoint-Präsentation</vt:lpstr>
      <vt:lpstr>PowerPoint-Präsentation</vt:lpstr>
      <vt:lpstr>Getting the data</vt:lpstr>
      <vt:lpstr>PowerPoint-Präsentation</vt:lpstr>
      <vt:lpstr>Data analyis</vt:lpstr>
      <vt:lpstr>Data analysis </vt:lpstr>
      <vt:lpstr>Modelling air pollution - Interpolation</vt:lpstr>
      <vt:lpstr>PowerPoint-Präsentation</vt:lpstr>
      <vt:lpstr>Milestones so far</vt:lpstr>
      <vt:lpstr>Results</vt:lpstr>
      <vt:lpstr>Limitations of the analysis</vt:lpstr>
      <vt:lpstr>Sources</vt:lpstr>
      <vt:lpstr>Data used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Kaeflein</dc:creator>
  <cp:lastModifiedBy>Amandus Butzer</cp:lastModifiedBy>
  <cp:revision>44</cp:revision>
  <dcterms:created xsi:type="dcterms:W3CDTF">2020-01-23T19:25:20Z</dcterms:created>
  <dcterms:modified xsi:type="dcterms:W3CDTF">2020-01-26T17:27:19Z</dcterms:modified>
</cp:coreProperties>
</file>