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72" r:id="rId13"/>
    <p:sldId id="281" r:id="rId14"/>
    <p:sldId id="268" r:id="rId15"/>
    <p:sldId id="278" r:id="rId16"/>
    <p:sldId id="279" r:id="rId17"/>
    <p:sldId id="280"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F256C-C58C-C440-B003-0622FE506301}" type="datetimeFigureOut">
              <a:rPr lang="en-US" smtClean="0"/>
              <a:t>6/10/20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3B807-AA9D-F44F-98F4-0702D0AA9091}" type="slidenum">
              <a:rPr lang="en-US" smtClean="0"/>
              <a:t>‹#›</a:t>
            </a:fld>
            <a:endParaRPr lang="en-US"/>
          </a:p>
        </p:txBody>
      </p:sp>
    </p:spTree>
    <p:extLst>
      <p:ext uri="{BB962C8B-B14F-4D97-AF65-F5344CB8AC3E}">
        <p14:creationId xmlns:p14="http://schemas.microsoft.com/office/powerpoint/2010/main" val="290457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clustering methods that determine the number of clusters automatically fail to assign outlying samples to a cluster and simply label them as noise </a:t>
            </a:r>
            <a:endParaRPr lang="en-US" dirty="0"/>
          </a:p>
          <a:p>
            <a:endParaRPr lang="en-US" dirty="0"/>
          </a:p>
        </p:txBody>
      </p:sp>
      <p:sp>
        <p:nvSpPr>
          <p:cNvPr id="4" name="Slide Number Placeholder 3"/>
          <p:cNvSpPr>
            <a:spLocks noGrp="1"/>
          </p:cNvSpPr>
          <p:nvPr>
            <p:ph type="sldNum" sz="quarter" idx="5"/>
          </p:nvPr>
        </p:nvSpPr>
        <p:spPr/>
        <p:txBody>
          <a:bodyPr/>
          <a:lstStyle/>
          <a:p>
            <a:fld id="{C933B807-AA9D-F44F-98F4-0702D0AA9091}" type="slidenum">
              <a:rPr lang="en-US" smtClean="0"/>
              <a:t>5</a:t>
            </a:fld>
            <a:endParaRPr lang="en-US"/>
          </a:p>
        </p:txBody>
      </p:sp>
    </p:spTree>
    <p:extLst>
      <p:ext uri="{BB962C8B-B14F-4D97-AF65-F5344CB8AC3E}">
        <p14:creationId xmlns:p14="http://schemas.microsoft.com/office/powerpoint/2010/main" val="204885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70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37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596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701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945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4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288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133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859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7897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13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84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31" r:id="rId6"/>
    <p:sldLayoutId id="2147483726" r:id="rId7"/>
    <p:sldLayoutId id="2147483727" r:id="rId8"/>
    <p:sldLayoutId id="2147483728" r:id="rId9"/>
    <p:sldLayoutId id="2147483730" r:id="rId10"/>
    <p:sldLayoutId id="2147483729"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D0749D-60AC-4E1D-9BA3-AA4018A2DED5}"/>
              </a:ext>
            </a:extLst>
          </p:cNvPr>
          <p:cNvPicPr>
            <a:picLocks noChangeAspect="1"/>
          </p:cNvPicPr>
          <p:nvPr/>
        </p:nvPicPr>
        <p:blipFill rotWithShape="1">
          <a:blip r:embed="rId2"/>
          <a:srcRect t="10358"/>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0A238-4337-904B-BE63-BCCC3A07402A}"/>
              </a:ext>
            </a:extLst>
          </p:cNvPr>
          <p:cNvSpPr>
            <a:spLocks noGrp="1"/>
          </p:cNvSpPr>
          <p:nvPr>
            <p:ph type="ctrTitle"/>
          </p:nvPr>
        </p:nvSpPr>
        <p:spPr>
          <a:xfrm>
            <a:off x="360187" y="1475238"/>
            <a:ext cx="11468353" cy="2901694"/>
          </a:xfrm>
        </p:spPr>
        <p:txBody>
          <a:bodyPr anchor="b">
            <a:normAutofit/>
          </a:bodyPr>
          <a:lstStyle/>
          <a:p>
            <a:r>
              <a:rPr lang="en-US" sz="4400" dirty="0">
                <a:solidFill>
                  <a:schemeClr val="bg1"/>
                </a:solidFill>
              </a:rPr>
              <a:t>Federated learning with hierarchical clustering of local updates to improve training on non-IID data </a:t>
            </a:r>
            <a:br>
              <a:rPr lang="en-US" sz="4400" dirty="0">
                <a:solidFill>
                  <a:schemeClr val="bg1"/>
                </a:solidFill>
              </a:rPr>
            </a:br>
            <a:endParaRPr lang="en-US" sz="4400" dirty="0">
              <a:solidFill>
                <a:schemeClr val="bg1"/>
              </a:solidFill>
            </a:endParaRPr>
          </a:p>
        </p:txBody>
      </p:sp>
      <p:sp>
        <p:nvSpPr>
          <p:cNvPr id="3" name="Subtitle 2">
            <a:extLst>
              <a:ext uri="{FF2B5EF4-FFF2-40B4-BE49-F238E27FC236}">
                <a16:creationId xmlns:a16="http://schemas.microsoft.com/office/drawing/2014/main" id="{F80BF420-ACC6-E940-B53A-E6C4CA55D426}"/>
              </a:ext>
            </a:extLst>
          </p:cNvPr>
          <p:cNvSpPr>
            <a:spLocks noGrp="1"/>
          </p:cNvSpPr>
          <p:nvPr>
            <p:ph type="subTitle" idx="1"/>
          </p:nvPr>
        </p:nvSpPr>
        <p:spPr>
          <a:xfrm>
            <a:off x="8127750" y="4608576"/>
            <a:ext cx="3205640" cy="774186"/>
          </a:xfrm>
        </p:spPr>
        <p:txBody>
          <a:bodyPr anchor="t">
            <a:normAutofit/>
          </a:bodyPr>
          <a:lstStyle/>
          <a:p>
            <a:endParaRPr lang="en-US" sz="2000">
              <a:solidFill>
                <a:schemeClr val="bg1"/>
              </a:solidFill>
            </a:endParaRP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45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1097280" y="1285791"/>
            <a:ext cx="10058400" cy="1450757"/>
          </a:xfrm>
        </p:spPr>
        <p:txBody>
          <a:bodyPr>
            <a:normAutofit fontScale="90000"/>
          </a:bodyPr>
          <a:lstStyle/>
          <a:p>
            <a:r>
              <a:rPr lang="en-US" dirty="0"/>
              <a:t>Experiment setup-data partitions(Non-IID) </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p:txBody>
          <a:bodyPr>
            <a:normAutofit fontScale="85000" lnSpcReduction="10000"/>
          </a:bodyPr>
          <a:lstStyle/>
          <a:p>
            <a:r>
              <a:rPr lang="en-US" b="1" dirty="0"/>
              <a:t>The first non- </a:t>
            </a:r>
            <a:r>
              <a:rPr lang="en-US" b="1" dirty="0" err="1"/>
              <a:t>iid</a:t>
            </a:r>
            <a:r>
              <a:rPr lang="en-US" b="1" dirty="0"/>
              <a:t> setting: </a:t>
            </a:r>
            <a:r>
              <a:rPr lang="en-US" dirty="0"/>
              <a:t>referred to as pathological non-</a:t>
            </a:r>
            <a:r>
              <a:rPr lang="en-US" dirty="0" err="1"/>
              <a:t>iid</a:t>
            </a:r>
            <a:r>
              <a:rPr lang="en-US" dirty="0"/>
              <a:t> partitions the data such that clients receive digits corresponding to only 2 labels. For example, the first client might receive 300 examples labelled as 2 and 300 examples labelled as 7. In this setting, we test how the FL model performs with </a:t>
            </a:r>
            <a:r>
              <a:rPr lang="en-US" i="1" u="sng" dirty="0"/>
              <a:t>label distribution skew.</a:t>
            </a:r>
          </a:p>
          <a:p>
            <a:r>
              <a:rPr lang="en-US" b="1" dirty="0"/>
              <a:t>The second non-</a:t>
            </a:r>
            <a:r>
              <a:rPr lang="en-US" b="1" dirty="0" err="1"/>
              <a:t>iid</a:t>
            </a:r>
            <a:r>
              <a:rPr lang="en-US" b="1" dirty="0"/>
              <a:t> setting: </a:t>
            </a:r>
            <a:r>
              <a:rPr lang="en-US" dirty="0"/>
              <a:t>referred to as label-swapped non- </a:t>
            </a:r>
            <a:r>
              <a:rPr lang="en-US" dirty="0" err="1"/>
              <a:t>iid</a:t>
            </a:r>
            <a:r>
              <a:rPr lang="en-US" dirty="0"/>
              <a:t>. First shuffles the data and then partitions the data into four groups. For each group two-digit labels are swapped. For example, one group might swap all digits labelled as 3 to 9 and vice versa. Each group is then evenly distributed to 25 clients, resulting in 100 clients each with 600 training examples. This way the clients naturally form 4 clusters and allow us to test FL’s ability to train models in the presence of </a:t>
            </a:r>
            <a:r>
              <a:rPr lang="en-US" i="1" u="sng" dirty="0"/>
              <a:t>Concept shift (same features, different label).</a:t>
            </a:r>
          </a:p>
          <a:p>
            <a:r>
              <a:rPr lang="en-US" b="1" dirty="0"/>
              <a:t>The Third non-</a:t>
            </a:r>
            <a:r>
              <a:rPr lang="en-US" b="1" dirty="0" err="1"/>
              <a:t>iid</a:t>
            </a:r>
            <a:r>
              <a:rPr lang="en-US" b="1" dirty="0"/>
              <a:t> setting: </a:t>
            </a:r>
            <a:r>
              <a:rPr lang="en-US" dirty="0"/>
              <a:t>Each client has access to an uneven number of samples (between 12 and 386 samples). This scenario tests FL in the presence of feature distribution skew, where P(x) varies over the clients as different users write characters in subtly different ways. Additionally, due to the uneven sample sizes, P(y) will also vary to some degree between clients. This is distribution represent the</a:t>
            </a:r>
            <a:r>
              <a:rPr lang="en-US" i="1" u="sng" dirty="0"/>
              <a:t> feature distribution skew, </a:t>
            </a:r>
          </a:p>
          <a:p>
            <a:endParaRPr lang="en-US" dirty="0"/>
          </a:p>
          <a:p>
            <a:endParaRPr lang="en-US" dirty="0"/>
          </a:p>
        </p:txBody>
      </p:sp>
    </p:spTree>
    <p:extLst>
      <p:ext uri="{BB962C8B-B14F-4D97-AF65-F5344CB8AC3E}">
        <p14:creationId xmlns:p14="http://schemas.microsoft.com/office/powerpoint/2010/main" val="361146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p:txBody>
          <a:bodyPr/>
          <a:lstStyle/>
          <a:p>
            <a:r>
              <a:rPr lang="en-US" dirty="0"/>
              <a:t>Experiment setup- Model </a:t>
            </a:r>
          </a:p>
        </p:txBody>
      </p: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 convolutional neural network was designed taking single channel, 28 x 28 pixel images and passing these through two 5x5 convolutional layers (32 and 64 channels respectively) with </a:t>
            </a:r>
            <a:r>
              <a:rPr lang="en-US" b="1" dirty="0" err="1"/>
              <a:t>Relu</a:t>
            </a:r>
            <a:r>
              <a:rPr lang="en-US" b="1" dirty="0"/>
              <a:t> activations</a:t>
            </a:r>
            <a:r>
              <a:rPr lang="en-US" dirty="0"/>
              <a:t>. </a:t>
            </a:r>
          </a:p>
          <a:p>
            <a:pPr>
              <a:buFont typeface="Arial" panose="020B0604020202020204" pitchFamily="34" charset="0"/>
              <a:buChar char="•"/>
            </a:pPr>
            <a:r>
              <a:rPr lang="en-US" dirty="0"/>
              <a:t>Each convolutional layer is followed by a 2x2 max pooling layer. Finally the network passes data through a fully connected dense layer with 512 units and </a:t>
            </a:r>
            <a:r>
              <a:rPr lang="en-US" dirty="0" err="1"/>
              <a:t>Relu</a:t>
            </a:r>
            <a:r>
              <a:rPr lang="en-US" dirty="0"/>
              <a:t> activations and provides output via a </a:t>
            </a:r>
            <a:r>
              <a:rPr lang="en-US" b="1" dirty="0" err="1"/>
              <a:t>softmax</a:t>
            </a:r>
            <a:r>
              <a:rPr lang="en-US" b="1" dirty="0"/>
              <a:t> classification</a:t>
            </a:r>
            <a:r>
              <a:rPr lang="en-US" dirty="0"/>
              <a:t> over the 10 possible digit labels (62 in the case of FEMNIST). </a:t>
            </a:r>
          </a:p>
          <a:p>
            <a:pPr>
              <a:buFont typeface="Arial" panose="020B0604020202020204" pitchFamily="34" charset="0"/>
              <a:buChar char="•"/>
            </a:pPr>
            <a:r>
              <a:rPr lang="en-US" dirty="0"/>
              <a:t>Federated Averaging  is used to train a global model over 50 training rounds for each data partitioning scheme.</a:t>
            </a:r>
          </a:p>
          <a:p>
            <a:pPr>
              <a:buFont typeface="Arial" panose="020B0604020202020204" pitchFamily="34" charset="0"/>
              <a:buChar char="•"/>
            </a:pPr>
            <a:r>
              <a:rPr lang="en-US" dirty="0"/>
              <a:t>This is repeated using varying client fractions (0.1, 0.2, 0.5 and 1.0) for each round of training. </a:t>
            </a:r>
          </a:p>
          <a:p>
            <a:pPr>
              <a:buFont typeface="Arial" panose="020B0604020202020204" pitchFamily="34" charset="0"/>
              <a:buChar char="•"/>
            </a:pPr>
            <a:r>
              <a:rPr lang="en-US" dirty="0"/>
              <a:t>In these experiments  they used </a:t>
            </a:r>
            <a:r>
              <a:rPr lang="en-US" b="1" dirty="0"/>
              <a:t>mini-batch stochastic gradient descent </a:t>
            </a:r>
            <a:r>
              <a:rPr lang="en-US" dirty="0"/>
              <a:t>on the client with a batch size of 10 over 3 epochs per communication round and set the learning rate to 0.1. </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2912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AC91-4253-8B4C-B72D-5F65B4311610}"/>
              </a:ext>
            </a:extLst>
          </p:cNvPr>
          <p:cNvSpPr>
            <a:spLocks noGrp="1"/>
          </p:cNvSpPr>
          <p:nvPr>
            <p:ph type="title"/>
          </p:nvPr>
        </p:nvSpPr>
        <p:spPr>
          <a:xfrm>
            <a:off x="1097280" y="988908"/>
            <a:ext cx="10058400" cy="1450757"/>
          </a:xfrm>
        </p:spPr>
        <p:txBody>
          <a:bodyPr/>
          <a:lstStyle/>
          <a:p>
            <a:r>
              <a:rPr lang="en-US" dirty="0"/>
              <a:t>Experiment setup- training </a:t>
            </a:r>
            <a:br>
              <a:rPr lang="en-US" dirty="0"/>
            </a:br>
            <a:endParaRPr lang="en-US" dirty="0"/>
          </a:p>
        </p:txBody>
      </p:sp>
      <p:sp>
        <p:nvSpPr>
          <p:cNvPr id="3" name="Content Placeholder 2">
            <a:extLst>
              <a:ext uri="{FF2B5EF4-FFF2-40B4-BE49-F238E27FC236}">
                <a16:creationId xmlns:a16="http://schemas.microsoft.com/office/drawing/2014/main" id="{892FE077-CE41-9348-94C0-2B90BFE4CDE6}"/>
              </a:ext>
            </a:extLst>
          </p:cNvPr>
          <p:cNvSpPr>
            <a:spLocks noGrp="1"/>
          </p:cNvSpPr>
          <p:nvPr>
            <p:ph idx="1"/>
          </p:nvPr>
        </p:nvSpPr>
        <p:spPr/>
        <p:txBody>
          <a:bodyPr>
            <a:normAutofit/>
          </a:bodyPr>
          <a:lstStyle/>
          <a:p>
            <a:pPr>
              <a:buFont typeface="Arial" panose="020B0604020202020204" pitchFamily="34" charset="0"/>
              <a:buChar char="•"/>
            </a:pPr>
            <a:r>
              <a:rPr lang="en-US" dirty="0"/>
              <a:t>First train a global model for n communication rounds. </a:t>
            </a:r>
          </a:p>
          <a:p>
            <a:pPr>
              <a:buFont typeface="Arial" panose="020B0604020202020204" pitchFamily="34" charset="0"/>
              <a:buChar char="•"/>
            </a:pPr>
            <a:r>
              <a:rPr lang="en-US" dirty="0"/>
              <a:t>This global model is then trained for a further 3 epochs on all clients to produce ∆w.</a:t>
            </a:r>
          </a:p>
          <a:p>
            <a:pPr>
              <a:buFont typeface="Arial" panose="020B0604020202020204" pitchFamily="34" charset="0"/>
              <a:buChar char="•"/>
            </a:pPr>
            <a:r>
              <a:rPr lang="en-US" dirty="0"/>
              <a:t>The model parameters are reshaped to form a vector and used as feature inputs to the agglomerative hierarchical clustering algorithm. </a:t>
            </a:r>
          </a:p>
          <a:p>
            <a:pPr>
              <a:buFont typeface="Arial" panose="020B0604020202020204" pitchFamily="34" charset="0"/>
              <a:buChar char="•"/>
            </a:pPr>
            <a:r>
              <a:rPr lang="en-US" dirty="0"/>
              <a:t>The clustering algorithm returns a number of clusters each containing subsets of clients that are most similar to one another. FL then proceeds for each cluster independently for a total of 50 communication rounds. </a:t>
            </a:r>
          </a:p>
          <a:p>
            <a:endParaRPr lang="en-US" dirty="0"/>
          </a:p>
        </p:txBody>
      </p:sp>
    </p:spTree>
    <p:extLst>
      <p:ext uri="{BB962C8B-B14F-4D97-AF65-F5344CB8AC3E}">
        <p14:creationId xmlns:p14="http://schemas.microsoft.com/office/powerpoint/2010/main" val="266366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3A2AAE-91C7-8F46-A811-AF3FF04BACFD}"/>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Result:</a:t>
            </a:r>
            <a:br>
              <a:rPr lang="en-US" sz="4400" dirty="0">
                <a:solidFill>
                  <a:srgbClr val="FFFFFF"/>
                </a:solidFill>
              </a:rPr>
            </a:br>
            <a:r>
              <a:rPr lang="en-US" sz="4400" dirty="0">
                <a:solidFill>
                  <a:srgbClr val="FFFFFF"/>
                </a:solidFill>
              </a:rPr>
              <a:t>(</a:t>
            </a:r>
            <a:r>
              <a:rPr lang="en-US" sz="4400" dirty="0" err="1">
                <a:solidFill>
                  <a:srgbClr val="FFFFFF"/>
                </a:solidFill>
              </a:rPr>
              <a:t>iid</a:t>
            </a:r>
            <a:r>
              <a:rPr lang="en-US" sz="4400" dirty="0">
                <a:solidFill>
                  <a:srgbClr val="FFFFFF"/>
                </a:solidFill>
              </a:rPr>
              <a:t> setting)</a:t>
            </a:r>
          </a:p>
        </p:txBody>
      </p:sp>
      <p:sp>
        <p:nvSpPr>
          <p:cNvPr id="3" name="Content Placeholder 2">
            <a:extLst>
              <a:ext uri="{FF2B5EF4-FFF2-40B4-BE49-F238E27FC236}">
                <a16:creationId xmlns:a16="http://schemas.microsoft.com/office/drawing/2014/main" id="{4C42FE08-D58A-1F42-B54A-07E885DD5A72}"/>
              </a:ext>
            </a:extLst>
          </p:cNvPr>
          <p:cNvSpPr>
            <a:spLocks noGrp="1"/>
          </p:cNvSpPr>
          <p:nvPr>
            <p:ph idx="1"/>
          </p:nvPr>
        </p:nvSpPr>
        <p:spPr>
          <a:xfrm>
            <a:off x="5231958" y="605896"/>
            <a:ext cx="5923721" cy="5646208"/>
          </a:xfrm>
        </p:spPr>
        <p:txBody>
          <a:bodyPr anchor="ctr">
            <a:normAutofit/>
          </a:bodyPr>
          <a:lstStyle/>
          <a:p>
            <a:r>
              <a:rPr lang="en-US" sz="2400" dirty="0"/>
              <a:t>In the </a:t>
            </a:r>
            <a:r>
              <a:rPr lang="en-US" sz="2400" dirty="0" err="1"/>
              <a:t>iid</a:t>
            </a:r>
            <a:r>
              <a:rPr lang="en-US" sz="2400" dirty="0"/>
              <a:t> setting, hierarchical clustering was </a:t>
            </a:r>
            <a:r>
              <a:rPr lang="en-US" sz="2400" b="1" i="1" dirty="0"/>
              <a:t>unable</a:t>
            </a:r>
            <a:r>
              <a:rPr lang="en-US" sz="2400" dirty="0"/>
              <a:t> to separate clients into clusters for most experiments, instead falling back on the single joint model. This is to be expected as clients with </a:t>
            </a:r>
            <a:r>
              <a:rPr lang="en-US" sz="2400" dirty="0" err="1"/>
              <a:t>iid</a:t>
            </a:r>
            <a:r>
              <a:rPr lang="en-US" sz="2400" dirty="0"/>
              <a:t> partitioned data should return similar updates. </a:t>
            </a:r>
          </a:p>
          <a:p>
            <a:endParaRPr lang="en-US" sz="2400" dirty="0"/>
          </a:p>
        </p:txBody>
      </p:sp>
    </p:spTree>
    <p:extLst>
      <p:ext uri="{BB962C8B-B14F-4D97-AF65-F5344CB8AC3E}">
        <p14:creationId xmlns:p14="http://schemas.microsoft.com/office/powerpoint/2010/main" val="388283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643467" y="516835"/>
            <a:ext cx="3448259" cy="1666501"/>
          </a:xfrm>
        </p:spPr>
        <p:txBody>
          <a:bodyPr>
            <a:normAutofit fontScale="90000"/>
          </a:bodyPr>
          <a:lstStyle/>
          <a:p>
            <a:r>
              <a:rPr lang="en-US" sz="4000" dirty="0">
                <a:solidFill>
                  <a:srgbClr val="FFFFFF"/>
                </a:solidFill>
              </a:rPr>
              <a:t>RESULT:</a:t>
            </a:r>
            <a:br>
              <a:rPr lang="en-US" sz="4000" dirty="0">
                <a:solidFill>
                  <a:srgbClr val="FFFFFF"/>
                </a:solidFill>
              </a:rPr>
            </a:br>
            <a:r>
              <a:rPr lang="en-US" sz="4000" dirty="0">
                <a:solidFill>
                  <a:srgbClr val="FFFFFF"/>
                </a:solidFill>
              </a:rPr>
              <a:t>(Non-</a:t>
            </a:r>
            <a:r>
              <a:rPr lang="en-US" sz="4000" dirty="0" err="1">
                <a:solidFill>
                  <a:srgbClr val="FFFFFF"/>
                </a:solidFill>
              </a:rPr>
              <a:t>iid</a:t>
            </a:r>
            <a:r>
              <a:rPr lang="en-US" sz="4000" dirty="0">
                <a:solidFill>
                  <a:srgbClr val="FFFFFF"/>
                </a:solidFill>
              </a:rPr>
              <a:t> setting)</a:t>
            </a:r>
          </a:p>
        </p:txBody>
      </p:sp>
      <p:cxnSp>
        <p:nvCxnSpPr>
          <p:cNvPr id="29" name="Straight Connector 2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a:xfrm>
            <a:off x="643467" y="2546224"/>
            <a:ext cx="3448259" cy="3342747"/>
          </a:xfrm>
        </p:spPr>
        <p:txBody>
          <a:bodyPr>
            <a:normAutofit/>
          </a:bodyPr>
          <a:lstStyle/>
          <a:p>
            <a:pPr marL="0" indent="0">
              <a:buNone/>
            </a:pPr>
            <a:r>
              <a:rPr lang="en-US" dirty="0">
                <a:solidFill>
                  <a:srgbClr val="FFFFFF"/>
                </a:solidFill>
              </a:rPr>
              <a:t>A. Effect of varying client fraction and number of rounds prior to clustering </a:t>
            </a:r>
          </a:p>
          <a:p>
            <a:endParaRPr lang="en-US" dirty="0">
              <a:solidFill>
                <a:srgbClr val="FFFFFF"/>
              </a:solidFill>
            </a:endParaRPr>
          </a:p>
        </p:txBody>
      </p:sp>
      <p:pic>
        <p:nvPicPr>
          <p:cNvPr id="7" name="Picture 6" descr="A picture containing text, map&#10;&#10;Description automatically generated">
            <a:extLst>
              <a:ext uri="{FF2B5EF4-FFF2-40B4-BE49-F238E27FC236}">
                <a16:creationId xmlns:a16="http://schemas.microsoft.com/office/drawing/2014/main" id="{92207F99-3B57-344F-8E46-6810C592FBC6}"/>
              </a:ext>
            </a:extLst>
          </p:cNvPr>
          <p:cNvPicPr>
            <a:picLocks noChangeAspect="1"/>
          </p:cNvPicPr>
          <p:nvPr/>
        </p:nvPicPr>
        <p:blipFill>
          <a:blip r:embed="rId2"/>
          <a:stretch>
            <a:fillRect/>
          </a:stretch>
        </p:blipFill>
        <p:spPr>
          <a:xfrm>
            <a:off x="4091726" y="0"/>
            <a:ext cx="8100259" cy="6858000"/>
          </a:xfrm>
          <a:prstGeom prst="rect">
            <a:avLst/>
          </a:prstGeom>
        </p:spPr>
      </p:pic>
    </p:spTree>
    <p:extLst>
      <p:ext uri="{BB962C8B-B14F-4D97-AF65-F5344CB8AC3E}">
        <p14:creationId xmlns:p14="http://schemas.microsoft.com/office/powerpoint/2010/main" val="1901727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643467" y="516835"/>
            <a:ext cx="3448259" cy="1666501"/>
          </a:xfrm>
        </p:spPr>
        <p:txBody>
          <a:bodyPr>
            <a:normAutofit fontScale="90000"/>
          </a:bodyPr>
          <a:lstStyle/>
          <a:p>
            <a:r>
              <a:rPr lang="en-US" sz="4000" dirty="0">
                <a:solidFill>
                  <a:srgbClr val="FFFFFF"/>
                </a:solidFill>
              </a:rPr>
              <a:t>RESULT:</a:t>
            </a:r>
            <a:br>
              <a:rPr lang="en-US" sz="4000" dirty="0">
                <a:solidFill>
                  <a:srgbClr val="FFFFFF"/>
                </a:solidFill>
              </a:rPr>
            </a:br>
            <a:r>
              <a:rPr lang="en-US" sz="4000" dirty="0">
                <a:solidFill>
                  <a:srgbClr val="FFFFFF"/>
                </a:solidFill>
              </a:rPr>
              <a:t>(Non-</a:t>
            </a:r>
            <a:r>
              <a:rPr lang="en-US" sz="4000" dirty="0" err="1">
                <a:solidFill>
                  <a:srgbClr val="FFFFFF"/>
                </a:solidFill>
              </a:rPr>
              <a:t>iid</a:t>
            </a:r>
            <a:r>
              <a:rPr lang="en-US" sz="4000" dirty="0">
                <a:solidFill>
                  <a:srgbClr val="FFFFFF"/>
                </a:solidFill>
              </a:rPr>
              <a:t> setting)</a:t>
            </a:r>
          </a:p>
        </p:txBody>
      </p:sp>
      <p:cxnSp>
        <p:nvCxnSpPr>
          <p:cNvPr id="29" name="Straight Connector 2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a:xfrm>
            <a:off x="643467" y="2546224"/>
            <a:ext cx="3448259" cy="3342747"/>
          </a:xfrm>
        </p:spPr>
        <p:txBody>
          <a:bodyPr>
            <a:normAutofit/>
          </a:bodyPr>
          <a:lstStyle/>
          <a:p>
            <a:pPr marL="0" indent="0">
              <a:buNone/>
            </a:pPr>
            <a:r>
              <a:rPr lang="en-US" dirty="0">
                <a:solidFill>
                  <a:srgbClr val="FFFFFF"/>
                </a:solidFill>
              </a:rPr>
              <a:t>A. Effect of varying client fraction and number of rounds prior to clustering </a:t>
            </a:r>
          </a:p>
          <a:p>
            <a:endParaRPr lang="en-US" dirty="0">
              <a:solidFill>
                <a:srgbClr val="FFFFFF"/>
              </a:solidFill>
            </a:endParaRPr>
          </a:p>
        </p:txBody>
      </p:sp>
      <p:pic>
        <p:nvPicPr>
          <p:cNvPr id="5" name="Picture 4" descr="A close up of text on a white background&#10;&#10;Description automatically generated">
            <a:extLst>
              <a:ext uri="{FF2B5EF4-FFF2-40B4-BE49-F238E27FC236}">
                <a16:creationId xmlns:a16="http://schemas.microsoft.com/office/drawing/2014/main" id="{669E4C7F-B953-8D4D-A0CC-84DCA51918D8}"/>
              </a:ext>
            </a:extLst>
          </p:cNvPr>
          <p:cNvPicPr>
            <a:picLocks noChangeAspect="1"/>
          </p:cNvPicPr>
          <p:nvPr/>
        </p:nvPicPr>
        <p:blipFill>
          <a:blip r:embed="rId2"/>
          <a:stretch>
            <a:fillRect/>
          </a:stretch>
        </p:blipFill>
        <p:spPr>
          <a:xfrm>
            <a:off x="4091725" y="-1"/>
            <a:ext cx="8100259" cy="6857999"/>
          </a:xfrm>
          <a:prstGeom prst="rect">
            <a:avLst/>
          </a:prstGeom>
        </p:spPr>
      </p:pic>
    </p:spTree>
    <p:extLst>
      <p:ext uri="{BB962C8B-B14F-4D97-AF65-F5344CB8AC3E}">
        <p14:creationId xmlns:p14="http://schemas.microsoft.com/office/powerpoint/2010/main" val="162113820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643467" y="516835"/>
            <a:ext cx="3448259" cy="1666501"/>
          </a:xfrm>
        </p:spPr>
        <p:txBody>
          <a:bodyPr>
            <a:normAutofit fontScale="90000"/>
          </a:bodyPr>
          <a:lstStyle/>
          <a:p>
            <a:r>
              <a:rPr lang="en-US" sz="4000" dirty="0">
                <a:solidFill>
                  <a:srgbClr val="FFFFFF"/>
                </a:solidFill>
              </a:rPr>
              <a:t>RESULT:</a:t>
            </a:r>
            <a:br>
              <a:rPr lang="en-US" sz="4000" dirty="0">
                <a:solidFill>
                  <a:srgbClr val="FFFFFF"/>
                </a:solidFill>
              </a:rPr>
            </a:br>
            <a:r>
              <a:rPr lang="en-US" sz="4000" dirty="0">
                <a:solidFill>
                  <a:srgbClr val="FFFFFF"/>
                </a:solidFill>
              </a:rPr>
              <a:t>(Non-</a:t>
            </a:r>
            <a:r>
              <a:rPr lang="en-US" sz="4000" dirty="0" err="1">
                <a:solidFill>
                  <a:srgbClr val="FFFFFF"/>
                </a:solidFill>
              </a:rPr>
              <a:t>iid</a:t>
            </a:r>
            <a:r>
              <a:rPr lang="en-US" sz="4000" dirty="0">
                <a:solidFill>
                  <a:srgbClr val="FFFFFF"/>
                </a:solidFill>
              </a:rPr>
              <a:t> setting)</a:t>
            </a:r>
          </a:p>
        </p:txBody>
      </p:sp>
      <p:cxnSp>
        <p:nvCxnSpPr>
          <p:cNvPr id="29" name="Straight Connector 2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a:xfrm>
            <a:off x="643467" y="2546224"/>
            <a:ext cx="3448259" cy="3342747"/>
          </a:xfrm>
        </p:spPr>
        <p:txBody>
          <a:bodyPr>
            <a:normAutofit/>
          </a:bodyPr>
          <a:lstStyle/>
          <a:p>
            <a:pPr marL="0" indent="0">
              <a:buNone/>
            </a:pPr>
            <a:r>
              <a:rPr lang="en-US" dirty="0">
                <a:solidFill>
                  <a:srgbClr val="FFFFFF"/>
                </a:solidFill>
              </a:rPr>
              <a:t>A. Effect of varying client fraction and number of rounds prior to clustering </a:t>
            </a:r>
          </a:p>
          <a:p>
            <a:endParaRPr lang="en-US" dirty="0">
              <a:solidFill>
                <a:srgbClr val="FFFFFF"/>
              </a:solidFill>
            </a:endParaRPr>
          </a:p>
        </p:txBody>
      </p:sp>
      <p:pic>
        <p:nvPicPr>
          <p:cNvPr id="6" name="Picture 5" descr="A close up of a map&#10;&#10;Description automatically generated">
            <a:extLst>
              <a:ext uri="{FF2B5EF4-FFF2-40B4-BE49-F238E27FC236}">
                <a16:creationId xmlns:a16="http://schemas.microsoft.com/office/drawing/2014/main" id="{CB44ED3C-F472-2B43-9F54-434F5F1444E7}"/>
              </a:ext>
            </a:extLst>
          </p:cNvPr>
          <p:cNvPicPr>
            <a:picLocks noChangeAspect="1"/>
          </p:cNvPicPr>
          <p:nvPr/>
        </p:nvPicPr>
        <p:blipFill>
          <a:blip r:embed="rId2"/>
          <a:stretch>
            <a:fillRect/>
          </a:stretch>
        </p:blipFill>
        <p:spPr>
          <a:xfrm>
            <a:off x="4091726" y="-1"/>
            <a:ext cx="8100259" cy="6857999"/>
          </a:xfrm>
          <a:prstGeom prst="rect">
            <a:avLst/>
          </a:prstGeom>
        </p:spPr>
      </p:pic>
    </p:spTree>
    <p:extLst>
      <p:ext uri="{BB962C8B-B14F-4D97-AF65-F5344CB8AC3E}">
        <p14:creationId xmlns:p14="http://schemas.microsoft.com/office/powerpoint/2010/main" val="10254087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643467" y="516835"/>
            <a:ext cx="3448259" cy="1666501"/>
          </a:xfrm>
        </p:spPr>
        <p:txBody>
          <a:bodyPr>
            <a:normAutofit fontScale="90000"/>
          </a:bodyPr>
          <a:lstStyle/>
          <a:p>
            <a:r>
              <a:rPr lang="en-US" sz="4000" dirty="0">
                <a:solidFill>
                  <a:srgbClr val="FFFFFF"/>
                </a:solidFill>
              </a:rPr>
              <a:t>RESULT:</a:t>
            </a:r>
            <a:br>
              <a:rPr lang="en-US" sz="4000" dirty="0">
                <a:solidFill>
                  <a:srgbClr val="FFFFFF"/>
                </a:solidFill>
              </a:rPr>
            </a:br>
            <a:r>
              <a:rPr lang="en-US" sz="4000" dirty="0">
                <a:solidFill>
                  <a:srgbClr val="FFFFFF"/>
                </a:solidFill>
              </a:rPr>
              <a:t>(Non-</a:t>
            </a:r>
            <a:r>
              <a:rPr lang="en-US" sz="4000" dirty="0" err="1">
                <a:solidFill>
                  <a:srgbClr val="FFFFFF"/>
                </a:solidFill>
              </a:rPr>
              <a:t>iid</a:t>
            </a:r>
            <a:r>
              <a:rPr lang="en-US" sz="4000" dirty="0">
                <a:solidFill>
                  <a:srgbClr val="FFFFFF"/>
                </a:solidFill>
              </a:rPr>
              <a:t> setting)</a:t>
            </a:r>
          </a:p>
        </p:txBody>
      </p:sp>
      <p:cxnSp>
        <p:nvCxnSpPr>
          <p:cNvPr id="29" name="Straight Connector 2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a:xfrm>
            <a:off x="643467" y="2546224"/>
            <a:ext cx="3448259" cy="3342747"/>
          </a:xfrm>
        </p:spPr>
        <p:txBody>
          <a:bodyPr>
            <a:normAutofit/>
          </a:bodyPr>
          <a:lstStyle/>
          <a:p>
            <a:pPr marL="0" indent="0">
              <a:buNone/>
            </a:pPr>
            <a:r>
              <a:rPr lang="en-US" dirty="0">
                <a:solidFill>
                  <a:srgbClr val="FFFFFF"/>
                </a:solidFill>
              </a:rPr>
              <a:t>B. Effect of varying hierarchical clustering hyperparameters </a:t>
            </a:r>
          </a:p>
          <a:p>
            <a:endParaRPr lang="en-US" dirty="0">
              <a:solidFill>
                <a:srgbClr val="FFFFFF"/>
              </a:solidFill>
            </a:endParaRPr>
          </a:p>
        </p:txBody>
      </p:sp>
      <p:pic>
        <p:nvPicPr>
          <p:cNvPr id="6" name="Picture 5" descr="A close up of a map&#10;&#10;Description automatically generated">
            <a:extLst>
              <a:ext uri="{FF2B5EF4-FFF2-40B4-BE49-F238E27FC236}">
                <a16:creationId xmlns:a16="http://schemas.microsoft.com/office/drawing/2014/main" id="{5AE3F831-4BD6-2049-8972-F84043AADD07}"/>
              </a:ext>
            </a:extLst>
          </p:cNvPr>
          <p:cNvPicPr>
            <a:picLocks noChangeAspect="1"/>
          </p:cNvPicPr>
          <p:nvPr/>
        </p:nvPicPr>
        <p:blipFill>
          <a:blip r:embed="rId2"/>
          <a:stretch>
            <a:fillRect/>
          </a:stretch>
        </p:blipFill>
        <p:spPr>
          <a:xfrm>
            <a:off x="4091726" y="0"/>
            <a:ext cx="8091472" cy="6857995"/>
          </a:xfrm>
          <a:prstGeom prst="rect">
            <a:avLst/>
          </a:prstGeom>
        </p:spPr>
      </p:pic>
    </p:spTree>
    <p:extLst>
      <p:ext uri="{BB962C8B-B14F-4D97-AF65-F5344CB8AC3E}">
        <p14:creationId xmlns:p14="http://schemas.microsoft.com/office/powerpoint/2010/main" val="225083825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643467" y="516835"/>
            <a:ext cx="3448259" cy="1666501"/>
          </a:xfrm>
        </p:spPr>
        <p:txBody>
          <a:bodyPr>
            <a:normAutofit fontScale="90000"/>
          </a:bodyPr>
          <a:lstStyle/>
          <a:p>
            <a:r>
              <a:rPr lang="en-US" sz="4000" dirty="0">
                <a:solidFill>
                  <a:srgbClr val="FFFFFF"/>
                </a:solidFill>
              </a:rPr>
              <a:t>RESULT:</a:t>
            </a:r>
            <a:br>
              <a:rPr lang="en-US" sz="4000" dirty="0">
                <a:solidFill>
                  <a:srgbClr val="FFFFFF"/>
                </a:solidFill>
              </a:rPr>
            </a:br>
            <a:r>
              <a:rPr lang="en-US" sz="4000" dirty="0">
                <a:solidFill>
                  <a:srgbClr val="FFFFFF"/>
                </a:solidFill>
              </a:rPr>
              <a:t>(Non-</a:t>
            </a:r>
            <a:r>
              <a:rPr lang="en-US" sz="4000" dirty="0" err="1">
                <a:solidFill>
                  <a:srgbClr val="FFFFFF"/>
                </a:solidFill>
              </a:rPr>
              <a:t>iid</a:t>
            </a:r>
            <a:r>
              <a:rPr lang="en-US" sz="4000" dirty="0">
                <a:solidFill>
                  <a:srgbClr val="FFFFFF"/>
                </a:solidFill>
              </a:rPr>
              <a:t> setting)</a:t>
            </a:r>
          </a:p>
        </p:txBody>
      </p:sp>
      <p:cxnSp>
        <p:nvCxnSpPr>
          <p:cNvPr id="29" name="Straight Connector 2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a:xfrm>
            <a:off x="643467" y="2546224"/>
            <a:ext cx="3448259" cy="3342747"/>
          </a:xfrm>
        </p:spPr>
        <p:txBody>
          <a:bodyPr>
            <a:normAutofit/>
          </a:bodyPr>
          <a:lstStyle/>
          <a:p>
            <a:pPr marL="0" indent="0">
              <a:buNone/>
            </a:pPr>
            <a:r>
              <a:rPr lang="en-US" dirty="0">
                <a:solidFill>
                  <a:srgbClr val="FFFFFF"/>
                </a:solidFill>
              </a:rPr>
              <a:t>B. Effect of varying hierarchical clustering hyperparameters </a:t>
            </a:r>
          </a:p>
          <a:p>
            <a:endParaRPr lang="en-US" dirty="0">
              <a:solidFill>
                <a:srgbClr val="FFFFFF"/>
              </a:solidFill>
            </a:endParaRPr>
          </a:p>
        </p:txBody>
      </p:sp>
      <p:pic>
        <p:nvPicPr>
          <p:cNvPr id="5" name="Picture 4" descr="A close up of a map&#10;&#10;Description automatically generated">
            <a:extLst>
              <a:ext uri="{FF2B5EF4-FFF2-40B4-BE49-F238E27FC236}">
                <a16:creationId xmlns:a16="http://schemas.microsoft.com/office/drawing/2014/main" id="{96E6A3AD-AAB6-E443-8509-9FB48819ABF4}"/>
              </a:ext>
            </a:extLst>
          </p:cNvPr>
          <p:cNvPicPr>
            <a:picLocks noChangeAspect="1"/>
          </p:cNvPicPr>
          <p:nvPr/>
        </p:nvPicPr>
        <p:blipFill>
          <a:blip r:embed="rId2"/>
          <a:stretch>
            <a:fillRect/>
          </a:stretch>
        </p:blipFill>
        <p:spPr>
          <a:xfrm>
            <a:off x="4091726" y="-1"/>
            <a:ext cx="8100274" cy="6857985"/>
          </a:xfrm>
          <a:prstGeom prst="rect">
            <a:avLst/>
          </a:prstGeom>
        </p:spPr>
      </p:pic>
    </p:spTree>
    <p:extLst>
      <p:ext uri="{BB962C8B-B14F-4D97-AF65-F5344CB8AC3E}">
        <p14:creationId xmlns:p14="http://schemas.microsoft.com/office/powerpoint/2010/main" val="15283688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884B-21D7-4843-9E58-EF76CD029F33}"/>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9159FDBA-B030-C840-8572-4AA56D67B943}"/>
              </a:ext>
            </a:extLst>
          </p:cNvPr>
          <p:cNvSpPr>
            <a:spLocks noGrp="1"/>
          </p:cNvSpPr>
          <p:nvPr>
            <p:ph idx="1"/>
          </p:nvPr>
        </p:nvSpPr>
        <p:spPr/>
        <p:txBody>
          <a:bodyPr/>
          <a:lstStyle/>
          <a:p>
            <a:r>
              <a:rPr lang="en-US" dirty="0"/>
              <a:t>the joint model produced by FL suffers in terms of test set accuracy and/or communication costs compared to training on </a:t>
            </a:r>
            <a:r>
              <a:rPr lang="en-US" dirty="0" err="1"/>
              <a:t>iid</a:t>
            </a:r>
            <a:r>
              <a:rPr lang="en-US" dirty="0"/>
              <a:t> data. </a:t>
            </a:r>
          </a:p>
          <a:p>
            <a:endParaRPr lang="en-US" dirty="0"/>
          </a:p>
        </p:txBody>
      </p:sp>
    </p:spTree>
    <p:extLst>
      <p:ext uri="{BB962C8B-B14F-4D97-AF65-F5344CB8AC3E}">
        <p14:creationId xmlns:p14="http://schemas.microsoft.com/office/powerpoint/2010/main" val="256811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2035-FCAE-E14F-B472-F71AC72BC7C7}"/>
              </a:ext>
            </a:extLst>
          </p:cNvPr>
          <p:cNvSpPr>
            <a:spLocks noGrp="1"/>
          </p:cNvSpPr>
          <p:nvPr>
            <p:ph type="title"/>
          </p:nvPr>
        </p:nvSpPr>
        <p:spPr>
          <a:xfrm>
            <a:off x="1036320" y="868494"/>
            <a:ext cx="10058400" cy="1450757"/>
          </a:xfrm>
        </p:spPr>
        <p:txBody>
          <a:bodyPr/>
          <a:lstStyle/>
          <a:p>
            <a:r>
              <a:rPr lang="en-US" dirty="0"/>
              <a:t>contributions through this work include: </a:t>
            </a:r>
            <a:br>
              <a:rPr lang="en-US" dirty="0"/>
            </a:br>
            <a:endParaRPr lang="en-US" dirty="0"/>
          </a:p>
        </p:txBody>
      </p:sp>
      <p:sp>
        <p:nvSpPr>
          <p:cNvPr id="3" name="Content Placeholder 2">
            <a:extLst>
              <a:ext uri="{FF2B5EF4-FFF2-40B4-BE49-F238E27FC236}">
                <a16:creationId xmlns:a16="http://schemas.microsoft.com/office/drawing/2014/main" id="{3AA1315F-545A-2F45-9003-5E65B5438791}"/>
              </a:ext>
            </a:extLst>
          </p:cNvPr>
          <p:cNvSpPr>
            <a:spLocks noGrp="1"/>
          </p:cNvSpPr>
          <p:nvPr>
            <p:ph idx="1"/>
          </p:nvPr>
        </p:nvSpPr>
        <p:spPr/>
        <p:txBody>
          <a:bodyPr>
            <a:normAutofit/>
          </a:bodyPr>
          <a:lstStyle/>
          <a:p>
            <a:r>
              <a:rPr lang="en-US" i="1" dirty="0"/>
              <a:t> </a:t>
            </a:r>
            <a:r>
              <a:rPr lang="en-US" dirty="0"/>
              <a:t>• A method for training specialized models for subsets of clients that can increase test set accuracy whilst reducing the number of communication rounds required to reach convergence. </a:t>
            </a:r>
            <a:r>
              <a:rPr lang="en-US" b="1" dirty="0"/>
              <a:t>This is achieved by</a:t>
            </a:r>
            <a:r>
              <a:rPr lang="en-US" dirty="0"/>
              <a:t> clustering the clients by similarity based on their updates to the global joint model after a set number of communication rounds. </a:t>
            </a:r>
          </a:p>
          <a:p>
            <a:r>
              <a:rPr lang="en-US" dirty="0"/>
              <a:t>• A full characterization of how hierarchical clustering affects test set accuracy when applied during FL training in </a:t>
            </a:r>
            <a:r>
              <a:rPr lang="en-US" dirty="0" err="1"/>
              <a:t>iid</a:t>
            </a:r>
            <a:r>
              <a:rPr lang="en-US" dirty="0"/>
              <a:t> and various non-</a:t>
            </a:r>
            <a:r>
              <a:rPr lang="en-US" dirty="0" err="1"/>
              <a:t>iid</a:t>
            </a:r>
            <a:r>
              <a:rPr lang="en-US" dirty="0"/>
              <a:t> settings. </a:t>
            </a:r>
          </a:p>
          <a:p>
            <a:r>
              <a:rPr lang="en-US" dirty="0"/>
              <a:t>• An empirical analysis of the effect that </a:t>
            </a:r>
            <a:r>
              <a:rPr lang="en-US" b="1" dirty="0"/>
              <a:t>varying hyperparameters </a:t>
            </a:r>
            <a:r>
              <a:rPr lang="en-US" dirty="0"/>
              <a:t>for FL and the hierarchical clustering algorithm has on forming good specialized models for subsets of clients.</a:t>
            </a:r>
          </a:p>
          <a:p>
            <a:r>
              <a:rPr lang="en-US" dirty="0"/>
              <a:t> </a:t>
            </a:r>
          </a:p>
          <a:p>
            <a:endParaRPr lang="en-US" dirty="0"/>
          </a:p>
          <a:p>
            <a:endParaRPr lang="en-US" dirty="0"/>
          </a:p>
        </p:txBody>
      </p:sp>
    </p:spTree>
    <p:extLst>
      <p:ext uri="{BB962C8B-B14F-4D97-AF65-F5344CB8AC3E}">
        <p14:creationId xmlns:p14="http://schemas.microsoft.com/office/powerpoint/2010/main" val="108182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087D-439C-4143-8468-81A8E6E403FF}"/>
              </a:ext>
            </a:extLst>
          </p:cNvPr>
          <p:cNvSpPr>
            <a:spLocks noGrp="1"/>
          </p:cNvSpPr>
          <p:nvPr>
            <p:ph type="title"/>
          </p:nvPr>
        </p:nvSpPr>
        <p:spPr>
          <a:xfrm>
            <a:off x="1097280" y="657444"/>
            <a:ext cx="10058400" cy="1450757"/>
          </a:xfrm>
        </p:spPr>
        <p:txBody>
          <a:bodyPr>
            <a:normAutofit fontScale="90000"/>
          </a:bodyPr>
          <a:lstStyle/>
          <a:p>
            <a:r>
              <a:rPr lang="en-US" dirty="0"/>
              <a:t>There are a variety of ways in which the data among clients </a:t>
            </a:r>
            <a:br>
              <a:rPr lang="en-US" dirty="0"/>
            </a:br>
            <a:endParaRPr lang="en-US" dirty="0"/>
          </a:p>
        </p:txBody>
      </p:sp>
      <p:sp>
        <p:nvSpPr>
          <p:cNvPr id="3" name="Content Placeholder 2">
            <a:extLst>
              <a:ext uri="{FF2B5EF4-FFF2-40B4-BE49-F238E27FC236}">
                <a16:creationId xmlns:a16="http://schemas.microsoft.com/office/drawing/2014/main" id="{234C58CB-4D5A-9C4F-8BEF-7CD09E778644}"/>
              </a:ext>
            </a:extLst>
          </p:cNvPr>
          <p:cNvSpPr>
            <a:spLocks noGrp="1"/>
          </p:cNvSpPr>
          <p:nvPr>
            <p:ph idx="1"/>
          </p:nvPr>
        </p:nvSpPr>
        <p:spPr/>
        <p:txBody>
          <a:bodyPr>
            <a:normAutofit fontScale="92500"/>
          </a:bodyPr>
          <a:lstStyle/>
          <a:p>
            <a:r>
              <a:rPr lang="en-US" b="1" dirty="0"/>
              <a:t>Feature distribution skew: </a:t>
            </a:r>
            <a:r>
              <a:rPr lang="en-US" dirty="0"/>
              <a:t> This is the case where the </a:t>
            </a:r>
            <a:r>
              <a:rPr lang="en-US" u="sng" dirty="0"/>
              <a:t>input features </a:t>
            </a:r>
            <a:r>
              <a:rPr lang="en-US" dirty="0"/>
              <a:t>are not evenly distributed between clients. </a:t>
            </a:r>
          </a:p>
          <a:p>
            <a:r>
              <a:rPr lang="en-US" b="1" dirty="0"/>
              <a:t>Label distribution skew: </a:t>
            </a:r>
            <a:r>
              <a:rPr lang="en-US" dirty="0"/>
              <a:t>This is the case </a:t>
            </a:r>
            <a:r>
              <a:rPr lang="en-US" u="sng" dirty="0"/>
              <a:t>where the data labels </a:t>
            </a:r>
            <a:r>
              <a:rPr lang="en-US" dirty="0"/>
              <a:t>are not evenly distributed between clients. For example, some clients only have access to data from a subset of all possible labels for a given task. </a:t>
            </a:r>
          </a:p>
          <a:p>
            <a:r>
              <a:rPr lang="en-US" b="1" dirty="0"/>
              <a:t>Concept shift (same features, different label): </a:t>
            </a:r>
            <a:r>
              <a:rPr lang="en-US" dirty="0"/>
              <a:t>Here different labels are assigned for the same features across clients. For example, client </a:t>
            </a:r>
            <a:r>
              <a:rPr lang="en-US" dirty="0" err="1"/>
              <a:t>i</a:t>
            </a:r>
            <a:r>
              <a:rPr lang="en-US" dirty="0"/>
              <a:t> labels all cat images as ’cat’, but client j labels all cat images as ’dog’. </a:t>
            </a:r>
          </a:p>
          <a:p>
            <a:r>
              <a:rPr lang="en-US" b="1" dirty="0"/>
              <a:t>Concept shift (same label, different features): </a:t>
            </a:r>
            <a:r>
              <a:rPr lang="en-US" dirty="0"/>
              <a:t>Here different features across clients are labelled with the same label. For example, client </a:t>
            </a:r>
            <a:r>
              <a:rPr lang="en-US" dirty="0" err="1"/>
              <a:t>i</a:t>
            </a:r>
            <a:r>
              <a:rPr lang="en-US" dirty="0"/>
              <a:t> labels all cat images as ’cat’, but client j labels all dog images as ’cat’. </a:t>
            </a:r>
          </a:p>
          <a:p>
            <a:endParaRPr lang="en-US" dirty="0"/>
          </a:p>
        </p:txBody>
      </p:sp>
    </p:spTree>
    <p:extLst>
      <p:ext uri="{BB962C8B-B14F-4D97-AF65-F5344CB8AC3E}">
        <p14:creationId xmlns:p14="http://schemas.microsoft.com/office/powerpoint/2010/main" val="161345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BE66-2321-534B-A116-0631C4AA7FE7}"/>
              </a:ext>
            </a:extLst>
          </p:cNvPr>
          <p:cNvSpPr>
            <a:spLocks noGrp="1"/>
          </p:cNvSpPr>
          <p:nvPr>
            <p:ph type="title"/>
          </p:nvPr>
        </p:nvSpPr>
        <p:spPr/>
        <p:txBody>
          <a:bodyPr/>
          <a:lstStyle/>
          <a:p>
            <a:r>
              <a:rPr lang="en-US" dirty="0"/>
              <a:t>The Reason for Using Hierarchical clustering </a:t>
            </a:r>
          </a:p>
        </p:txBody>
      </p:sp>
      <p:sp>
        <p:nvSpPr>
          <p:cNvPr id="3" name="Content Placeholder 2">
            <a:extLst>
              <a:ext uri="{FF2B5EF4-FFF2-40B4-BE49-F238E27FC236}">
                <a16:creationId xmlns:a16="http://schemas.microsoft.com/office/drawing/2014/main" id="{6A2B9A6F-3D04-5040-802A-A8668B459ECE}"/>
              </a:ext>
            </a:extLst>
          </p:cNvPr>
          <p:cNvSpPr>
            <a:spLocks noGrp="1"/>
          </p:cNvSpPr>
          <p:nvPr>
            <p:ph idx="1"/>
          </p:nvPr>
        </p:nvSpPr>
        <p:spPr/>
        <p:txBody>
          <a:bodyPr/>
          <a:lstStyle/>
          <a:p>
            <a:pPr>
              <a:buFont typeface="Arial" panose="020B0604020202020204" pitchFamily="34" charset="0"/>
              <a:buChar char="•"/>
            </a:pPr>
            <a:r>
              <a:rPr lang="en-US" dirty="0"/>
              <a:t>natural choice for the purpose of clustering where the number of clusters is unknown and where all examples are assigned to the most relevant cluster. </a:t>
            </a:r>
          </a:p>
          <a:p>
            <a:pPr>
              <a:buFont typeface="Arial" panose="020B0604020202020204" pitchFamily="34" charset="0"/>
              <a:buChar char="•"/>
            </a:pPr>
            <a:r>
              <a:rPr lang="en-US" dirty="0"/>
              <a:t>Another benefit of using hierarchical clustering is its ability to scale to large numbers of samples and clusters as well as being reasonably interpretable. </a:t>
            </a:r>
          </a:p>
          <a:p>
            <a:pPr>
              <a:buFont typeface="Arial" panose="020B0604020202020204" pitchFamily="34" charset="0"/>
              <a:buChar char="•"/>
            </a:pPr>
            <a:r>
              <a:rPr lang="en-US" dirty="0"/>
              <a:t>The hyperparameters of the hierarchical clustering:</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9382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1097280" y="820992"/>
            <a:ext cx="10058400" cy="1450757"/>
          </a:xfrm>
        </p:spPr>
        <p:txBody>
          <a:bodyPr>
            <a:normAutofit fontScale="90000"/>
          </a:bodyPr>
          <a:lstStyle/>
          <a:p>
            <a:r>
              <a:rPr lang="en-US" dirty="0"/>
              <a:t>Hyperparameters of The Hierarchical Clustering Algorithm </a:t>
            </a:r>
            <a:br>
              <a:rPr lang="en-US" dirty="0"/>
            </a:br>
            <a:endParaRPr lang="en-US" dirty="0"/>
          </a:p>
        </p:txBody>
      </p: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p:txBody>
          <a:bodyPr>
            <a:normAutofit/>
          </a:bodyPr>
          <a:lstStyle/>
          <a:p>
            <a:pPr>
              <a:buFont typeface="Arial" panose="020B0604020202020204" pitchFamily="34" charset="0"/>
              <a:buChar char="•"/>
            </a:pPr>
            <a:r>
              <a:rPr lang="en-US" b="1" dirty="0"/>
              <a:t>the distance metric uses to compute the similarity between clusters. </a:t>
            </a:r>
          </a:p>
          <a:p>
            <a:pPr lvl="1">
              <a:buFont typeface="Arial" panose="020B0604020202020204" pitchFamily="34" charset="0"/>
              <a:buChar char="•"/>
            </a:pPr>
            <a:r>
              <a:rPr lang="en-US" dirty="0"/>
              <a:t>(Manhattan)</a:t>
            </a:r>
          </a:p>
          <a:p>
            <a:pPr lvl="1">
              <a:buFont typeface="Arial" panose="020B0604020202020204" pitchFamily="34" charset="0"/>
              <a:buChar char="•"/>
            </a:pPr>
            <a:r>
              <a:rPr lang="en-US" dirty="0"/>
              <a:t>(Euclidean</a:t>
            </a:r>
          </a:p>
          <a:p>
            <a:pPr>
              <a:buFont typeface="Arial" panose="020B0604020202020204" pitchFamily="34" charset="0"/>
              <a:buChar char="•"/>
            </a:pPr>
            <a:r>
              <a:rPr lang="en-US" b="1" dirty="0"/>
              <a:t>second important hyperparameter is the linkage mechanism for determining how similar two clusters are.</a:t>
            </a:r>
          </a:p>
          <a:p>
            <a:pPr lvl="1">
              <a:buFont typeface="Arial" panose="020B0604020202020204" pitchFamily="34" charset="0"/>
              <a:buChar char="•"/>
            </a:pPr>
            <a:r>
              <a:rPr lang="en-US" dirty="0"/>
              <a:t>Single linkage: determines distance based on the most </a:t>
            </a:r>
            <a:r>
              <a:rPr lang="en-US" u="sng" dirty="0"/>
              <a:t>similar</a:t>
            </a:r>
            <a:r>
              <a:rPr lang="en-US" dirty="0"/>
              <a:t> pair of samples across two clusters.</a:t>
            </a:r>
          </a:p>
          <a:p>
            <a:pPr lvl="1">
              <a:buFont typeface="Arial" panose="020B0604020202020204" pitchFamily="34" charset="0"/>
              <a:buChar char="•"/>
            </a:pPr>
            <a:r>
              <a:rPr lang="en-US" dirty="0"/>
              <a:t> Complete linkage: determines distance based on the most </a:t>
            </a:r>
            <a:r>
              <a:rPr lang="en-US" u="sng" dirty="0"/>
              <a:t>dissimilar</a:t>
            </a:r>
            <a:r>
              <a:rPr lang="en-US" dirty="0"/>
              <a:t> pairs of samples across two clusters. </a:t>
            </a:r>
          </a:p>
          <a:p>
            <a:pPr lvl="1">
              <a:buFont typeface="Arial" panose="020B0604020202020204" pitchFamily="34" charset="0"/>
              <a:buChar char="•"/>
            </a:pPr>
            <a:r>
              <a:rPr lang="en-US" dirty="0"/>
              <a:t>Average linkage: </a:t>
            </a:r>
            <a:r>
              <a:rPr lang="en-US" u="sng" dirty="0"/>
              <a:t>averages</a:t>
            </a:r>
            <a:r>
              <a:rPr lang="en-US" dirty="0"/>
              <a:t> the samples within each cluster and </a:t>
            </a:r>
            <a:r>
              <a:rPr lang="en-US" u="sng" dirty="0"/>
              <a:t>compares</a:t>
            </a:r>
            <a:r>
              <a:rPr lang="en-US" dirty="0"/>
              <a:t> distances based on these averages. </a:t>
            </a:r>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21300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1097280" y="657444"/>
            <a:ext cx="10058400" cy="1450757"/>
          </a:xfrm>
        </p:spPr>
        <p:txBody>
          <a:bodyPr/>
          <a:lstStyle/>
          <a:p>
            <a:r>
              <a:rPr lang="en-US" dirty="0"/>
              <a:t>Related work </a:t>
            </a:r>
            <a:br>
              <a:rPr lang="en-US" dirty="0"/>
            </a:br>
            <a:endParaRPr lang="en-US" dirty="0"/>
          </a:p>
        </p:txBody>
      </p: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p:txBody>
          <a:bodyPr>
            <a:normAutofit fontScale="92500"/>
          </a:bodyPr>
          <a:lstStyle/>
          <a:p>
            <a:pPr>
              <a:buFont typeface="Arial" panose="020B0604020202020204" pitchFamily="34" charset="0"/>
              <a:buChar char="•"/>
            </a:pPr>
            <a:r>
              <a:rPr lang="en-US" dirty="0"/>
              <a:t>Zhao et al. they propose a sharing a small subset of public data with heterogenous clients to reduce the weight divergence between trained local models, thus increasing robustness and stability during training. </a:t>
            </a:r>
          </a:p>
          <a:p>
            <a:pPr>
              <a:buFont typeface="Arial" panose="020B0604020202020204" pitchFamily="34" charset="0"/>
              <a:buChar char="•"/>
            </a:pPr>
            <a:r>
              <a:rPr lang="en-US" dirty="0"/>
              <a:t>Eichner et al. propose a semi-cyclic method to train pluralistic models that perform model averaging over blocks of clients (e.g. clients in particular time zones). In this work clients are clustered where they are located in a shared time zone. </a:t>
            </a:r>
          </a:p>
          <a:p>
            <a:pPr>
              <a:buFont typeface="Arial" panose="020B0604020202020204" pitchFamily="34" charset="0"/>
              <a:buChar char="•"/>
            </a:pPr>
            <a:r>
              <a:rPr lang="en-US" dirty="0"/>
              <a:t>Ghosh et al. they use K-means to cluster client updates for the purpose of identifying and isolating byzantine clusters of clients prior to the averaging step. </a:t>
            </a:r>
          </a:p>
          <a:p>
            <a:pPr>
              <a:buFont typeface="Arial" panose="020B0604020202020204" pitchFamily="34" charset="0"/>
              <a:buChar char="•"/>
            </a:pPr>
            <a:r>
              <a:rPr lang="en-US" dirty="0"/>
              <a:t>Sattler et al. they develop a clustered federated learning (CFL) procedure. This uses an optimal </a:t>
            </a:r>
            <a:r>
              <a:rPr lang="en-US" dirty="0" err="1"/>
              <a:t>bipartitioning</a:t>
            </a:r>
            <a:r>
              <a:rPr lang="en-US" dirty="0"/>
              <a:t> algorithm to separate clients based on cosine similarity for the purpose of producing specialized models for each cluster of clients. </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2206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1097280" y="892245"/>
            <a:ext cx="10058400" cy="1450757"/>
          </a:xfrm>
        </p:spPr>
        <p:txBody>
          <a:bodyPr/>
          <a:lstStyle/>
          <a:p>
            <a:r>
              <a:rPr lang="en-US" dirty="0"/>
              <a:t>Experiment setup- datasets </a:t>
            </a:r>
            <a:br>
              <a:rPr lang="en-US" dirty="0"/>
            </a:br>
            <a:endParaRPr lang="en-US" dirty="0"/>
          </a:p>
        </p:txBody>
      </p: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p:txBody>
          <a:bodyPr/>
          <a:lstStyle/>
          <a:p>
            <a:r>
              <a:rPr lang="en-US" dirty="0"/>
              <a:t>The datasets:</a:t>
            </a:r>
          </a:p>
          <a:p>
            <a:pPr>
              <a:buFont typeface="Wingdings" pitchFamily="2" charset="2"/>
              <a:buChar char="§"/>
            </a:pPr>
            <a:r>
              <a:rPr lang="en-US" b="1" dirty="0"/>
              <a:t>MNIST dataset: </a:t>
            </a:r>
            <a:r>
              <a:rPr lang="en-US" dirty="0"/>
              <a:t>contains 60,000 training examples and 10,000 test examples. </a:t>
            </a:r>
            <a:endParaRPr lang="en-US" b="1" dirty="0"/>
          </a:p>
          <a:p>
            <a:pPr>
              <a:buFont typeface="Wingdings" pitchFamily="2" charset="2"/>
              <a:buChar char="§"/>
            </a:pPr>
            <a:r>
              <a:rPr lang="en-US" b="1" dirty="0"/>
              <a:t>FEMNIST dataset: </a:t>
            </a:r>
            <a:r>
              <a:rPr lang="en-US" dirty="0"/>
              <a:t>is used to classify not only 10 handwritten digits but also 26 uppercase and 26 lowercase letters and is pre-partitioned according to the person who wrote the characters. </a:t>
            </a: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187183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ADEE-FD73-DF45-9A83-76A2ED696D5D}"/>
              </a:ext>
            </a:extLst>
          </p:cNvPr>
          <p:cNvSpPr>
            <a:spLocks noGrp="1"/>
          </p:cNvSpPr>
          <p:nvPr>
            <p:ph type="title"/>
          </p:nvPr>
        </p:nvSpPr>
        <p:spPr>
          <a:xfrm>
            <a:off x="1097280" y="1177252"/>
            <a:ext cx="10058400" cy="1450757"/>
          </a:xfrm>
        </p:spPr>
        <p:txBody>
          <a:bodyPr>
            <a:normAutofit fontScale="90000"/>
          </a:bodyPr>
          <a:lstStyle/>
          <a:p>
            <a:r>
              <a:rPr lang="en-US" dirty="0"/>
              <a:t>Experiment setup-data partitions(IID) </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97D09A62-5A9A-7447-AF33-E79BF594B9CB}"/>
              </a:ext>
            </a:extLst>
          </p:cNvPr>
          <p:cNvSpPr>
            <a:spLocks noGrp="1"/>
          </p:cNvSpPr>
          <p:nvPr>
            <p:ph idx="1"/>
          </p:nvPr>
        </p:nvSpPr>
        <p:spPr/>
        <p:txBody>
          <a:bodyPr>
            <a:normAutofit/>
          </a:bodyPr>
          <a:lstStyle/>
          <a:p>
            <a:r>
              <a:rPr lang="en-US" b="1" dirty="0"/>
              <a:t>- The </a:t>
            </a:r>
            <a:r>
              <a:rPr lang="en-US" b="1" dirty="0" err="1"/>
              <a:t>iid</a:t>
            </a:r>
            <a:r>
              <a:rPr lang="en-US" b="1" dirty="0"/>
              <a:t> setting </a:t>
            </a:r>
            <a:r>
              <a:rPr lang="en-US" dirty="0"/>
              <a:t>shuffles all the data and divides it among 100 clients evenly (600 training examples each). In this scenario, Pi = </a:t>
            </a:r>
            <a:r>
              <a:rPr lang="en-US" dirty="0" err="1"/>
              <a:t>Pj</a:t>
            </a:r>
            <a:r>
              <a:rPr lang="en-US" dirty="0"/>
              <a:t> for all pairs of clients </a:t>
            </a:r>
            <a:r>
              <a:rPr lang="en-US" dirty="0" err="1"/>
              <a:t>i</a:t>
            </a:r>
            <a:r>
              <a:rPr lang="en-US" dirty="0"/>
              <a:t> and j. </a:t>
            </a:r>
          </a:p>
          <a:p>
            <a:endParaRPr lang="en-US" i="1" u="sng" dirty="0"/>
          </a:p>
          <a:p>
            <a:endParaRPr lang="en-US" dirty="0"/>
          </a:p>
          <a:p>
            <a:endParaRPr lang="en-US" i="1" u="sng" dirty="0"/>
          </a:p>
        </p:txBody>
      </p:sp>
    </p:spTree>
    <p:extLst>
      <p:ext uri="{BB962C8B-B14F-4D97-AF65-F5344CB8AC3E}">
        <p14:creationId xmlns:p14="http://schemas.microsoft.com/office/powerpoint/2010/main" val="1292435591"/>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1395</Words>
  <Application>Microsoft Macintosh PowerPoint</Application>
  <PresentationFormat>Widescreen</PresentationFormat>
  <Paragraphs>66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vt:lpstr>
      <vt:lpstr>Arial Nova Light</vt:lpstr>
      <vt:lpstr>Calibri</vt:lpstr>
      <vt:lpstr>Wingdings</vt:lpstr>
      <vt:lpstr>RetrospectVTI</vt:lpstr>
      <vt:lpstr>Federated learning with hierarchical clustering of local updates to improve training on non-IID data  </vt:lpstr>
      <vt:lpstr>Problem </vt:lpstr>
      <vt:lpstr>contributions through this work include:  </vt:lpstr>
      <vt:lpstr>There are a variety of ways in which the data among clients  </vt:lpstr>
      <vt:lpstr>The Reason for Using Hierarchical clustering </vt:lpstr>
      <vt:lpstr>Hyperparameters of The Hierarchical Clustering Algorithm  </vt:lpstr>
      <vt:lpstr>Related work  </vt:lpstr>
      <vt:lpstr>Experiment setup- datasets  </vt:lpstr>
      <vt:lpstr>Experiment setup-data partitions(IID)    </vt:lpstr>
      <vt:lpstr>Experiment setup-data partitions(Non-IID)    </vt:lpstr>
      <vt:lpstr>Experiment setup- Model </vt:lpstr>
      <vt:lpstr>Experiment setup- training  </vt:lpstr>
      <vt:lpstr>Result: (iid setting)</vt:lpstr>
      <vt:lpstr>RESULT: (Non-iid setting)</vt:lpstr>
      <vt:lpstr>RESULT: (Non-iid setting)</vt:lpstr>
      <vt:lpstr>RESULT: (Non-iid setting)</vt:lpstr>
      <vt:lpstr>RESULT: (Non-iid setting)</vt:lpstr>
      <vt:lpstr>RESULT: (Non-iid setting)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 with hierarchical clustering of local updates to improve training on non-IID data  </dc:title>
  <dc:creator>Microsoft Office User</dc:creator>
  <cp:lastModifiedBy>Microsoft Office User</cp:lastModifiedBy>
  <cp:revision>4</cp:revision>
  <dcterms:created xsi:type="dcterms:W3CDTF">2020-06-08T01:27:01Z</dcterms:created>
  <dcterms:modified xsi:type="dcterms:W3CDTF">2020-06-11T13:47:30Z</dcterms:modified>
</cp:coreProperties>
</file>