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1227" r:id="rId2"/>
    <p:sldId id="1226" r:id="rId3"/>
    <p:sldId id="264" r:id="rId4"/>
    <p:sldId id="1229" r:id="rId5"/>
    <p:sldId id="1135" r:id="rId6"/>
    <p:sldId id="1136" r:id="rId7"/>
    <p:sldId id="1137" r:id="rId8"/>
    <p:sldId id="1138" r:id="rId9"/>
    <p:sldId id="1139" r:id="rId10"/>
    <p:sldId id="1141" r:id="rId11"/>
    <p:sldId id="1142" r:id="rId12"/>
    <p:sldId id="1143" r:id="rId13"/>
    <p:sldId id="1144" r:id="rId14"/>
    <p:sldId id="1151" r:id="rId15"/>
    <p:sldId id="1154" r:id="rId16"/>
    <p:sldId id="1228" r:id="rId17"/>
    <p:sldId id="903" r:id="rId18"/>
    <p:sldId id="904" r:id="rId19"/>
    <p:sldId id="905" r:id="rId20"/>
    <p:sldId id="1231" r:id="rId21"/>
    <p:sldId id="1232" r:id="rId22"/>
    <p:sldId id="1233" r:id="rId23"/>
    <p:sldId id="1238" r:id="rId24"/>
    <p:sldId id="1241" r:id="rId25"/>
    <p:sldId id="1239" r:id="rId26"/>
    <p:sldId id="1017" r:id="rId27"/>
    <p:sldId id="1116" r:id="rId28"/>
    <p:sldId id="1025" r:id="rId29"/>
    <p:sldId id="1234" r:id="rId30"/>
    <p:sldId id="1236" r:id="rId31"/>
    <p:sldId id="1235" r:id="rId32"/>
    <p:sldId id="1018" r:id="rId33"/>
    <p:sldId id="1240" r:id="rId34"/>
    <p:sldId id="1019" r:id="rId35"/>
    <p:sldId id="1242" r:id="rId36"/>
    <p:sldId id="1243" r:id="rId37"/>
    <p:sldId id="1027" r:id="rId38"/>
    <p:sldId id="1028" r:id="rId39"/>
    <p:sldId id="1029" r:id="rId40"/>
    <p:sldId id="1034" r:id="rId41"/>
    <p:sldId id="1246" r:id="rId42"/>
    <p:sldId id="1036" r:id="rId43"/>
    <p:sldId id="1038" r:id="rId44"/>
    <p:sldId id="1256" r:id="rId45"/>
    <p:sldId id="1040" r:id="rId46"/>
    <p:sldId id="1041" r:id="rId47"/>
    <p:sldId id="1042" r:id="rId48"/>
    <p:sldId id="1046" r:id="rId49"/>
    <p:sldId id="1047" r:id="rId50"/>
    <p:sldId id="1048" r:id="rId51"/>
    <p:sldId id="1049" r:id="rId52"/>
    <p:sldId id="1247" r:id="rId53"/>
    <p:sldId id="1053" r:id="rId54"/>
    <p:sldId id="1050" r:id="rId55"/>
    <p:sldId id="1257" r:id="rId56"/>
    <p:sldId id="1052" r:id="rId57"/>
    <p:sldId id="1054" r:id="rId58"/>
    <p:sldId id="1055" r:id="rId59"/>
    <p:sldId id="1056" r:id="rId60"/>
    <p:sldId id="1057" r:id="rId61"/>
    <p:sldId id="1058" r:id="rId62"/>
    <p:sldId id="1248" r:id="rId63"/>
    <p:sldId id="1255" r:id="rId64"/>
    <p:sldId id="1060" r:id="rId65"/>
    <p:sldId id="1061" r:id="rId66"/>
    <p:sldId id="1258" r:id="rId67"/>
    <p:sldId id="1259" r:id="rId68"/>
    <p:sldId id="1064" r:id="rId69"/>
    <p:sldId id="1261" r:id="rId70"/>
    <p:sldId id="1260" r:id="rId71"/>
    <p:sldId id="1068" r:id="rId72"/>
    <p:sldId id="1069" r:id="rId73"/>
    <p:sldId id="1071" r:id="rId74"/>
    <p:sldId id="1073" r:id="rId75"/>
    <p:sldId id="1253" r:id="rId76"/>
    <p:sldId id="1254" r:id="rId77"/>
    <p:sldId id="1076" r:id="rId78"/>
    <p:sldId id="1078" r:id="rId79"/>
    <p:sldId id="1079" r:id="rId80"/>
    <p:sldId id="1080" r:id="rId81"/>
    <p:sldId id="1081" r:id="rId82"/>
    <p:sldId id="1091" r:id="rId83"/>
    <p:sldId id="1262" r:id="rId84"/>
    <p:sldId id="1263" r:id="rId85"/>
    <p:sldId id="1094" r:id="rId86"/>
    <p:sldId id="1095" r:id="rId87"/>
    <p:sldId id="1096" r:id="rId88"/>
    <p:sldId id="1097" r:id="rId89"/>
    <p:sldId id="1098" r:id="rId90"/>
    <p:sldId id="1099" r:id="rId91"/>
    <p:sldId id="1130" r:id="rId92"/>
    <p:sldId id="940" r:id="rId93"/>
    <p:sldId id="1264" r:id="rId94"/>
    <p:sldId id="94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tz, Jason David" initials="KJD" lastIdx="18" clrIdx="0">
    <p:extLst>
      <p:ext uri="{19B8F6BF-5375-455C-9EA6-DF929625EA0E}">
        <p15:presenceInfo xmlns:p15="http://schemas.microsoft.com/office/powerpoint/2012/main" userId="S::jdk200000@utdallas.edu::31cf1935-9334-435f-b98e-28e22b8abd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AAF"/>
    <a:srgbClr val="8AD94F"/>
    <a:srgbClr val="90DB57"/>
    <a:srgbClr val="336600"/>
    <a:srgbClr val="05E188"/>
    <a:srgbClr val="008080"/>
    <a:srgbClr val="B02ABE"/>
    <a:srgbClr val="008542"/>
    <a:srgbClr val="AC0000"/>
    <a:srgbClr val="C75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89825" autoAdjust="0"/>
  </p:normalViewPr>
  <p:slideViewPr>
    <p:cSldViewPr snapToGrid="0">
      <p:cViewPr varScale="1">
        <p:scale>
          <a:sx n="82" d="100"/>
          <a:sy n="82" d="100"/>
        </p:scale>
        <p:origin x="32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\Dropbox\4.%20Courses\4.%20PhD\Methods\Methods%20Overviews\SMA\SMA%20PDW%20-%20Yearly%20GDP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Interaction!$J$2</c:f>
              <c:strCache>
                <c:ptCount val="1"/>
                <c:pt idx="0">
                  <c:v>GDP (Average)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Interaction!$I$3:$I$11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Interaction!$J$3:$J$11</c:f>
              <c:numCache>
                <c:formatCode>General</c:formatCode>
                <c:ptCount val="9"/>
                <c:pt idx="0">
                  <c:v>301.56</c:v>
                </c:pt>
                <c:pt idx="1">
                  <c:v>309.95999999999998</c:v>
                </c:pt>
                <c:pt idx="2">
                  <c:v>318.35000000000002</c:v>
                </c:pt>
                <c:pt idx="3">
                  <c:v>326.75</c:v>
                </c:pt>
                <c:pt idx="4">
                  <c:v>326.74</c:v>
                </c:pt>
                <c:pt idx="5">
                  <c:v>329.93</c:v>
                </c:pt>
                <c:pt idx="6">
                  <c:v>333.1</c:v>
                </c:pt>
                <c:pt idx="7">
                  <c:v>336.27</c:v>
                </c:pt>
                <c:pt idx="8">
                  <c:v>339.44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14-499C-B2E9-C782633C1DE0}"/>
            </c:ext>
          </c:extLst>
        </c:ser>
        <c:ser>
          <c:idx val="2"/>
          <c:order val="1"/>
          <c:tx>
            <c:strRef>
              <c:f>Interaction!$K$2</c:f>
              <c:strCache>
                <c:ptCount val="1"/>
                <c:pt idx="0">
                  <c:v>GDP (Pop 1/2 SD Above)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Interaction!$I$3:$I$11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Interaction!$K$3:$K$11</c:f>
              <c:numCache>
                <c:formatCode>General</c:formatCode>
                <c:ptCount val="9"/>
                <c:pt idx="0">
                  <c:v>127.61</c:v>
                </c:pt>
                <c:pt idx="1">
                  <c:v>130.04</c:v>
                </c:pt>
                <c:pt idx="2">
                  <c:v>132.46</c:v>
                </c:pt>
                <c:pt idx="3">
                  <c:v>134.88999999999999</c:v>
                </c:pt>
                <c:pt idx="4">
                  <c:v>135.25</c:v>
                </c:pt>
                <c:pt idx="5">
                  <c:v>135.97</c:v>
                </c:pt>
                <c:pt idx="6">
                  <c:v>136.68</c:v>
                </c:pt>
                <c:pt idx="7">
                  <c:v>137.4</c:v>
                </c:pt>
                <c:pt idx="8">
                  <c:v>138.11000000000001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14-499C-B2E9-C782633C1DE0}"/>
            </c:ext>
          </c:extLst>
        </c:ser>
        <c:ser>
          <c:idx val="3"/>
          <c:order val="2"/>
          <c:tx>
            <c:strRef>
              <c:f>Interaction!$L$2</c:f>
              <c:strCache>
                <c:ptCount val="1"/>
                <c:pt idx="0">
                  <c:v>GDP (Pop 1/2 SD Above)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Interaction!$I$3:$I$11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Interaction!$L$3:$L$11</c:f>
              <c:numCache>
                <c:formatCode>General</c:formatCode>
                <c:ptCount val="9"/>
                <c:pt idx="0">
                  <c:v>475.51</c:v>
                </c:pt>
                <c:pt idx="1">
                  <c:v>489.87</c:v>
                </c:pt>
                <c:pt idx="2">
                  <c:v>504.24</c:v>
                </c:pt>
                <c:pt idx="3">
                  <c:v>518.6</c:v>
                </c:pt>
                <c:pt idx="4">
                  <c:v>518.26</c:v>
                </c:pt>
                <c:pt idx="5">
                  <c:v>523.89</c:v>
                </c:pt>
                <c:pt idx="6">
                  <c:v>529.51</c:v>
                </c:pt>
                <c:pt idx="7">
                  <c:v>535.14</c:v>
                </c:pt>
                <c:pt idx="8">
                  <c:v>540.77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14-499C-B2E9-C782633C1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744296"/>
        <c:axId val="376747536"/>
      </c:lineChart>
      <c:catAx>
        <c:axId val="376744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47536"/>
        <c:crosses val="autoZero"/>
        <c:auto val="1"/>
        <c:lblAlgn val="ctr"/>
        <c:lblOffset val="100"/>
        <c:noMultiLvlLbl val="0"/>
      </c:catAx>
      <c:valAx>
        <c:axId val="376747536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GDP (1k Million)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4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12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17550"/>
            <a:ext cx="6102350" cy="3433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B24CA-633D-4905-A7F6-73268FB9BA9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64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207D-9431-E20F-35F9-840BC47B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B4744C4-DE0D-F60C-12E0-39794E809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44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E37616B-DEB4-7197-9667-F564073C4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72689C8-E077-068F-C585-BDE852CFE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5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library(lattice)</a:t>
            </a:r>
          </a:p>
          <a:p>
            <a:r>
              <a:rPr lang="en-US" altLang="en-US"/>
              <a:t>xyplot(gdp1k~I(TIME+1997)|as.factor(Area),</a:t>
            </a:r>
          </a:p>
          <a:p>
            <a:r>
              <a:rPr lang="en-US" altLang="en-US"/>
              <a:t>       data=gdp.univ[1:240,],</a:t>
            </a:r>
          </a:p>
          <a:p>
            <a:r>
              <a:rPr lang="en-US" altLang="en-US"/>
              <a:t>       layout = c(4,4),</a:t>
            </a:r>
          </a:p>
          <a:p>
            <a:r>
              <a:rPr lang="en-US" altLang="en-US"/>
              <a:t>       type=c("p","g"),cex=1.2,pch=20,</a:t>
            </a:r>
          </a:p>
          <a:p>
            <a:r>
              <a:rPr lang="en-US" altLang="en-US"/>
              <a:t>       col="black",</a:t>
            </a:r>
          </a:p>
          <a:p>
            <a:r>
              <a:rPr lang="en-US" altLang="en-US"/>
              <a:t>       xlab=list("YEAR",cex=1.5),</a:t>
            </a:r>
          </a:p>
          <a:p>
            <a:r>
              <a:rPr lang="en-US" altLang="en-US"/>
              <a:t>       ylab=list("GDP / 100K",cex=1.5))</a:t>
            </a:r>
          </a:p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A375D63-815B-4A2B-8C20-54DACDB2D846}" type="slidenum">
              <a:rPr lang="en-US" altLang="en-US" sz="1000"/>
              <a:pPr>
                <a:spcBef>
                  <a:spcPct val="0"/>
                </a:spcBef>
              </a:pPr>
              <a:t>53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828086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0C2C-B443-68CC-B558-0F70DFA87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629080C6-D318-AE64-A176-841803B49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55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943DB1D-D3D2-A0CD-10B1-6CA938944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A777D6-A7C2-0FD8-E7A1-7F078F40B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345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14D1-7054-6C4E-B0B1-EF7199FFD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1EAB8FD-2E39-2C67-89AA-EAD7852D0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63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3A9F50-66E7-40C1-1A2B-C4CB69116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ACA5705-8310-7F20-1E05-374F4448C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11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BE58-627A-CDDE-04B4-6394D2D2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1F31C60-707D-DFFD-DD37-9D42BEC7B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66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F55F0AF-99C3-B393-AB7D-36B2397F1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6D3ABF6-A475-659F-B2D6-75989382A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5722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3878-1A20-13DF-30A7-9A09A8B37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30B8A81-1C00-B1A7-9153-96D91170B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67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971871A-183E-E8B4-BE10-7903EC621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5FEBEE1-2984-2723-5B2D-E8DAC1984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4435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2D7DF-F7B8-DE15-6D2B-228A6D80D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6EAECBFF-13E9-A673-6C38-A270E8D8E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69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E0B7C73-F46C-BBF6-AAA9-C021911E7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BAA4EE6-49F2-4F35-7B7B-8A1A878EB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73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4EB2-1A8F-0DA0-D5D2-C67D87AD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D535D8A-F048-E204-4991-9D3144217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70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852F2E1-E0E7-9394-7D9D-0A202B831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5D7DE57-F0CA-5E60-1C1D-152D97FD5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044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D10C-6FD8-FE8B-4E73-2102812C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E528D4-85D1-8BA0-C1ED-6D955A4F3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17550"/>
            <a:ext cx="6102350" cy="34337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E4FB8-899E-CB94-180A-35643B48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74938-3552-0A6D-166D-42A45A369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B24CA-633D-4905-A7F6-73268FB9BA91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1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76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062F8-3AE6-0F73-7A2A-0798288A2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B147B-90EF-D2D0-AA17-8C4239132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3863" y="717550"/>
            <a:ext cx="6102350" cy="34337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CE4DA7-ADC9-BB89-90ED-EC3115DD1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2352-65F2-8453-C7FD-75A418A91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B24CA-633D-4905-A7F6-73268FB9BA91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039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6051719-461B-47C7-ABE6-685F86071427}" type="slidenum">
              <a:rPr lang="en-US" altLang="en-US" sz="1000"/>
              <a:pPr>
                <a:spcBef>
                  <a:spcPct val="0"/>
                </a:spcBef>
              </a:pPr>
              <a:t>81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433137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17550"/>
            <a:ext cx="6102350" cy="3433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D6EB4-B573-41A4-BDAB-E5958CBDF2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EEB17-7C12-36A0-7000-37DE5285F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E2806-7D7C-93DB-CF57-8A4DE3BAB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824EF-AE58-77A5-5E88-1DB9115F2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4EC6A-E7D5-2061-3622-DDBCC0C73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0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6E5F-7B75-A6BC-420A-AEB53B99B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5D141-0433-5B39-6A96-CEA9ADFF4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D06A8-A9D9-3DCE-C0C7-9687F4DE6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4F74-301D-8EED-0F4B-531628AB0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6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0EB2C9B-EA4C-4239-B92D-5CED764033B9}" type="slidenum">
              <a:rPr lang="en-US" altLang="en-US" sz="1000"/>
              <a:pPr>
                <a:spcBef>
                  <a:spcPct val="0"/>
                </a:spcBef>
              </a:pPr>
              <a:t>32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9170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209C-EBE3-733B-CB59-61F82769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4BE06EA7-4380-B289-A369-5BCE87AF1B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2AE420AD-A6FF-2BC0-8C38-726D8005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CA5D3946-CBDE-6FD0-8510-083EC9734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0EB2C9B-EA4C-4239-B92D-5CED764033B9}" type="slidenum">
              <a:rPr lang="en-US" altLang="en-US" sz="1000"/>
              <a:pPr>
                <a:spcBef>
                  <a:spcPct val="0"/>
                </a:spcBef>
              </a:pPr>
              <a:t>33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7409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34</a:t>
            </a:fld>
            <a:endParaRPr lang="en-US" altLang="en-US" sz="10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64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35E3-E8BA-90AA-A10C-C587283B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6CD1609-B0B7-EDFE-45B7-63CA51F67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E42DBE-A8A0-4A20-9A52-FCD9E406B379}" type="slidenum">
              <a:rPr lang="en-US" altLang="en-US" sz="1000"/>
              <a:pPr>
                <a:spcBef>
                  <a:spcPct val="0"/>
                </a:spcBef>
              </a:pPr>
              <a:t>35</a:t>
            </a:fld>
            <a:endParaRPr lang="en-US" altLang="en-US" sz="10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9D1EA76-0488-D78C-8C71-44505BD9F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17550"/>
            <a:ext cx="6102350" cy="3433763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67DC89C-8C8F-8F3D-857B-E2524366E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9727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76C2-B523-E6BB-CFB4-BB9CCFE4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589D-EA76-C9D0-230C-C529DFA12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4FDC7-F388-79A7-E164-D589C9CE8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E318-DBC3-B54B-B8BC-4420243E9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2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92F-20CE-B356-ABBC-23631B93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840F2-6A85-C541-D122-47676CA3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AF04-5D6E-07FA-3E96-7BE48113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D23D-D6DE-489B-8448-7C4867B5B2A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0DAA2-C0B4-71C3-C503-CE04A4D4B7ED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rgbClr val="25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1483D50-B6F4-2CA6-A89E-3D5ADADE5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824" y="6289114"/>
            <a:ext cx="1161537" cy="499597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46410FF4-35CE-1DF0-10DE-5A2FC5F4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FBFAFCF-BEFE-86A6-D513-F9853AF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72891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rgbClr val="25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1A78A39D-0EB6-0AD9-2AA5-725E804E5A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824" y="6289114"/>
            <a:ext cx="1161537" cy="499597"/>
          </a:xfrm>
          <a:prstGeom prst="rect">
            <a:avLst/>
          </a:prstGeom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4A246AC-0119-48D3-B412-CA14FA1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E08E8CD-968B-3087-5B4E-C30332D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64F1B8-AFCD-9B4D-A310-FC0F8BAA1D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5566"/>
            <a:ext cx="10515600" cy="4211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F8E02-8505-E5BD-F4B5-71C37465F34C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rgbClr val="25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5DA7C15-9AA3-51D8-FFE5-F0C599518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824" y="6289114"/>
            <a:ext cx="1161537" cy="499597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9C03124-AC23-7993-C6EA-58C6CD04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6A4747F-DE3A-98DD-9CB1-433328BE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F2A44B-F748-BB89-2F1E-C2B6FEF6BAB9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rgbClr val="25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CF04A39-5915-0742-2F31-F574D4EC93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824" y="6289114"/>
            <a:ext cx="1161537" cy="499597"/>
          </a:xfrm>
          <a:prstGeom prst="rect">
            <a:avLst/>
          </a:prstGeom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D08D745-83A8-898B-3030-1151B21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6D54F22-1C5E-C1B4-7E65-D2F77D23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DB39-ECCE-6E52-6019-153683A4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3D1EF-1774-4A85-38EB-12F7297C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D23D-D6DE-489B-8448-7C4867B5B2A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3927D-A169-56A6-D696-91024316F2E1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rgbClr val="25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F03BD06-4092-61F7-E80B-376A3AE92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824" y="6289114"/>
            <a:ext cx="1161537" cy="499597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B6DCC49-3A31-A72C-4297-4CF2B9A8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7EBA91E-60F9-79BD-0D85-6677A73A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8633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84" y="258763"/>
            <a:ext cx="8737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03817" y="1220788"/>
            <a:ext cx="10363200" cy="4826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EB846-6F85-D890-57E7-5805D082CCCA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rgbClr val="25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1457BB5-C1A2-9FCC-4B30-2144951FC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824" y="6289114"/>
            <a:ext cx="1161537" cy="499597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153EA24-1361-65D9-AB7D-C41C8DF3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21EBDC7-5101-9DCE-8FEC-ED45FAC3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65686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457200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  <p:sldLayoutId id="2147483674" r:id="rId8"/>
    <p:sldLayoutId id="2147483675" r:id="rId9"/>
    <p:sldLayoutId id="2147483676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tif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2ED9C-2EC7-524F-81B3-53A3EFDD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2689"/>
            <a:ext cx="9144000" cy="2387600"/>
          </a:xfrm>
        </p:spPr>
        <p:txBody>
          <a:bodyPr anchor="ctr"/>
          <a:lstStyle/>
          <a:p>
            <a:r>
              <a:rPr lang="en-US" dirty="0"/>
              <a:t>A Practical Review of Longitudinal Modeling using RCGM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13C300-407B-568D-D0F5-252D8CA3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8420" y="656406"/>
            <a:ext cx="4435161" cy="1907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10FEB-53C6-5673-CE9C-273A33C545E3}"/>
              </a:ext>
            </a:extLst>
          </p:cNvPr>
          <p:cNvSpPr txBox="1"/>
          <p:nvPr/>
        </p:nvSpPr>
        <p:spPr>
          <a:xfrm>
            <a:off x="5809173" y="6243415"/>
            <a:ext cx="50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6AAF"/>
                </a:solidFill>
              </a:rPr>
              <a:t>OSF Link: </a:t>
            </a:r>
            <a:r>
              <a:rPr lang="en-US" sz="2400" dirty="0"/>
              <a:t>https://shorturl.at/9eeLS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9DD36-AB78-4382-07BF-28F00886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5356166"/>
            <a:ext cx="1338656" cy="13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5DE5-297C-9203-A626-548AA82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12AE8-794D-20BF-E68D-A12E17618711}"/>
              </a:ext>
            </a:extLst>
          </p:cNvPr>
          <p:cNvCxnSpPr/>
          <p:nvPr/>
        </p:nvCxnSpPr>
        <p:spPr bwMode="auto">
          <a:xfrm flipV="1">
            <a:off x="3679225" y="1976009"/>
            <a:ext cx="0" cy="33975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FB44C7-2EBA-E6C8-045C-A8DBF1740C79}"/>
              </a:ext>
            </a:extLst>
          </p:cNvPr>
          <p:cNvCxnSpPr/>
          <p:nvPr/>
        </p:nvCxnSpPr>
        <p:spPr bwMode="auto">
          <a:xfrm>
            <a:off x="3679225" y="5373550"/>
            <a:ext cx="44987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239B04-DD14-EAD8-2F83-90B883A5A841}"/>
              </a:ext>
            </a:extLst>
          </p:cNvPr>
          <p:cNvCxnSpPr/>
          <p:nvPr/>
        </p:nvCxnSpPr>
        <p:spPr bwMode="auto">
          <a:xfrm>
            <a:off x="4241020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A220A5-DE57-6409-28BF-78C7DD646FAD}"/>
              </a:ext>
            </a:extLst>
          </p:cNvPr>
          <p:cNvCxnSpPr/>
          <p:nvPr/>
        </p:nvCxnSpPr>
        <p:spPr bwMode="auto">
          <a:xfrm>
            <a:off x="5375914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F6678-A33B-1316-5C08-B2EABC315D25}"/>
              </a:ext>
            </a:extLst>
          </p:cNvPr>
          <p:cNvCxnSpPr/>
          <p:nvPr/>
        </p:nvCxnSpPr>
        <p:spPr bwMode="auto">
          <a:xfrm>
            <a:off x="6514049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BA37F-617A-DFF2-E451-FFD8F7FEB7BC}"/>
              </a:ext>
            </a:extLst>
          </p:cNvPr>
          <p:cNvCxnSpPr/>
          <p:nvPr/>
        </p:nvCxnSpPr>
        <p:spPr bwMode="auto">
          <a:xfrm>
            <a:off x="7642508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C3657-17C8-8D08-958A-767B4C47EBD4}"/>
              </a:ext>
            </a:extLst>
          </p:cNvPr>
          <p:cNvSpPr txBox="1"/>
          <p:nvPr/>
        </p:nvSpPr>
        <p:spPr>
          <a:xfrm>
            <a:off x="4110590" y="541793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8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C3ABA-9CD7-4179-0B68-F67B9ACF2ECF}"/>
              </a:ext>
            </a:extLst>
          </p:cNvPr>
          <p:cNvSpPr txBox="1"/>
          <p:nvPr/>
        </p:nvSpPr>
        <p:spPr>
          <a:xfrm>
            <a:off x="5190775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10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9E2E4-F07A-281D-C5CB-8FCE21AF7A9C}"/>
              </a:ext>
            </a:extLst>
          </p:cNvPr>
          <p:cNvSpPr txBox="1"/>
          <p:nvPr/>
        </p:nvSpPr>
        <p:spPr>
          <a:xfrm>
            <a:off x="6335345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12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32110-63AD-2BDB-CAE6-F3B5488F8BA3}"/>
              </a:ext>
            </a:extLst>
          </p:cNvPr>
          <p:cNvSpPr txBox="1"/>
          <p:nvPr/>
        </p:nvSpPr>
        <p:spPr>
          <a:xfrm>
            <a:off x="7449102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14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8905B-7946-8207-335C-231F9143F520}"/>
              </a:ext>
            </a:extLst>
          </p:cNvPr>
          <p:cNvSpPr txBox="1"/>
          <p:nvPr/>
        </p:nvSpPr>
        <p:spPr>
          <a:xfrm>
            <a:off x="5054901" y="5597649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Daily Hours Worked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5176A9-2450-37A5-5CBB-0912727E504A}"/>
              </a:ext>
            </a:extLst>
          </p:cNvPr>
          <p:cNvCxnSpPr/>
          <p:nvPr/>
        </p:nvCxnSpPr>
        <p:spPr bwMode="auto">
          <a:xfrm rot="16200000">
            <a:off x="3694425" y="5165349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16D34-2C96-2DFB-6C6E-C96E6061E3B7}"/>
              </a:ext>
            </a:extLst>
          </p:cNvPr>
          <p:cNvCxnSpPr/>
          <p:nvPr/>
        </p:nvCxnSpPr>
        <p:spPr bwMode="auto">
          <a:xfrm rot="16200000">
            <a:off x="3694425" y="453629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D32046-741D-5D94-E8F0-2FAD683FF634}"/>
              </a:ext>
            </a:extLst>
          </p:cNvPr>
          <p:cNvCxnSpPr/>
          <p:nvPr/>
        </p:nvCxnSpPr>
        <p:spPr bwMode="auto">
          <a:xfrm rot="16200000">
            <a:off x="3694425" y="39040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17856B-10F5-C900-3F38-47EC4A9638A4}"/>
              </a:ext>
            </a:extLst>
          </p:cNvPr>
          <p:cNvCxnSpPr/>
          <p:nvPr/>
        </p:nvCxnSpPr>
        <p:spPr bwMode="auto">
          <a:xfrm rot="16200000">
            <a:off x="3694425" y="3288437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D3AF05-6F76-D512-A3ED-5AABF0708691}"/>
              </a:ext>
            </a:extLst>
          </p:cNvPr>
          <p:cNvCxnSpPr/>
          <p:nvPr/>
        </p:nvCxnSpPr>
        <p:spPr bwMode="auto">
          <a:xfrm rot="16200000">
            <a:off x="3694425" y="266494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7BF035-84F1-38EA-B06F-0A5218D6C6FD}"/>
              </a:ext>
            </a:extLst>
          </p:cNvPr>
          <p:cNvCxnSpPr/>
          <p:nvPr/>
        </p:nvCxnSpPr>
        <p:spPr bwMode="auto">
          <a:xfrm rot="16200000">
            <a:off x="3694425" y="2045413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09F96A-061A-9DB7-9837-697E1258B4BC}"/>
              </a:ext>
            </a:extLst>
          </p:cNvPr>
          <p:cNvSpPr txBox="1"/>
          <p:nvPr/>
        </p:nvSpPr>
        <p:spPr>
          <a:xfrm>
            <a:off x="3395420" y="5096551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0</a:t>
            </a:r>
            <a:endParaRPr 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32F54A-32C1-6E47-035E-B6C3F0EB3080}"/>
              </a:ext>
            </a:extLst>
          </p:cNvPr>
          <p:cNvSpPr txBox="1"/>
          <p:nvPr/>
        </p:nvSpPr>
        <p:spPr>
          <a:xfrm>
            <a:off x="3395420" y="4501524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45746-36F9-EB7E-7BA2-4D1294572005}"/>
              </a:ext>
            </a:extLst>
          </p:cNvPr>
          <p:cNvSpPr txBox="1"/>
          <p:nvPr/>
        </p:nvSpPr>
        <p:spPr>
          <a:xfrm>
            <a:off x="3395420" y="3878601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CD5A62-D936-15C0-D81F-08DD654A2DC8}"/>
              </a:ext>
            </a:extLst>
          </p:cNvPr>
          <p:cNvSpPr txBox="1"/>
          <p:nvPr/>
        </p:nvSpPr>
        <p:spPr>
          <a:xfrm>
            <a:off x="3395420" y="324631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9EC1A-AD6A-9B06-8710-B3B4F54C3C07}"/>
              </a:ext>
            </a:extLst>
          </p:cNvPr>
          <p:cNvSpPr txBox="1"/>
          <p:nvPr/>
        </p:nvSpPr>
        <p:spPr>
          <a:xfrm>
            <a:off x="3395420" y="2632402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4</a:t>
            </a:r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A27169-AD08-A61D-1A64-D61B48C16C25}"/>
              </a:ext>
            </a:extLst>
          </p:cNvPr>
          <p:cNvSpPr txBox="1"/>
          <p:nvPr/>
        </p:nvSpPr>
        <p:spPr>
          <a:xfrm>
            <a:off x="3395420" y="1990226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EB662B-F9A8-CA5D-3255-57AA6C62F8B9}"/>
              </a:ext>
            </a:extLst>
          </p:cNvPr>
          <p:cNvSpPr txBox="1"/>
          <p:nvPr/>
        </p:nvSpPr>
        <p:spPr>
          <a:xfrm rot="16200000">
            <a:off x="2452993" y="3539555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Well-Being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F2019-3A06-8A9A-740E-E47A1C421418}"/>
              </a:ext>
            </a:extLst>
          </p:cNvPr>
          <p:cNvSpPr txBox="1"/>
          <p:nvPr/>
        </p:nvSpPr>
        <p:spPr>
          <a:xfrm>
            <a:off x="1475105" y="1099896"/>
            <a:ext cx="924179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Group-level correlation between work hours and well-being is much stronger </a:t>
            </a:r>
            <a:r>
              <a:rPr lang="en-US" sz="1600" dirty="0"/>
              <a:t>(Bliese &amp; Halverson, 1996)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A166-D055-E39B-EBC1-E0FDBBA6B1AF}"/>
                  </a:ext>
                </a:extLst>
              </p:cNvPr>
              <p:cNvSpPr txBox="1"/>
              <p:nvPr/>
            </p:nvSpPr>
            <p:spPr>
              <a:xfrm>
                <a:off x="8306517" y="3789070"/>
                <a:ext cx="237930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</m:oMath>
                </a14:m>
                <a:r>
                  <a:rPr lang="en-US" dirty="0"/>
                  <a:t> = -.67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A166-D055-E39B-EBC1-E0FDBBA6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17" y="3789070"/>
                <a:ext cx="2379306" cy="391902"/>
              </a:xfrm>
              <a:prstGeom prst="rect">
                <a:avLst/>
              </a:prstGeom>
              <a:blipFill>
                <a:blip r:embed="rId2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0EB2F-B321-E2C0-86D6-7B5689864DD5}"/>
                  </a:ext>
                </a:extLst>
              </p:cNvPr>
              <p:cNvSpPr txBox="1"/>
              <p:nvPr/>
            </p:nvSpPr>
            <p:spPr>
              <a:xfrm>
                <a:off x="169890" y="1954390"/>
                <a:ext cx="3031667" cy="44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=99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0EB2F-B321-E2C0-86D6-7B568986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0" y="1954390"/>
                <a:ext cx="3031667" cy="441724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A527787-B30C-DB37-5F0A-A4DF33F34D2C}"/>
              </a:ext>
            </a:extLst>
          </p:cNvPr>
          <p:cNvSpPr txBox="1"/>
          <p:nvPr/>
        </p:nvSpPr>
        <p:spPr>
          <a:xfrm>
            <a:off x="6986955" y="4309275"/>
            <a:ext cx="92429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Groups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FFAF23-F94C-C4B9-1A1F-2B7F1561A3D4}"/>
              </a:ext>
            </a:extLst>
          </p:cNvPr>
          <p:cNvCxnSpPr/>
          <p:nvPr/>
        </p:nvCxnSpPr>
        <p:spPr bwMode="auto">
          <a:xfrm>
            <a:off x="3694425" y="3069771"/>
            <a:ext cx="4483527" cy="8125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700DA79E-9EAB-11EF-002C-FCAC9BE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4CCB3B0-E4ED-CCF2-89D5-8FF894B2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82262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5DE5-297C-9203-A626-548AA82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F2019-3A06-8A9A-740E-E47A1C421418}"/>
              </a:ext>
            </a:extLst>
          </p:cNvPr>
          <p:cNvSpPr txBox="1"/>
          <p:nvPr/>
        </p:nvSpPr>
        <p:spPr>
          <a:xfrm>
            <a:off x="1475105" y="1099896"/>
            <a:ext cx="9241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Which correlation is right?</a:t>
            </a:r>
            <a:endParaRPr lang="en-US" sz="21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999F11-B1F1-8B66-6685-055722B17548}"/>
              </a:ext>
            </a:extLst>
          </p:cNvPr>
          <p:cNvCxnSpPr/>
          <p:nvPr/>
        </p:nvCxnSpPr>
        <p:spPr bwMode="auto">
          <a:xfrm flipV="1">
            <a:off x="3679225" y="1976009"/>
            <a:ext cx="0" cy="33975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3EE311-2EF3-315F-36D8-E5C6B642B056}"/>
              </a:ext>
            </a:extLst>
          </p:cNvPr>
          <p:cNvCxnSpPr/>
          <p:nvPr/>
        </p:nvCxnSpPr>
        <p:spPr bwMode="auto">
          <a:xfrm>
            <a:off x="3679225" y="5373550"/>
            <a:ext cx="44987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89C6EF-AA09-551A-625E-332ACB6151B2}"/>
              </a:ext>
            </a:extLst>
          </p:cNvPr>
          <p:cNvCxnSpPr/>
          <p:nvPr/>
        </p:nvCxnSpPr>
        <p:spPr bwMode="auto">
          <a:xfrm>
            <a:off x="4241020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7D6280-DC60-102B-2051-A4B78852E03A}"/>
              </a:ext>
            </a:extLst>
          </p:cNvPr>
          <p:cNvCxnSpPr/>
          <p:nvPr/>
        </p:nvCxnSpPr>
        <p:spPr bwMode="auto">
          <a:xfrm>
            <a:off x="5375914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628028-33F7-DCC1-941A-1339E786FF4C}"/>
              </a:ext>
            </a:extLst>
          </p:cNvPr>
          <p:cNvCxnSpPr/>
          <p:nvPr/>
        </p:nvCxnSpPr>
        <p:spPr bwMode="auto">
          <a:xfrm>
            <a:off x="6514049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452D14-2158-7924-DF42-B23B392996CE}"/>
              </a:ext>
            </a:extLst>
          </p:cNvPr>
          <p:cNvCxnSpPr/>
          <p:nvPr/>
        </p:nvCxnSpPr>
        <p:spPr bwMode="auto">
          <a:xfrm>
            <a:off x="7642508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A7C976-33B4-0C21-CBDB-D80216A28660}"/>
              </a:ext>
            </a:extLst>
          </p:cNvPr>
          <p:cNvSpPr txBox="1"/>
          <p:nvPr/>
        </p:nvSpPr>
        <p:spPr>
          <a:xfrm>
            <a:off x="4110590" y="541793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8</a:t>
            </a:r>
            <a:endParaRPr lang="en-US" dirty="0"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DD1A3B-996E-BA91-3576-D0DB21C0B1BF}"/>
              </a:ext>
            </a:extLst>
          </p:cNvPr>
          <p:cNvSpPr txBox="1"/>
          <p:nvPr/>
        </p:nvSpPr>
        <p:spPr>
          <a:xfrm>
            <a:off x="5190775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10</a:t>
            </a:r>
            <a:endParaRPr lang="en-US" dirty="0">
              <a:latin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A8CFA-C397-93FE-BAEE-BDDEF213A35E}"/>
              </a:ext>
            </a:extLst>
          </p:cNvPr>
          <p:cNvSpPr txBox="1"/>
          <p:nvPr/>
        </p:nvSpPr>
        <p:spPr>
          <a:xfrm>
            <a:off x="6335345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12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6730B-112E-6320-C4EE-462BA949D4B5}"/>
              </a:ext>
            </a:extLst>
          </p:cNvPr>
          <p:cNvSpPr txBox="1"/>
          <p:nvPr/>
        </p:nvSpPr>
        <p:spPr>
          <a:xfrm>
            <a:off x="7449102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14</a:t>
            </a:r>
            <a:endParaRPr lang="en-US" dirty="0"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AAD6BD-0718-56AC-6879-1852B34D800D}"/>
              </a:ext>
            </a:extLst>
          </p:cNvPr>
          <p:cNvSpPr txBox="1"/>
          <p:nvPr/>
        </p:nvSpPr>
        <p:spPr>
          <a:xfrm>
            <a:off x="5054901" y="5597649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Daily Hours Worked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B155B7-D999-FFB0-C6CB-4C8CBF34C74C}"/>
              </a:ext>
            </a:extLst>
          </p:cNvPr>
          <p:cNvCxnSpPr/>
          <p:nvPr/>
        </p:nvCxnSpPr>
        <p:spPr bwMode="auto">
          <a:xfrm rot="16200000">
            <a:off x="3694425" y="5165349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15C79-8728-740E-8F44-A788EC016E31}"/>
              </a:ext>
            </a:extLst>
          </p:cNvPr>
          <p:cNvCxnSpPr/>
          <p:nvPr/>
        </p:nvCxnSpPr>
        <p:spPr bwMode="auto">
          <a:xfrm rot="16200000">
            <a:off x="3694425" y="453629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A42675-B697-6D4A-1355-8C51D57B2E24}"/>
              </a:ext>
            </a:extLst>
          </p:cNvPr>
          <p:cNvCxnSpPr/>
          <p:nvPr/>
        </p:nvCxnSpPr>
        <p:spPr bwMode="auto">
          <a:xfrm rot="16200000">
            <a:off x="3694425" y="39040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A38450-8BC1-52E1-0826-F1992E381AA1}"/>
              </a:ext>
            </a:extLst>
          </p:cNvPr>
          <p:cNvCxnSpPr/>
          <p:nvPr/>
        </p:nvCxnSpPr>
        <p:spPr bwMode="auto">
          <a:xfrm rot="16200000">
            <a:off x="3694425" y="3288437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B36F56-FA47-51CC-AEAA-BCD0D733E226}"/>
              </a:ext>
            </a:extLst>
          </p:cNvPr>
          <p:cNvCxnSpPr/>
          <p:nvPr/>
        </p:nvCxnSpPr>
        <p:spPr bwMode="auto">
          <a:xfrm rot="16200000">
            <a:off x="3694425" y="266494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55A941C-C10A-FF0D-A143-299592A97029}"/>
              </a:ext>
            </a:extLst>
          </p:cNvPr>
          <p:cNvCxnSpPr/>
          <p:nvPr/>
        </p:nvCxnSpPr>
        <p:spPr bwMode="auto">
          <a:xfrm rot="16200000">
            <a:off x="3694425" y="2045413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22FCE2-BF21-7D1C-C9AC-EF435B09A387}"/>
              </a:ext>
            </a:extLst>
          </p:cNvPr>
          <p:cNvSpPr txBox="1"/>
          <p:nvPr/>
        </p:nvSpPr>
        <p:spPr>
          <a:xfrm>
            <a:off x="3395420" y="5096551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0</a:t>
            </a:r>
            <a:endParaRPr lang="en-US" dirty="0">
              <a:latin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A1D086-09F9-67D2-27C3-9CD5D6998320}"/>
              </a:ext>
            </a:extLst>
          </p:cNvPr>
          <p:cNvSpPr txBox="1"/>
          <p:nvPr/>
        </p:nvSpPr>
        <p:spPr>
          <a:xfrm>
            <a:off x="3395420" y="4501524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7B53A4-4014-A4A3-36D1-87E9F0B8C3AA}"/>
              </a:ext>
            </a:extLst>
          </p:cNvPr>
          <p:cNvSpPr txBox="1"/>
          <p:nvPr/>
        </p:nvSpPr>
        <p:spPr>
          <a:xfrm>
            <a:off x="3395420" y="3878601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F26BE1-E8A6-E2C9-98AD-B4B03B285FB3}"/>
              </a:ext>
            </a:extLst>
          </p:cNvPr>
          <p:cNvSpPr txBox="1"/>
          <p:nvPr/>
        </p:nvSpPr>
        <p:spPr>
          <a:xfrm>
            <a:off x="3395420" y="324631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73EE26-46A8-0A3A-DADE-6CE3C6DEB08A}"/>
              </a:ext>
            </a:extLst>
          </p:cNvPr>
          <p:cNvSpPr txBox="1"/>
          <p:nvPr/>
        </p:nvSpPr>
        <p:spPr>
          <a:xfrm>
            <a:off x="3395420" y="2632402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4</a:t>
            </a:r>
            <a:endParaRPr lang="en-US" dirty="0">
              <a:latin typeface="+mn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500B24-8EC8-CFB3-BC83-567571C3BA40}"/>
              </a:ext>
            </a:extLst>
          </p:cNvPr>
          <p:cNvSpPr txBox="1"/>
          <p:nvPr/>
        </p:nvSpPr>
        <p:spPr>
          <a:xfrm>
            <a:off x="3395420" y="1990226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5D40E31-8D30-3DC2-C06F-1D93484F14E0}"/>
              </a:ext>
            </a:extLst>
          </p:cNvPr>
          <p:cNvCxnSpPr/>
          <p:nvPr/>
        </p:nvCxnSpPr>
        <p:spPr bwMode="auto">
          <a:xfrm>
            <a:off x="3694425" y="3324860"/>
            <a:ext cx="4483528" cy="3499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6C135A8-0B52-B93E-CC2C-6EA1D9194B90}"/>
              </a:ext>
            </a:extLst>
          </p:cNvPr>
          <p:cNvSpPr txBox="1"/>
          <p:nvPr/>
        </p:nvSpPr>
        <p:spPr>
          <a:xfrm>
            <a:off x="6282566" y="2557406"/>
            <a:ext cx="1300356" cy="369332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Individuals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02359A-E32F-7672-ABB4-66DD99AD9B2A}"/>
              </a:ext>
            </a:extLst>
          </p:cNvPr>
          <p:cNvSpPr txBox="1"/>
          <p:nvPr/>
        </p:nvSpPr>
        <p:spPr>
          <a:xfrm rot="16200000">
            <a:off x="2452993" y="3539555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Well-Being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3E2FD1-7396-11D9-A5F0-CA803BDF6AAD}"/>
                  </a:ext>
                </a:extLst>
              </p:cNvPr>
              <p:cNvSpPr txBox="1"/>
              <p:nvPr/>
            </p:nvSpPr>
            <p:spPr>
              <a:xfrm>
                <a:off x="8306517" y="3434502"/>
                <a:ext cx="2379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𝑖𝑛𝑑𝑖𝑣𝑖𝑑𝑢𝑎𝑙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</m:oMath>
                </a14:m>
                <a:r>
                  <a:rPr lang="en-US" dirty="0"/>
                  <a:t> = -.17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3E2FD1-7396-11D9-A5F0-CA803BDF6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17" y="3434502"/>
                <a:ext cx="237930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F1E31A-3C0F-FB30-430C-F69EA3B933B1}"/>
                  </a:ext>
                </a:extLst>
              </p:cNvPr>
              <p:cNvSpPr txBox="1"/>
              <p:nvPr/>
            </p:nvSpPr>
            <p:spPr>
              <a:xfrm>
                <a:off x="169890" y="1954390"/>
                <a:ext cx="303166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𝑖𝑛𝑑𝑖𝑣𝑖𝑑𝑢𝑎𝑙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=7,382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F1E31A-3C0F-FB30-430C-F69EA3B9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0" y="1954390"/>
                <a:ext cx="3031667" cy="415498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7615DC-F407-ECF5-D7C2-B8BAB021CF74}"/>
                  </a:ext>
                </a:extLst>
              </p:cNvPr>
              <p:cNvSpPr txBox="1"/>
              <p:nvPr/>
            </p:nvSpPr>
            <p:spPr>
              <a:xfrm>
                <a:off x="8306517" y="3826394"/>
                <a:ext cx="237930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</m:oMath>
                </a14:m>
                <a:r>
                  <a:rPr lang="en-US" dirty="0"/>
                  <a:t> = -.67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7615DC-F407-ECF5-D7C2-B8BAB021C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17" y="3826394"/>
                <a:ext cx="2379306" cy="39190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2BB44-6469-4037-97B5-563501AEB008}"/>
                  </a:ext>
                </a:extLst>
              </p:cNvPr>
              <p:cNvSpPr txBox="1"/>
              <p:nvPr/>
            </p:nvSpPr>
            <p:spPr>
              <a:xfrm>
                <a:off x="169890" y="2448913"/>
                <a:ext cx="3031667" cy="44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=99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D72BB44-6469-4037-97B5-563501AE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0" y="2448913"/>
                <a:ext cx="3031667" cy="441724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6856D43-CEEB-F686-AD3F-B50D7FCA5CAE}"/>
              </a:ext>
            </a:extLst>
          </p:cNvPr>
          <p:cNvCxnSpPr/>
          <p:nvPr/>
        </p:nvCxnSpPr>
        <p:spPr bwMode="auto">
          <a:xfrm>
            <a:off x="3694425" y="3069771"/>
            <a:ext cx="4483527" cy="8125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4B5E06-861A-F6B1-BAC8-4F66CD01CF67}"/>
              </a:ext>
            </a:extLst>
          </p:cNvPr>
          <p:cNvSpPr txBox="1"/>
          <p:nvPr/>
        </p:nvSpPr>
        <p:spPr>
          <a:xfrm>
            <a:off x="6986955" y="4309275"/>
            <a:ext cx="92429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5BCF5D2-C6A0-702D-C1DF-BADDABA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D03991-DD31-DBEB-A623-921707C8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422214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5DE5-297C-9203-A626-548AA82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F2019-3A06-8A9A-740E-E47A1C421418}"/>
              </a:ext>
            </a:extLst>
          </p:cNvPr>
          <p:cNvSpPr txBox="1"/>
          <p:nvPr/>
        </p:nvSpPr>
        <p:spPr>
          <a:xfrm>
            <a:off x="1475105" y="1099896"/>
            <a:ext cx="9241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Which correlation is right?</a:t>
            </a:r>
            <a:endParaRPr lang="en-US" sz="21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B48F43-0A6C-AD05-B257-F699629A7280}"/>
              </a:ext>
            </a:extLst>
          </p:cNvPr>
          <p:cNvCxnSpPr/>
          <p:nvPr/>
        </p:nvCxnSpPr>
        <p:spPr bwMode="auto">
          <a:xfrm flipV="1">
            <a:off x="5918572" y="1790157"/>
            <a:ext cx="0" cy="33975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E2595C-4226-A383-5AF7-FBF8DBFF4C39}"/>
              </a:ext>
            </a:extLst>
          </p:cNvPr>
          <p:cNvCxnSpPr/>
          <p:nvPr/>
        </p:nvCxnSpPr>
        <p:spPr bwMode="auto">
          <a:xfrm>
            <a:off x="5918572" y="5187698"/>
            <a:ext cx="44987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A6B05-0EB8-C8BB-C7C8-824722218372}"/>
              </a:ext>
            </a:extLst>
          </p:cNvPr>
          <p:cNvCxnSpPr/>
          <p:nvPr/>
        </p:nvCxnSpPr>
        <p:spPr bwMode="auto">
          <a:xfrm>
            <a:off x="6480367" y="51196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4612E-19E8-0209-E4E3-FAB39885009C}"/>
              </a:ext>
            </a:extLst>
          </p:cNvPr>
          <p:cNvCxnSpPr/>
          <p:nvPr/>
        </p:nvCxnSpPr>
        <p:spPr bwMode="auto">
          <a:xfrm>
            <a:off x="7615261" y="51196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881633-2607-211E-B210-51ECBC5126FA}"/>
              </a:ext>
            </a:extLst>
          </p:cNvPr>
          <p:cNvCxnSpPr/>
          <p:nvPr/>
        </p:nvCxnSpPr>
        <p:spPr bwMode="auto">
          <a:xfrm>
            <a:off x="8753396" y="51196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82377F-679C-C392-73D4-EE4DC26C7C2A}"/>
              </a:ext>
            </a:extLst>
          </p:cNvPr>
          <p:cNvCxnSpPr/>
          <p:nvPr/>
        </p:nvCxnSpPr>
        <p:spPr bwMode="auto">
          <a:xfrm>
            <a:off x="9881855" y="51196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213C63-D824-0730-58C0-13FDC0F66E51}"/>
              </a:ext>
            </a:extLst>
          </p:cNvPr>
          <p:cNvSpPr txBox="1"/>
          <p:nvPr/>
        </p:nvSpPr>
        <p:spPr>
          <a:xfrm>
            <a:off x="6349937" y="5232078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8</a:t>
            </a:r>
            <a:endParaRPr lang="en-US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0941C7-069E-3369-F7C6-41BE64A36BDE}"/>
              </a:ext>
            </a:extLst>
          </p:cNvPr>
          <p:cNvSpPr txBox="1"/>
          <p:nvPr/>
        </p:nvSpPr>
        <p:spPr>
          <a:xfrm>
            <a:off x="7430122" y="5232078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10</a:t>
            </a:r>
            <a:endParaRPr lang="en-US" dirty="0"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329C69-E9C5-4BCE-C867-627A1E504644}"/>
              </a:ext>
            </a:extLst>
          </p:cNvPr>
          <p:cNvSpPr txBox="1"/>
          <p:nvPr/>
        </p:nvSpPr>
        <p:spPr>
          <a:xfrm>
            <a:off x="8574692" y="5232078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12</a:t>
            </a:r>
            <a:endParaRPr lang="en-US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57F929-BC6D-BD1F-F1E2-C398298F5684}"/>
              </a:ext>
            </a:extLst>
          </p:cNvPr>
          <p:cNvSpPr txBox="1"/>
          <p:nvPr/>
        </p:nvSpPr>
        <p:spPr>
          <a:xfrm>
            <a:off x="9688449" y="5232078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14</a:t>
            </a:r>
            <a:endParaRPr lang="en-US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D0C24-E524-080B-F621-9401859DD1DF}"/>
              </a:ext>
            </a:extLst>
          </p:cNvPr>
          <p:cNvSpPr txBox="1"/>
          <p:nvPr/>
        </p:nvSpPr>
        <p:spPr>
          <a:xfrm>
            <a:off x="7294248" y="5411797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Daily Hours Worked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ED3755-E936-774D-E429-376B9A00F99A}"/>
              </a:ext>
            </a:extLst>
          </p:cNvPr>
          <p:cNvCxnSpPr/>
          <p:nvPr/>
        </p:nvCxnSpPr>
        <p:spPr bwMode="auto">
          <a:xfrm rot="16200000">
            <a:off x="5933772" y="4979497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E95639-9E2D-1253-600A-757B9643BA5F}"/>
              </a:ext>
            </a:extLst>
          </p:cNvPr>
          <p:cNvCxnSpPr/>
          <p:nvPr/>
        </p:nvCxnSpPr>
        <p:spPr bwMode="auto">
          <a:xfrm rot="16200000">
            <a:off x="5933772" y="435044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393E34-4D5C-8810-B9FA-E33A63997179}"/>
              </a:ext>
            </a:extLst>
          </p:cNvPr>
          <p:cNvCxnSpPr/>
          <p:nvPr/>
        </p:nvCxnSpPr>
        <p:spPr bwMode="auto">
          <a:xfrm rot="16200000">
            <a:off x="5933772" y="3718150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9A4A8D-F236-07A2-836C-609CEFB196A5}"/>
              </a:ext>
            </a:extLst>
          </p:cNvPr>
          <p:cNvCxnSpPr/>
          <p:nvPr/>
        </p:nvCxnSpPr>
        <p:spPr bwMode="auto">
          <a:xfrm rot="16200000">
            <a:off x="5933772" y="3102585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FCD254-407E-0360-50F7-DDA8E806E4F2}"/>
              </a:ext>
            </a:extLst>
          </p:cNvPr>
          <p:cNvCxnSpPr/>
          <p:nvPr/>
        </p:nvCxnSpPr>
        <p:spPr bwMode="auto">
          <a:xfrm rot="16200000">
            <a:off x="5933772" y="2479090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12633B-0547-1EE1-8425-7324460D303F}"/>
              </a:ext>
            </a:extLst>
          </p:cNvPr>
          <p:cNvCxnSpPr/>
          <p:nvPr/>
        </p:nvCxnSpPr>
        <p:spPr bwMode="auto">
          <a:xfrm rot="16200000">
            <a:off x="5933772" y="1859561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38F685-7B81-8EFF-8871-AE99A3BC0573}"/>
              </a:ext>
            </a:extLst>
          </p:cNvPr>
          <p:cNvSpPr txBox="1"/>
          <p:nvPr/>
        </p:nvSpPr>
        <p:spPr>
          <a:xfrm>
            <a:off x="5634767" y="4910699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0</a:t>
            </a:r>
            <a:endParaRPr lang="en-US" dirty="0">
              <a:latin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81688-52EE-7078-2AEC-7FB30B178A24}"/>
              </a:ext>
            </a:extLst>
          </p:cNvPr>
          <p:cNvSpPr txBox="1"/>
          <p:nvPr/>
        </p:nvSpPr>
        <p:spPr>
          <a:xfrm>
            <a:off x="5634767" y="4315672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9A4EAA-DC4E-94C5-7F85-F651F494D764}"/>
              </a:ext>
            </a:extLst>
          </p:cNvPr>
          <p:cNvSpPr txBox="1"/>
          <p:nvPr/>
        </p:nvSpPr>
        <p:spPr>
          <a:xfrm>
            <a:off x="5634767" y="3692749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E8C32D-0481-2FE0-B2DC-26170B516B40}"/>
              </a:ext>
            </a:extLst>
          </p:cNvPr>
          <p:cNvSpPr txBox="1"/>
          <p:nvPr/>
        </p:nvSpPr>
        <p:spPr>
          <a:xfrm>
            <a:off x="5634767" y="3060458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B0641E-D2D3-1719-E1FB-4A905D192502}"/>
              </a:ext>
            </a:extLst>
          </p:cNvPr>
          <p:cNvSpPr txBox="1"/>
          <p:nvPr/>
        </p:nvSpPr>
        <p:spPr>
          <a:xfrm>
            <a:off x="5634767" y="244655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4</a:t>
            </a:r>
            <a:endParaRPr lang="en-US" dirty="0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51CB7-DE42-4285-974F-2F80333D11EA}"/>
              </a:ext>
            </a:extLst>
          </p:cNvPr>
          <p:cNvSpPr txBox="1"/>
          <p:nvPr/>
        </p:nvSpPr>
        <p:spPr>
          <a:xfrm>
            <a:off x="5634767" y="1804374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FCF67E-27AF-DEB0-31F7-C4811658884C}"/>
              </a:ext>
            </a:extLst>
          </p:cNvPr>
          <p:cNvCxnSpPr/>
          <p:nvPr/>
        </p:nvCxnSpPr>
        <p:spPr bwMode="auto">
          <a:xfrm>
            <a:off x="5933772" y="3139008"/>
            <a:ext cx="4483528" cy="3499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DD1294-0FF8-003C-8ED8-24793A3C64F0}"/>
              </a:ext>
            </a:extLst>
          </p:cNvPr>
          <p:cNvCxnSpPr/>
          <p:nvPr/>
        </p:nvCxnSpPr>
        <p:spPr bwMode="auto">
          <a:xfrm>
            <a:off x="5918572" y="2864498"/>
            <a:ext cx="4498728" cy="8320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1A9B10-DF42-FFA4-87EF-1DFB7E2255BE}"/>
              </a:ext>
            </a:extLst>
          </p:cNvPr>
          <p:cNvSpPr txBox="1"/>
          <p:nvPr/>
        </p:nvSpPr>
        <p:spPr>
          <a:xfrm>
            <a:off x="9226303" y="4123423"/>
            <a:ext cx="92429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25ECD5-9F4A-1BF5-FFB9-283530DB18D7}"/>
              </a:ext>
            </a:extLst>
          </p:cNvPr>
          <p:cNvSpPr txBox="1"/>
          <p:nvPr/>
        </p:nvSpPr>
        <p:spPr>
          <a:xfrm>
            <a:off x="8521913" y="2371554"/>
            <a:ext cx="1300356" cy="369332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Individuals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CA31D8-C495-6CA9-F8A4-5EC6BF5218AA}"/>
              </a:ext>
            </a:extLst>
          </p:cNvPr>
          <p:cNvSpPr txBox="1"/>
          <p:nvPr/>
        </p:nvSpPr>
        <p:spPr>
          <a:xfrm rot="16200000">
            <a:off x="4692340" y="3353703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Well-Being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74B7DC-43B5-5F90-0E7D-228CED4782FD}"/>
                  </a:ext>
                </a:extLst>
              </p:cNvPr>
              <p:cNvSpPr txBox="1"/>
              <p:nvPr/>
            </p:nvSpPr>
            <p:spPr>
              <a:xfrm>
                <a:off x="9438706" y="1259208"/>
                <a:ext cx="2379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𝑖𝑛𝑑𝑖𝑣𝑖𝑑𝑢𝑎𝑙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</m:oMath>
                </a14:m>
                <a:r>
                  <a:rPr lang="en-US" dirty="0"/>
                  <a:t> = -.17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74B7DC-43B5-5F90-0E7D-228CED478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706" y="1259208"/>
                <a:ext cx="237930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1E3F96-896A-88E6-BA97-358E5952D05B}"/>
                  </a:ext>
                </a:extLst>
              </p:cNvPr>
              <p:cNvSpPr txBox="1"/>
              <p:nvPr/>
            </p:nvSpPr>
            <p:spPr>
              <a:xfrm>
                <a:off x="9438706" y="1651100"/>
                <a:ext cx="237930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</m:oMath>
                </a14:m>
                <a:r>
                  <a:rPr lang="en-US" dirty="0"/>
                  <a:t> = -.67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1E3F96-896A-88E6-BA97-358E5952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706" y="1651100"/>
                <a:ext cx="2379306" cy="391902"/>
              </a:xfrm>
              <a:prstGeom prst="rect">
                <a:avLst/>
              </a:prstGeom>
              <a:blipFill>
                <a:blip r:embed="rId3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D447D-5064-1F69-7480-074426FD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4468476" cy="43620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Group-level correlation is right if we want to make inferences about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Individual-level correlation is right if we want to make inferences about individuals.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Mismatch results in a fallacy – either ecological or the atomistic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D69D1FD-AF67-90F9-3115-55073DB4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BD667BA-8F60-8355-9D95-E41527D2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63608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336B-4DD2-7C64-6B66-98A72293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0C6F-716D-407C-EE22-101CF833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Different results at different levels of analysis raise conceptual questions about the link between lower-level and aggregate variable.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results differ across levels, lower-level and aggregate variables may be </a:t>
            </a:r>
            <a:r>
              <a:rPr lang="en-US" u="sng" dirty="0"/>
              <a:t>non</a:t>
            </a:r>
            <a:r>
              <a:rPr lang="en-US" dirty="0"/>
              <a:t>-isomorphic</a:t>
            </a:r>
          </a:p>
          <a:p>
            <a:pPr marL="857250" lvl="1" indent="-342900"/>
            <a:r>
              <a:rPr lang="en-US" dirty="0"/>
              <a:t>Individual work hour preferences </a:t>
            </a:r>
            <a:r>
              <a:rPr lang="en-US" u="sng" dirty="0"/>
              <a:t>versus</a:t>
            </a:r>
            <a:r>
              <a:rPr lang="en-US" dirty="0"/>
              <a:t> externally mandated work requirements for the group</a:t>
            </a:r>
          </a:p>
          <a:p>
            <a:pPr marL="857250" lvl="1" indent="-342900"/>
            <a:r>
              <a:rPr lang="en-US" dirty="0"/>
              <a:t>Individual well-being </a:t>
            </a:r>
            <a:r>
              <a:rPr lang="en-US" u="sng" dirty="0"/>
              <a:t>versus</a:t>
            </a:r>
            <a:r>
              <a:rPr lang="en-US" dirty="0"/>
              <a:t> share strain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results are the same across levels, it suggest isomorphism of variables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4983CB-F9D0-17B8-B51F-2AAA4A2A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62CFEA-CE04-90D2-9A9F-440E66EA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60845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1EDB-14C2-1EEE-89DE-F8EA1479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D6CE-2C4F-1174-A114-E4A55237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In econometrics, the idea of isomorphism (or lack thereof) indicates a form of endogeneity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2D246-410B-FB3D-4941-37F316E98E16}"/>
              </a:ext>
            </a:extLst>
          </p:cNvPr>
          <p:cNvSpPr txBox="1"/>
          <p:nvPr/>
        </p:nvSpPr>
        <p:spPr>
          <a:xfrm>
            <a:off x="2233126" y="3026239"/>
            <a:ext cx="772574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i="1" dirty="0"/>
              <a:t>“A common source of endogeneity in the use of a pooled model to analyze panel data is that the specific units have different baseline levels of Y, and these levels are correlated with X… creating a correlation between the error term and the independent variable” </a:t>
            </a:r>
            <a:r>
              <a:rPr lang="en-US" sz="1200" dirty="0"/>
              <a:t>(p 253, Bailey)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E3784-303D-C549-09C7-BBEF91D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82A904-847E-3B13-56F3-903A07BE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22972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3BED-A4DA-405A-76D8-047EE53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4E45-431E-9A55-934D-F5F218A7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is it important to consider clustering of nested data from groups?</a:t>
            </a:r>
          </a:p>
          <a:p>
            <a:pPr marL="857250" lvl="1" indent="-342900"/>
            <a:r>
              <a:rPr lang="en-US" dirty="0"/>
              <a:t>To ensure analyses and theory are aligned</a:t>
            </a:r>
          </a:p>
          <a:p>
            <a:pPr marL="857250" lvl="1" indent="-342900"/>
            <a:r>
              <a:rPr lang="en-US" dirty="0"/>
              <a:t>To avoid inferential fallacies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C8DB6B-DFC2-EA0F-1363-D2D85C0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E14F9-98E0-1EDC-DCB8-CA603728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70154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47AF-D32A-CA2D-0A27-830D1DBB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DFA7C-7C96-76BD-E801-23F8E696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887"/>
            <a:ext cx="9144000" cy="3259402"/>
          </a:xfrm>
        </p:spPr>
        <p:txBody>
          <a:bodyPr anchor="ctr">
            <a:normAutofit/>
          </a:bodyPr>
          <a:lstStyle/>
          <a:p>
            <a:r>
              <a:rPr lang="en-US" dirty="0"/>
              <a:t>RCGM</a:t>
            </a:r>
            <a:br>
              <a:rPr lang="en-US" dirty="0"/>
            </a:br>
            <a:r>
              <a:rPr lang="en-US" sz="2800" i="1" dirty="0"/>
              <a:t>(Random Coefficient Growth Model)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244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Outline</a:t>
            </a:r>
          </a:p>
        </p:txBody>
      </p:sp>
      <p:sp>
        <p:nvSpPr>
          <p:cNvPr id="2529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Discontinuous Growth Modeling Defined</a:t>
            </a:r>
          </a:p>
          <a:p>
            <a:r>
              <a:rPr lang="en-US" altLang="en-US" dirty="0"/>
              <a:t>Setting up the Data</a:t>
            </a:r>
          </a:p>
          <a:p>
            <a:r>
              <a:rPr lang="en-US" altLang="en-US" dirty="0"/>
              <a:t>Modeling Steps</a:t>
            </a:r>
          </a:p>
          <a:p>
            <a:pPr lvl="1"/>
            <a:r>
              <a:rPr lang="en-US" altLang="en-US" dirty="0"/>
              <a:t>Build Level-1 Model</a:t>
            </a:r>
          </a:p>
          <a:p>
            <a:pPr lvl="2"/>
            <a:r>
              <a:rPr lang="en-US" altLang="en-US" dirty="0"/>
              <a:t>Estimate ICC</a:t>
            </a:r>
          </a:p>
          <a:p>
            <a:pPr lvl="2"/>
            <a:r>
              <a:rPr lang="en-US" altLang="en-US" dirty="0"/>
              <a:t>Identify Functions for Time</a:t>
            </a:r>
          </a:p>
          <a:p>
            <a:pPr lvl="2"/>
            <a:r>
              <a:rPr lang="en-US" altLang="en-US" dirty="0"/>
              <a:t>Examine Growth Parameter Variability</a:t>
            </a:r>
          </a:p>
          <a:p>
            <a:pPr lvl="2"/>
            <a:r>
              <a:rPr lang="en-US" altLang="en-US" dirty="0"/>
              <a:t>Determine Error Structure</a:t>
            </a:r>
          </a:p>
          <a:p>
            <a:pPr lvl="1"/>
            <a:r>
              <a:rPr lang="en-US" altLang="en-US" dirty="0"/>
              <a:t>Build Level-2 Model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56712-C991-55C5-97EF-4EAD2042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6E18D5-0F4C-8149-78AD-C416D2B1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85913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Defined</a:t>
            </a:r>
          </a:p>
        </p:txBody>
      </p:sp>
      <p:sp>
        <p:nvSpPr>
          <p:cNvPr id="2539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Multilevel models consider nesting in terms of</a:t>
            </a:r>
          </a:p>
          <a:p>
            <a:pPr lvl="1"/>
            <a:r>
              <a:rPr lang="en-US" altLang="en-US" dirty="0"/>
              <a:t>Individuals nested (level-1)</a:t>
            </a:r>
          </a:p>
          <a:p>
            <a:pPr lvl="1"/>
            <a:r>
              <a:rPr lang="en-US" altLang="en-US" dirty="0"/>
              <a:t>Within Groups (level-2)</a:t>
            </a:r>
          </a:p>
          <a:p>
            <a:endParaRPr lang="en-US" altLang="en-US" dirty="0"/>
          </a:p>
          <a:p>
            <a:r>
              <a:rPr lang="en-US" altLang="en-US" dirty="0"/>
              <a:t>Basic two-level model can be expanded to cases where</a:t>
            </a:r>
          </a:p>
          <a:p>
            <a:pPr lvl="1"/>
            <a:r>
              <a:rPr lang="en-US" altLang="en-US" dirty="0"/>
              <a:t>Repeated observations nested (level-1)</a:t>
            </a:r>
          </a:p>
          <a:p>
            <a:pPr lvl="1"/>
            <a:r>
              <a:rPr lang="en-US" altLang="en-US" dirty="0"/>
              <a:t>Within Individuals (level-2)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4EEC7-7939-2089-45A3-0D9D0EBF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00118D-B92C-2DD7-2E97-4269D790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11693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Defined</a:t>
            </a:r>
          </a:p>
        </p:txBody>
      </p:sp>
      <p:sp>
        <p:nvSpPr>
          <p:cNvPr id="25498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Allows one to predict individual differences in growth patterns</a:t>
            </a:r>
          </a:p>
          <a:p>
            <a:pPr marL="342900" lvl="1" indent="0" algn="ctr">
              <a:buNone/>
            </a:pPr>
            <a:r>
              <a:rPr lang="en-US" altLang="en-US" i="1" dirty="0"/>
              <a:t>Panel data where time is of substantive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6D1B-AED5-3313-7318-AF609630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60D4A-84B2-A11A-5D70-5539A002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ED1D30-CFEF-4F60-20B9-69E97D5DD67B}"/>
              </a:ext>
            </a:extLst>
          </p:cNvPr>
          <p:cNvCxnSpPr>
            <a:cxnSpLocks/>
          </p:cNvCxnSpPr>
          <p:nvPr/>
        </p:nvCxnSpPr>
        <p:spPr>
          <a:xfrm>
            <a:off x="2133163" y="2163097"/>
            <a:ext cx="0" cy="266570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27EF4C-100C-2521-C824-1479BF664533}"/>
              </a:ext>
            </a:extLst>
          </p:cNvPr>
          <p:cNvCxnSpPr>
            <a:cxnSpLocks/>
          </p:cNvCxnSpPr>
          <p:nvPr/>
        </p:nvCxnSpPr>
        <p:spPr>
          <a:xfrm>
            <a:off x="2133163" y="4589056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617169-F8EC-B5F0-7D0E-5992623F172D}"/>
              </a:ext>
            </a:extLst>
          </p:cNvPr>
          <p:cNvSpPr txBox="1"/>
          <p:nvPr/>
        </p:nvSpPr>
        <p:spPr>
          <a:xfrm>
            <a:off x="9961893" y="4711286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F84A6-FF84-64A6-2D7E-61CE4B2B5160}"/>
              </a:ext>
            </a:extLst>
          </p:cNvPr>
          <p:cNvSpPr txBox="1"/>
          <p:nvPr/>
        </p:nvSpPr>
        <p:spPr>
          <a:xfrm>
            <a:off x="1228791" y="2245915"/>
            <a:ext cx="7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DV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3E611B-5A83-965F-9C17-54058E1DC08A}"/>
              </a:ext>
            </a:extLst>
          </p:cNvPr>
          <p:cNvCxnSpPr>
            <a:cxnSpLocks/>
          </p:cNvCxnSpPr>
          <p:nvPr/>
        </p:nvCxnSpPr>
        <p:spPr>
          <a:xfrm flipH="1">
            <a:off x="3520870" y="4379414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200D0-05D8-E77E-A826-5F863FA4C85A}"/>
              </a:ext>
            </a:extLst>
          </p:cNvPr>
          <p:cNvCxnSpPr>
            <a:cxnSpLocks/>
          </p:cNvCxnSpPr>
          <p:nvPr/>
        </p:nvCxnSpPr>
        <p:spPr>
          <a:xfrm flipH="1">
            <a:off x="7634977" y="4371598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320C8B-3FAA-380F-0CDA-7B86DC3633F9}"/>
              </a:ext>
            </a:extLst>
          </p:cNvPr>
          <p:cNvCxnSpPr>
            <a:cxnSpLocks/>
          </p:cNvCxnSpPr>
          <p:nvPr/>
        </p:nvCxnSpPr>
        <p:spPr>
          <a:xfrm flipH="1">
            <a:off x="9004878" y="4379413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06375-C17E-2831-077F-9F3E7006A663}"/>
              </a:ext>
            </a:extLst>
          </p:cNvPr>
          <p:cNvCxnSpPr>
            <a:cxnSpLocks/>
          </p:cNvCxnSpPr>
          <p:nvPr/>
        </p:nvCxnSpPr>
        <p:spPr>
          <a:xfrm flipH="1">
            <a:off x="4886336" y="437008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4AFD0F-25CC-5994-65AA-EC7F15CA3B43}"/>
              </a:ext>
            </a:extLst>
          </p:cNvPr>
          <p:cNvCxnSpPr>
            <a:cxnSpLocks/>
          </p:cNvCxnSpPr>
          <p:nvPr/>
        </p:nvCxnSpPr>
        <p:spPr>
          <a:xfrm flipH="1">
            <a:off x="6274407" y="437008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E19ED8-EC9F-8118-ACC1-ACACEA4EBEAE}"/>
              </a:ext>
            </a:extLst>
          </p:cNvPr>
          <p:cNvCxnSpPr>
            <a:cxnSpLocks/>
          </p:cNvCxnSpPr>
          <p:nvPr/>
        </p:nvCxnSpPr>
        <p:spPr>
          <a:xfrm flipV="1">
            <a:off x="2152827" y="3345832"/>
            <a:ext cx="7668310" cy="44695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618CDD-D403-38B6-8938-423899B61ED7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832793"/>
          </a:xfrm>
          <a:prstGeom prst="line">
            <a:avLst/>
          </a:prstGeom>
          <a:ln w="25400">
            <a:solidFill>
              <a:srgbClr val="33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723D2D-B03D-FCC3-0CE9-D6FD5CD386FD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1000428"/>
          </a:xfrm>
          <a:prstGeom prst="line">
            <a:avLst/>
          </a:prstGeom>
          <a:ln w="25400">
            <a:solidFill>
              <a:srgbClr val="8AD9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5632B-92FF-11E4-35F1-7DB0E746C50E}"/>
              </a:ext>
            </a:extLst>
          </p:cNvPr>
          <p:cNvCxnSpPr>
            <a:cxnSpLocks/>
          </p:cNvCxnSpPr>
          <p:nvPr/>
        </p:nvCxnSpPr>
        <p:spPr>
          <a:xfrm flipV="1">
            <a:off x="2152827" y="2478586"/>
            <a:ext cx="7668310" cy="1720062"/>
          </a:xfrm>
          <a:prstGeom prst="line">
            <a:avLst/>
          </a:prstGeom>
          <a:ln w="25400">
            <a:solidFill>
              <a:srgbClr val="90DB5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4A88A-93A6-B67E-C225-92DFAECAAA68}"/>
              </a:ext>
            </a:extLst>
          </p:cNvPr>
          <p:cNvCxnSpPr>
            <a:cxnSpLocks/>
          </p:cNvCxnSpPr>
          <p:nvPr/>
        </p:nvCxnSpPr>
        <p:spPr>
          <a:xfrm>
            <a:off x="2152827" y="3226720"/>
            <a:ext cx="7668310" cy="285449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C384D9-4D8F-A522-D7C9-F6C1FF29D127}"/>
              </a:ext>
            </a:extLst>
          </p:cNvPr>
          <p:cNvCxnSpPr>
            <a:cxnSpLocks/>
          </p:cNvCxnSpPr>
          <p:nvPr/>
        </p:nvCxnSpPr>
        <p:spPr>
          <a:xfrm flipV="1">
            <a:off x="2152827" y="2910348"/>
            <a:ext cx="7668310" cy="43548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CB9DA-E6CD-1503-303E-5101411935F9}"/>
              </a:ext>
            </a:extLst>
          </p:cNvPr>
          <p:cNvCxnSpPr>
            <a:cxnSpLocks/>
          </p:cNvCxnSpPr>
          <p:nvPr/>
        </p:nvCxnSpPr>
        <p:spPr>
          <a:xfrm flipV="1">
            <a:off x="2152827" y="2782529"/>
            <a:ext cx="7668310" cy="85005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8C348E-C582-C70B-AC50-A29C1F2C4369}"/>
              </a:ext>
            </a:extLst>
          </p:cNvPr>
          <p:cNvCxnSpPr>
            <a:cxnSpLocks/>
          </p:cNvCxnSpPr>
          <p:nvPr/>
        </p:nvCxnSpPr>
        <p:spPr>
          <a:xfrm flipV="1">
            <a:off x="2152827" y="2615247"/>
            <a:ext cx="7668310" cy="89822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05B3-1ABD-6FCF-DC4B-619E67C0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9566-99A2-594E-44EC-0F027C36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Multilevel Analysis Introduction</a:t>
            </a:r>
          </a:p>
          <a:p>
            <a:r>
              <a:rPr lang="en-US" altLang="en-US" dirty="0"/>
              <a:t>Discontinuous Growth Modeling</a:t>
            </a:r>
          </a:p>
          <a:p>
            <a:pPr lvl="1"/>
            <a:r>
              <a:rPr lang="en-US" altLang="en-US" dirty="0"/>
              <a:t>Setting up the Data</a:t>
            </a:r>
          </a:p>
          <a:p>
            <a:pPr lvl="1"/>
            <a:r>
              <a:rPr lang="en-US" altLang="en-US" dirty="0"/>
              <a:t>Modeling Steps</a:t>
            </a:r>
          </a:p>
          <a:p>
            <a:pPr lvl="2"/>
            <a:r>
              <a:rPr lang="en-US" altLang="en-US" dirty="0"/>
              <a:t>Build Level-1 Model</a:t>
            </a:r>
          </a:p>
          <a:p>
            <a:pPr lvl="3"/>
            <a:r>
              <a:rPr lang="en-US" altLang="en-US" dirty="0"/>
              <a:t>Estimate ICC</a:t>
            </a:r>
          </a:p>
          <a:p>
            <a:pPr lvl="3"/>
            <a:r>
              <a:rPr lang="en-US" altLang="en-US" dirty="0"/>
              <a:t>Identify Functions for Time</a:t>
            </a:r>
          </a:p>
          <a:p>
            <a:pPr lvl="3"/>
            <a:r>
              <a:rPr lang="en-US" altLang="en-US" dirty="0"/>
              <a:t>Examine Growth Parameter Variability</a:t>
            </a:r>
          </a:p>
          <a:p>
            <a:pPr lvl="3"/>
            <a:r>
              <a:rPr lang="en-US" altLang="en-US" dirty="0"/>
              <a:t>Determine Error Structure</a:t>
            </a:r>
          </a:p>
          <a:p>
            <a:pPr lvl="2"/>
            <a:r>
              <a:rPr lang="en-US" altLang="en-US" dirty="0"/>
              <a:t>Build Level-2 Model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07AFCD0-990C-29A6-5813-E686890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BCBF02-2A62-3D55-0DE1-50DE999C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D8268-2EE9-DDB4-BACE-1E056B9F1D85}"/>
              </a:ext>
            </a:extLst>
          </p:cNvPr>
          <p:cNvSpPr txBox="1"/>
          <p:nvPr/>
        </p:nvSpPr>
        <p:spPr>
          <a:xfrm>
            <a:off x="5809173" y="5573634"/>
            <a:ext cx="50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6AAF"/>
                </a:solidFill>
              </a:rPr>
              <a:t>OSF Link: </a:t>
            </a:r>
            <a:r>
              <a:rPr lang="en-US" sz="2400" dirty="0"/>
              <a:t>https://shorturl.at/9eeLS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9F2DA-0E4F-4AD9-6C4B-A0FF16F1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4686385"/>
            <a:ext cx="1338656" cy="13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DAA9-FEAB-E8B7-AA42-3C2405DE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C5E232-8BC8-A25A-9862-A977A18EDBEC}"/>
              </a:ext>
            </a:extLst>
          </p:cNvPr>
          <p:cNvCxnSpPr>
            <a:cxnSpLocks/>
          </p:cNvCxnSpPr>
          <p:nvPr/>
        </p:nvCxnSpPr>
        <p:spPr>
          <a:xfrm>
            <a:off x="2133163" y="2163097"/>
            <a:ext cx="0" cy="266570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981" name="Rectangle 4">
            <a:extLst>
              <a:ext uri="{FF2B5EF4-FFF2-40B4-BE49-F238E27FC236}">
                <a16:creationId xmlns:a16="http://schemas.microsoft.com/office/drawing/2014/main" id="{45393E35-CB1B-24FD-AC8F-13638BB55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Defined</a:t>
            </a:r>
          </a:p>
        </p:txBody>
      </p:sp>
      <p:sp>
        <p:nvSpPr>
          <p:cNvPr id="254982" name="Rectangle 5">
            <a:extLst>
              <a:ext uri="{FF2B5EF4-FFF2-40B4-BE49-F238E27FC236}">
                <a16:creationId xmlns:a16="http://schemas.microsoft.com/office/drawing/2014/main" id="{D80488D3-D89E-721F-D7D7-2CB517505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Allows one to predict individual differences in growth patterns</a:t>
            </a:r>
          </a:p>
          <a:p>
            <a:pPr marL="342900" lvl="1" indent="0" algn="ctr">
              <a:buNone/>
            </a:pPr>
            <a:r>
              <a:rPr lang="en-US" altLang="en-US" i="1" dirty="0"/>
              <a:t>Panel data where time is of substantive interest</a:t>
            </a:r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algn="ctr"/>
            <a:r>
              <a:rPr lang="en-US" altLang="en-US" dirty="0"/>
              <a:t>Growth modeling involves looking at…</a:t>
            </a:r>
          </a:p>
          <a:p>
            <a:pPr marL="342900" lvl="1" indent="0" algn="ctr">
              <a:buNone/>
            </a:pPr>
            <a:r>
              <a:rPr lang="en-US" altLang="en-US" dirty="0"/>
              <a:t>Change patterns over time for the sample as a whole</a:t>
            </a:r>
          </a:p>
          <a:p>
            <a:pPr marL="685800" lvl="2" indent="0" algn="ctr">
              <a:buNone/>
            </a:pPr>
            <a:r>
              <a:rPr lang="en-US" altLang="en-US" i="1" dirty="0"/>
              <a:t>(Overall, does the DV increase, decrease etc.?)</a:t>
            </a:r>
          </a:p>
          <a:p>
            <a:pPr marL="342900" lvl="1" indent="0" algn="ctr">
              <a:buNone/>
            </a:pPr>
            <a:endParaRPr lang="en-US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774C8-F681-EC9E-13CB-5FB05654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B13522-4F58-E493-3961-6CE88C8C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11FAD-73FD-A75B-A5F8-F2BC2E09AD1E}"/>
              </a:ext>
            </a:extLst>
          </p:cNvPr>
          <p:cNvCxnSpPr>
            <a:cxnSpLocks/>
          </p:cNvCxnSpPr>
          <p:nvPr/>
        </p:nvCxnSpPr>
        <p:spPr>
          <a:xfrm>
            <a:off x="2133163" y="4589056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02C807-14F9-418D-60E9-D0937C9613FE}"/>
              </a:ext>
            </a:extLst>
          </p:cNvPr>
          <p:cNvSpPr txBox="1"/>
          <p:nvPr/>
        </p:nvSpPr>
        <p:spPr>
          <a:xfrm>
            <a:off x="9961893" y="4711286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63214-4745-8785-DEC5-C65C0E0BF605}"/>
              </a:ext>
            </a:extLst>
          </p:cNvPr>
          <p:cNvSpPr txBox="1"/>
          <p:nvPr/>
        </p:nvSpPr>
        <p:spPr>
          <a:xfrm>
            <a:off x="1228791" y="2245915"/>
            <a:ext cx="7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58AC98-797F-E6EB-0D55-6E213AECB16B}"/>
              </a:ext>
            </a:extLst>
          </p:cNvPr>
          <p:cNvCxnSpPr>
            <a:cxnSpLocks/>
          </p:cNvCxnSpPr>
          <p:nvPr/>
        </p:nvCxnSpPr>
        <p:spPr>
          <a:xfrm flipH="1">
            <a:off x="3520870" y="4379414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08925-AAA0-3BE7-3A40-A4B5BC6C7F1C}"/>
              </a:ext>
            </a:extLst>
          </p:cNvPr>
          <p:cNvCxnSpPr>
            <a:cxnSpLocks/>
          </p:cNvCxnSpPr>
          <p:nvPr/>
        </p:nvCxnSpPr>
        <p:spPr>
          <a:xfrm flipH="1">
            <a:off x="7634977" y="4371598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5DF7DB-F0E5-DDFC-CD89-505B6A73BEFD}"/>
              </a:ext>
            </a:extLst>
          </p:cNvPr>
          <p:cNvCxnSpPr>
            <a:cxnSpLocks/>
          </p:cNvCxnSpPr>
          <p:nvPr/>
        </p:nvCxnSpPr>
        <p:spPr>
          <a:xfrm flipH="1">
            <a:off x="9004878" y="4379413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245067-39A1-C5AC-9822-78A409264225}"/>
              </a:ext>
            </a:extLst>
          </p:cNvPr>
          <p:cNvCxnSpPr>
            <a:cxnSpLocks/>
          </p:cNvCxnSpPr>
          <p:nvPr/>
        </p:nvCxnSpPr>
        <p:spPr>
          <a:xfrm flipH="1">
            <a:off x="4886336" y="437008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76" name="Straight Connector 254975">
            <a:extLst>
              <a:ext uri="{FF2B5EF4-FFF2-40B4-BE49-F238E27FC236}">
                <a16:creationId xmlns:a16="http://schemas.microsoft.com/office/drawing/2014/main" id="{DAF7C8FD-4C63-C7AF-6894-2AA245CD4D89}"/>
              </a:ext>
            </a:extLst>
          </p:cNvPr>
          <p:cNvCxnSpPr>
            <a:cxnSpLocks/>
          </p:cNvCxnSpPr>
          <p:nvPr/>
        </p:nvCxnSpPr>
        <p:spPr>
          <a:xfrm flipH="1">
            <a:off x="6274407" y="437008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0" name="Straight Connector 255009">
            <a:extLst>
              <a:ext uri="{FF2B5EF4-FFF2-40B4-BE49-F238E27FC236}">
                <a16:creationId xmlns:a16="http://schemas.microsoft.com/office/drawing/2014/main" id="{D6A830A9-862F-5BC9-EA45-AA0ED805A1F7}"/>
              </a:ext>
            </a:extLst>
          </p:cNvPr>
          <p:cNvCxnSpPr>
            <a:cxnSpLocks/>
          </p:cNvCxnSpPr>
          <p:nvPr/>
        </p:nvCxnSpPr>
        <p:spPr>
          <a:xfrm flipV="1">
            <a:off x="2152827" y="3345832"/>
            <a:ext cx="7668310" cy="44695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1" name="Straight Connector 255010">
            <a:extLst>
              <a:ext uri="{FF2B5EF4-FFF2-40B4-BE49-F238E27FC236}">
                <a16:creationId xmlns:a16="http://schemas.microsoft.com/office/drawing/2014/main" id="{858F780C-3261-30AC-85EB-5DDDD0845A87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832793"/>
          </a:xfrm>
          <a:prstGeom prst="line">
            <a:avLst/>
          </a:prstGeom>
          <a:ln w="25400">
            <a:solidFill>
              <a:srgbClr val="33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2" name="Straight Connector 255011">
            <a:extLst>
              <a:ext uri="{FF2B5EF4-FFF2-40B4-BE49-F238E27FC236}">
                <a16:creationId xmlns:a16="http://schemas.microsoft.com/office/drawing/2014/main" id="{17CC8AC3-B2D6-42C5-F117-60753A42BCB8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1000428"/>
          </a:xfrm>
          <a:prstGeom prst="line">
            <a:avLst/>
          </a:prstGeom>
          <a:ln w="25400">
            <a:solidFill>
              <a:srgbClr val="8AD9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3" name="Straight Connector 255012">
            <a:extLst>
              <a:ext uri="{FF2B5EF4-FFF2-40B4-BE49-F238E27FC236}">
                <a16:creationId xmlns:a16="http://schemas.microsoft.com/office/drawing/2014/main" id="{0330F703-F4DB-9594-406B-09FCD0EAC52A}"/>
              </a:ext>
            </a:extLst>
          </p:cNvPr>
          <p:cNvCxnSpPr>
            <a:cxnSpLocks/>
          </p:cNvCxnSpPr>
          <p:nvPr/>
        </p:nvCxnSpPr>
        <p:spPr>
          <a:xfrm flipV="1">
            <a:off x="2152827" y="2478586"/>
            <a:ext cx="7668310" cy="1720062"/>
          </a:xfrm>
          <a:prstGeom prst="line">
            <a:avLst/>
          </a:prstGeom>
          <a:ln w="25400">
            <a:solidFill>
              <a:srgbClr val="90DB5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4" name="Straight Connector 255013">
            <a:extLst>
              <a:ext uri="{FF2B5EF4-FFF2-40B4-BE49-F238E27FC236}">
                <a16:creationId xmlns:a16="http://schemas.microsoft.com/office/drawing/2014/main" id="{F4CD344A-67D4-6EFC-2A7B-261502E8CB3A}"/>
              </a:ext>
            </a:extLst>
          </p:cNvPr>
          <p:cNvCxnSpPr>
            <a:cxnSpLocks/>
          </p:cNvCxnSpPr>
          <p:nvPr/>
        </p:nvCxnSpPr>
        <p:spPr>
          <a:xfrm>
            <a:off x="2152827" y="3226720"/>
            <a:ext cx="7668310" cy="285449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5" name="Straight Connector 255014">
            <a:extLst>
              <a:ext uri="{FF2B5EF4-FFF2-40B4-BE49-F238E27FC236}">
                <a16:creationId xmlns:a16="http://schemas.microsoft.com/office/drawing/2014/main" id="{856179AA-5F8E-383B-CA43-7FB63BFCF72B}"/>
              </a:ext>
            </a:extLst>
          </p:cNvPr>
          <p:cNvCxnSpPr>
            <a:cxnSpLocks/>
          </p:cNvCxnSpPr>
          <p:nvPr/>
        </p:nvCxnSpPr>
        <p:spPr>
          <a:xfrm flipV="1">
            <a:off x="2152827" y="2910348"/>
            <a:ext cx="7668310" cy="43548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6" name="Straight Connector 255015">
            <a:extLst>
              <a:ext uri="{FF2B5EF4-FFF2-40B4-BE49-F238E27FC236}">
                <a16:creationId xmlns:a16="http://schemas.microsoft.com/office/drawing/2014/main" id="{E981D461-5233-2D44-F3D8-5CE67A6585EF}"/>
              </a:ext>
            </a:extLst>
          </p:cNvPr>
          <p:cNvCxnSpPr>
            <a:cxnSpLocks/>
          </p:cNvCxnSpPr>
          <p:nvPr/>
        </p:nvCxnSpPr>
        <p:spPr>
          <a:xfrm flipV="1">
            <a:off x="2152827" y="2782529"/>
            <a:ext cx="7668310" cy="85005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7" name="Straight Connector 255016">
            <a:extLst>
              <a:ext uri="{FF2B5EF4-FFF2-40B4-BE49-F238E27FC236}">
                <a16:creationId xmlns:a16="http://schemas.microsoft.com/office/drawing/2014/main" id="{B55F278A-6D36-F37A-3831-F5D70A65084F}"/>
              </a:ext>
            </a:extLst>
          </p:cNvPr>
          <p:cNvCxnSpPr>
            <a:cxnSpLocks/>
          </p:cNvCxnSpPr>
          <p:nvPr/>
        </p:nvCxnSpPr>
        <p:spPr>
          <a:xfrm flipV="1">
            <a:off x="2152827" y="2615247"/>
            <a:ext cx="7668310" cy="89822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18" name="Straight Connector 255017">
            <a:extLst>
              <a:ext uri="{FF2B5EF4-FFF2-40B4-BE49-F238E27FC236}">
                <a16:creationId xmlns:a16="http://schemas.microsoft.com/office/drawing/2014/main" id="{6C35B166-F005-7F91-FB3B-F1DA79C64380}"/>
              </a:ext>
            </a:extLst>
          </p:cNvPr>
          <p:cNvCxnSpPr>
            <a:cxnSpLocks/>
          </p:cNvCxnSpPr>
          <p:nvPr/>
        </p:nvCxnSpPr>
        <p:spPr>
          <a:xfrm flipV="1">
            <a:off x="2152827" y="2894569"/>
            <a:ext cx="7668310" cy="898220"/>
          </a:xfrm>
          <a:prstGeom prst="line">
            <a:avLst/>
          </a:prstGeom>
          <a:ln w="60325">
            <a:solidFill>
              <a:srgbClr val="0070C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6C7AD-C5CD-8143-BDD2-E7AF78D2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1" name="Rectangle 4">
            <a:extLst>
              <a:ext uri="{FF2B5EF4-FFF2-40B4-BE49-F238E27FC236}">
                <a16:creationId xmlns:a16="http://schemas.microsoft.com/office/drawing/2014/main" id="{B1EDF3E1-C115-1E11-863C-102D6BC44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Defined</a:t>
            </a:r>
          </a:p>
        </p:txBody>
      </p:sp>
      <p:sp>
        <p:nvSpPr>
          <p:cNvPr id="254982" name="Rectangle 5">
            <a:extLst>
              <a:ext uri="{FF2B5EF4-FFF2-40B4-BE49-F238E27FC236}">
                <a16:creationId xmlns:a16="http://schemas.microsoft.com/office/drawing/2014/main" id="{B39100AF-623E-4F1F-11DA-C56A4DB18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Allows one to predict individual differences in growth patterns</a:t>
            </a:r>
          </a:p>
          <a:p>
            <a:pPr marL="342900" lvl="1" indent="0" algn="ctr">
              <a:buNone/>
            </a:pPr>
            <a:r>
              <a:rPr lang="en-US" altLang="en-US" i="1" dirty="0"/>
              <a:t>Panel data where time is of substantive interest</a:t>
            </a:r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algn="ctr"/>
            <a:r>
              <a:rPr lang="en-US" altLang="en-US" dirty="0"/>
              <a:t>Growth modeling involves looking at…</a:t>
            </a:r>
          </a:p>
          <a:p>
            <a:pPr marL="342900" lvl="1" indent="0" algn="ctr">
              <a:buNone/>
            </a:pPr>
            <a:r>
              <a:rPr lang="en-US" altLang="en-US" dirty="0"/>
              <a:t>Individual differences in overall levels of the DV</a:t>
            </a:r>
          </a:p>
          <a:p>
            <a:pPr marL="685800" lvl="2" indent="0" algn="ctr">
              <a:buNone/>
            </a:pPr>
            <a:r>
              <a:rPr lang="en-US" altLang="en-US" i="1" dirty="0"/>
              <a:t>(Do mean levels of DV vary among individuals?)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5D48-EDE2-6CB8-7CED-8A7B0A98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37903-8EE4-7DB6-5A79-A0C283B4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B9150C-B325-2BE5-6C27-D6AE790CA6ED}"/>
              </a:ext>
            </a:extLst>
          </p:cNvPr>
          <p:cNvCxnSpPr>
            <a:cxnSpLocks/>
          </p:cNvCxnSpPr>
          <p:nvPr/>
        </p:nvCxnSpPr>
        <p:spPr>
          <a:xfrm>
            <a:off x="2133163" y="2163097"/>
            <a:ext cx="0" cy="266570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1E6C3C-79ED-5825-4093-A2A6FCC0F423}"/>
              </a:ext>
            </a:extLst>
          </p:cNvPr>
          <p:cNvCxnSpPr>
            <a:cxnSpLocks/>
          </p:cNvCxnSpPr>
          <p:nvPr/>
        </p:nvCxnSpPr>
        <p:spPr>
          <a:xfrm>
            <a:off x="2133163" y="4589056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72E988-C862-A71C-E19F-B7943B717B26}"/>
              </a:ext>
            </a:extLst>
          </p:cNvPr>
          <p:cNvSpPr txBox="1"/>
          <p:nvPr/>
        </p:nvSpPr>
        <p:spPr>
          <a:xfrm>
            <a:off x="9961893" y="4711286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2D1B2-8AC7-463F-9C8E-4EFFA4E42784}"/>
              </a:ext>
            </a:extLst>
          </p:cNvPr>
          <p:cNvSpPr txBox="1"/>
          <p:nvPr/>
        </p:nvSpPr>
        <p:spPr>
          <a:xfrm>
            <a:off x="1228791" y="2245915"/>
            <a:ext cx="7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DV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8C6E8E-F819-C5D0-BC8C-F12EFB804993}"/>
              </a:ext>
            </a:extLst>
          </p:cNvPr>
          <p:cNvCxnSpPr>
            <a:cxnSpLocks/>
          </p:cNvCxnSpPr>
          <p:nvPr/>
        </p:nvCxnSpPr>
        <p:spPr>
          <a:xfrm flipH="1">
            <a:off x="3520870" y="4379414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ECA4CE-D816-3C90-3D71-4198CD7C25BF}"/>
              </a:ext>
            </a:extLst>
          </p:cNvPr>
          <p:cNvCxnSpPr>
            <a:cxnSpLocks/>
          </p:cNvCxnSpPr>
          <p:nvPr/>
        </p:nvCxnSpPr>
        <p:spPr>
          <a:xfrm flipH="1">
            <a:off x="7634977" y="4371598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3D123-53DE-E35D-02F5-3CF4FA2F2B9C}"/>
              </a:ext>
            </a:extLst>
          </p:cNvPr>
          <p:cNvCxnSpPr>
            <a:cxnSpLocks/>
          </p:cNvCxnSpPr>
          <p:nvPr/>
        </p:nvCxnSpPr>
        <p:spPr>
          <a:xfrm flipH="1">
            <a:off x="9004878" y="4379413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273D3A-4AE9-6AC2-6645-7819CEFFCF43}"/>
              </a:ext>
            </a:extLst>
          </p:cNvPr>
          <p:cNvCxnSpPr>
            <a:cxnSpLocks/>
          </p:cNvCxnSpPr>
          <p:nvPr/>
        </p:nvCxnSpPr>
        <p:spPr>
          <a:xfrm flipH="1">
            <a:off x="4886336" y="437008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4518AD-5622-806C-E9C0-07BBC1AFE2D5}"/>
              </a:ext>
            </a:extLst>
          </p:cNvPr>
          <p:cNvCxnSpPr>
            <a:cxnSpLocks/>
          </p:cNvCxnSpPr>
          <p:nvPr/>
        </p:nvCxnSpPr>
        <p:spPr>
          <a:xfrm flipH="1">
            <a:off x="6274407" y="437008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9599-A691-8ADE-EF7E-1F84508FCD3F}"/>
              </a:ext>
            </a:extLst>
          </p:cNvPr>
          <p:cNvSpPr txBox="1"/>
          <p:nvPr/>
        </p:nvSpPr>
        <p:spPr>
          <a:xfrm>
            <a:off x="1633240" y="2954996"/>
            <a:ext cx="1022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256AAF"/>
                </a:solidFill>
              </a:rPr>
              <a:t>{</a:t>
            </a:r>
            <a:endParaRPr lang="en-US" dirty="0">
              <a:solidFill>
                <a:srgbClr val="256AA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0BF0D-1736-3135-30F0-16069549E57F}"/>
              </a:ext>
            </a:extLst>
          </p:cNvPr>
          <p:cNvSpPr txBox="1"/>
          <p:nvPr/>
        </p:nvSpPr>
        <p:spPr>
          <a:xfrm rot="17690883">
            <a:off x="416762" y="3490163"/>
            <a:ext cx="17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3BFE4F-D6B1-36A6-8E3C-2E7E1CF0E7DD}"/>
              </a:ext>
            </a:extLst>
          </p:cNvPr>
          <p:cNvCxnSpPr>
            <a:cxnSpLocks/>
          </p:cNvCxnSpPr>
          <p:nvPr/>
        </p:nvCxnSpPr>
        <p:spPr>
          <a:xfrm flipV="1">
            <a:off x="2152827" y="3345832"/>
            <a:ext cx="7668310" cy="44695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5CC8A9-014E-1583-E749-B614D663A400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832793"/>
          </a:xfrm>
          <a:prstGeom prst="line">
            <a:avLst/>
          </a:prstGeom>
          <a:ln w="25400">
            <a:solidFill>
              <a:srgbClr val="33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0D6CD6-E7CB-9939-84F4-546646E39AF0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1000428"/>
          </a:xfrm>
          <a:prstGeom prst="line">
            <a:avLst/>
          </a:prstGeom>
          <a:ln w="25400">
            <a:solidFill>
              <a:srgbClr val="8AD9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7F8AB8-C0A6-D351-F1DB-BAB2DC0ED168}"/>
              </a:ext>
            </a:extLst>
          </p:cNvPr>
          <p:cNvCxnSpPr>
            <a:cxnSpLocks/>
          </p:cNvCxnSpPr>
          <p:nvPr/>
        </p:nvCxnSpPr>
        <p:spPr>
          <a:xfrm flipV="1">
            <a:off x="2152827" y="2478586"/>
            <a:ext cx="7668310" cy="1720062"/>
          </a:xfrm>
          <a:prstGeom prst="line">
            <a:avLst/>
          </a:prstGeom>
          <a:ln w="25400">
            <a:solidFill>
              <a:srgbClr val="90DB5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024FF5-C077-E27E-4D48-52993A180647}"/>
              </a:ext>
            </a:extLst>
          </p:cNvPr>
          <p:cNvCxnSpPr>
            <a:cxnSpLocks/>
          </p:cNvCxnSpPr>
          <p:nvPr/>
        </p:nvCxnSpPr>
        <p:spPr>
          <a:xfrm>
            <a:off x="2152827" y="3226720"/>
            <a:ext cx="7668310" cy="285449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4ACC85-20F6-EF70-347F-9271B4337902}"/>
              </a:ext>
            </a:extLst>
          </p:cNvPr>
          <p:cNvCxnSpPr>
            <a:cxnSpLocks/>
          </p:cNvCxnSpPr>
          <p:nvPr/>
        </p:nvCxnSpPr>
        <p:spPr>
          <a:xfrm flipV="1">
            <a:off x="2152827" y="2910348"/>
            <a:ext cx="7668310" cy="43548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F2A15-B140-BC5F-32AF-F8D8488C1521}"/>
              </a:ext>
            </a:extLst>
          </p:cNvPr>
          <p:cNvCxnSpPr>
            <a:cxnSpLocks/>
          </p:cNvCxnSpPr>
          <p:nvPr/>
        </p:nvCxnSpPr>
        <p:spPr>
          <a:xfrm flipV="1">
            <a:off x="2152827" y="2782529"/>
            <a:ext cx="7668310" cy="85005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EBCF8-C0F5-19C9-57E2-6316A4858C68}"/>
              </a:ext>
            </a:extLst>
          </p:cNvPr>
          <p:cNvCxnSpPr>
            <a:cxnSpLocks/>
          </p:cNvCxnSpPr>
          <p:nvPr/>
        </p:nvCxnSpPr>
        <p:spPr>
          <a:xfrm flipV="1">
            <a:off x="2152827" y="2615247"/>
            <a:ext cx="7668310" cy="89822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A9F55C-F97A-F324-3627-99323D80C9FC}"/>
              </a:ext>
            </a:extLst>
          </p:cNvPr>
          <p:cNvCxnSpPr>
            <a:cxnSpLocks/>
          </p:cNvCxnSpPr>
          <p:nvPr/>
        </p:nvCxnSpPr>
        <p:spPr>
          <a:xfrm flipV="1">
            <a:off x="2152827" y="2894569"/>
            <a:ext cx="7668310" cy="898220"/>
          </a:xfrm>
          <a:prstGeom prst="line">
            <a:avLst/>
          </a:prstGeom>
          <a:ln w="60325">
            <a:solidFill>
              <a:srgbClr val="0070C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7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B289-1CEE-AB17-96DF-501A2F50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1" name="Rectangle 4">
            <a:extLst>
              <a:ext uri="{FF2B5EF4-FFF2-40B4-BE49-F238E27FC236}">
                <a16:creationId xmlns:a16="http://schemas.microsoft.com/office/drawing/2014/main" id="{0645BC64-AC4C-5741-CD0B-65AC830DC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Defined</a:t>
            </a:r>
          </a:p>
        </p:txBody>
      </p:sp>
      <p:sp>
        <p:nvSpPr>
          <p:cNvPr id="254982" name="Rectangle 5">
            <a:extLst>
              <a:ext uri="{FF2B5EF4-FFF2-40B4-BE49-F238E27FC236}">
                <a16:creationId xmlns:a16="http://schemas.microsoft.com/office/drawing/2014/main" id="{EB061535-78B1-9D02-7622-BA0FE620E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Allows one to predict individual differences in growth patterns</a:t>
            </a:r>
          </a:p>
          <a:p>
            <a:pPr marL="342900" lvl="1" indent="0" algn="ctr">
              <a:buNone/>
            </a:pPr>
            <a:r>
              <a:rPr lang="en-US" altLang="en-US" i="1" dirty="0"/>
              <a:t>Panel data where time is of substantive interest</a:t>
            </a:r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algn="ctr"/>
            <a:r>
              <a:rPr lang="en-US" altLang="en-US" dirty="0"/>
              <a:t>Growth modeling involves looking at…</a:t>
            </a:r>
          </a:p>
          <a:p>
            <a:pPr marL="342900" lvl="1" indent="0" algn="ctr">
              <a:buNone/>
            </a:pPr>
            <a:r>
              <a:rPr lang="en-US" altLang="en-US" dirty="0"/>
              <a:t>Individual differences in change patterns over time</a:t>
            </a:r>
          </a:p>
          <a:p>
            <a:pPr marL="685800" lvl="2" indent="0" algn="ctr">
              <a:buNone/>
            </a:pPr>
            <a:r>
              <a:rPr lang="en-US" altLang="en-US" i="1" dirty="0"/>
              <a:t>(Do growth patterns associated with the DV vary among individuals?)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E72AE-3DF1-719F-FC45-1DD2C576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B77AB-99B1-3A8B-4E41-3A41A211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FDE55B-AF03-5E71-8851-F5807765964E}"/>
              </a:ext>
            </a:extLst>
          </p:cNvPr>
          <p:cNvCxnSpPr>
            <a:cxnSpLocks/>
          </p:cNvCxnSpPr>
          <p:nvPr/>
        </p:nvCxnSpPr>
        <p:spPr>
          <a:xfrm>
            <a:off x="2133163" y="2163097"/>
            <a:ext cx="0" cy="266570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B274A0-7264-3181-C4B4-F35973502F7D}"/>
              </a:ext>
            </a:extLst>
          </p:cNvPr>
          <p:cNvCxnSpPr>
            <a:cxnSpLocks/>
          </p:cNvCxnSpPr>
          <p:nvPr/>
        </p:nvCxnSpPr>
        <p:spPr>
          <a:xfrm>
            <a:off x="2133163" y="4589056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22DB8-2189-10D0-BE74-78087D20115A}"/>
              </a:ext>
            </a:extLst>
          </p:cNvPr>
          <p:cNvSpPr txBox="1"/>
          <p:nvPr/>
        </p:nvSpPr>
        <p:spPr>
          <a:xfrm>
            <a:off x="9961893" y="4711286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56AA6-233A-E5CD-AD63-706409A2559E}"/>
              </a:ext>
            </a:extLst>
          </p:cNvPr>
          <p:cNvSpPr txBox="1"/>
          <p:nvPr/>
        </p:nvSpPr>
        <p:spPr>
          <a:xfrm>
            <a:off x="1228791" y="2245915"/>
            <a:ext cx="7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DV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1E52F-CA8A-2683-3B4C-D6E3BB399889}"/>
              </a:ext>
            </a:extLst>
          </p:cNvPr>
          <p:cNvCxnSpPr>
            <a:cxnSpLocks/>
          </p:cNvCxnSpPr>
          <p:nvPr/>
        </p:nvCxnSpPr>
        <p:spPr>
          <a:xfrm flipH="1">
            <a:off x="3520870" y="4379414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C765F4-44C0-9E85-CF89-03B0F10CA324}"/>
              </a:ext>
            </a:extLst>
          </p:cNvPr>
          <p:cNvCxnSpPr>
            <a:cxnSpLocks/>
          </p:cNvCxnSpPr>
          <p:nvPr/>
        </p:nvCxnSpPr>
        <p:spPr>
          <a:xfrm flipH="1">
            <a:off x="7634977" y="4371598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916A1-8009-D3DC-BE11-B4BF24DC7DF0}"/>
              </a:ext>
            </a:extLst>
          </p:cNvPr>
          <p:cNvCxnSpPr>
            <a:cxnSpLocks/>
          </p:cNvCxnSpPr>
          <p:nvPr/>
        </p:nvCxnSpPr>
        <p:spPr>
          <a:xfrm flipH="1">
            <a:off x="9004878" y="4379413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980EF1-D6CC-3DAA-27D3-9CE33042ABF5}"/>
              </a:ext>
            </a:extLst>
          </p:cNvPr>
          <p:cNvCxnSpPr>
            <a:cxnSpLocks/>
          </p:cNvCxnSpPr>
          <p:nvPr/>
        </p:nvCxnSpPr>
        <p:spPr>
          <a:xfrm flipH="1">
            <a:off x="4886336" y="437008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A213BE-0D39-FC30-6040-2FF35420C401}"/>
              </a:ext>
            </a:extLst>
          </p:cNvPr>
          <p:cNvCxnSpPr>
            <a:cxnSpLocks/>
          </p:cNvCxnSpPr>
          <p:nvPr/>
        </p:nvCxnSpPr>
        <p:spPr>
          <a:xfrm flipH="1">
            <a:off x="6274407" y="437008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0" name="Straight Connector 254989">
            <a:extLst>
              <a:ext uri="{FF2B5EF4-FFF2-40B4-BE49-F238E27FC236}">
                <a16:creationId xmlns:a16="http://schemas.microsoft.com/office/drawing/2014/main" id="{2AC595AC-36E1-DBEC-8425-3D372DDC1C43}"/>
              </a:ext>
            </a:extLst>
          </p:cNvPr>
          <p:cNvCxnSpPr>
            <a:cxnSpLocks/>
          </p:cNvCxnSpPr>
          <p:nvPr/>
        </p:nvCxnSpPr>
        <p:spPr>
          <a:xfrm>
            <a:off x="2133163" y="4589056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991" name="TextBox 254990">
            <a:extLst>
              <a:ext uri="{FF2B5EF4-FFF2-40B4-BE49-F238E27FC236}">
                <a16:creationId xmlns:a16="http://schemas.microsoft.com/office/drawing/2014/main" id="{5E7EF203-604A-01A6-468F-459D3D48BBBC}"/>
              </a:ext>
            </a:extLst>
          </p:cNvPr>
          <p:cNvSpPr txBox="1"/>
          <p:nvPr/>
        </p:nvSpPr>
        <p:spPr>
          <a:xfrm>
            <a:off x="1633240" y="2954996"/>
            <a:ext cx="1022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256AAF"/>
                </a:solidFill>
              </a:rPr>
              <a:t>{</a:t>
            </a:r>
            <a:endParaRPr lang="en-US" dirty="0">
              <a:solidFill>
                <a:srgbClr val="256AAF"/>
              </a:solidFill>
            </a:endParaRPr>
          </a:p>
        </p:txBody>
      </p:sp>
      <p:sp>
        <p:nvSpPr>
          <p:cNvPr id="254992" name="TextBox 254991">
            <a:extLst>
              <a:ext uri="{FF2B5EF4-FFF2-40B4-BE49-F238E27FC236}">
                <a16:creationId xmlns:a16="http://schemas.microsoft.com/office/drawing/2014/main" id="{8DA1767D-4938-8D7B-1A51-8CE78F0EC4ED}"/>
              </a:ext>
            </a:extLst>
          </p:cNvPr>
          <p:cNvSpPr txBox="1"/>
          <p:nvPr/>
        </p:nvSpPr>
        <p:spPr>
          <a:xfrm rot="17690883">
            <a:off x="416762" y="3490163"/>
            <a:ext cx="17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 </a:t>
            </a:r>
          </a:p>
        </p:txBody>
      </p:sp>
      <p:cxnSp>
        <p:nvCxnSpPr>
          <p:cNvPr id="254993" name="Straight Connector 254992">
            <a:extLst>
              <a:ext uri="{FF2B5EF4-FFF2-40B4-BE49-F238E27FC236}">
                <a16:creationId xmlns:a16="http://schemas.microsoft.com/office/drawing/2014/main" id="{BC8404F0-2103-9CEA-EC98-2DC1BF0DAF48}"/>
              </a:ext>
            </a:extLst>
          </p:cNvPr>
          <p:cNvCxnSpPr>
            <a:cxnSpLocks/>
          </p:cNvCxnSpPr>
          <p:nvPr/>
        </p:nvCxnSpPr>
        <p:spPr>
          <a:xfrm flipV="1">
            <a:off x="2152827" y="3345832"/>
            <a:ext cx="7668310" cy="44695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4" name="Straight Connector 254993">
            <a:extLst>
              <a:ext uri="{FF2B5EF4-FFF2-40B4-BE49-F238E27FC236}">
                <a16:creationId xmlns:a16="http://schemas.microsoft.com/office/drawing/2014/main" id="{0C27F275-430E-1BD6-68C6-A31D07288153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832793"/>
          </a:xfrm>
          <a:prstGeom prst="line">
            <a:avLst/>
          </a:prstGeom>
          <a:ln w="25400">
            <a:solidFill>
              <a:srgbClr val="3366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5" name="Straight Connector 254994">
            <a:extLst>
              <a:ext uri="{FF2B5EF4-FFF2-40B4-BE49-F238E27FC236}">
                <a16:creationId xmlns:a16="http://schemas.microsoft.com/office/drawing/2014/main" id="{6614D67D-BC58-BF11-4819-12268C243FB9}"/>
              </a:ext>
            </a:extLst>
          </p:cNvPr>
          <p:cNvCxnSpPr>
            <a:cxnSpLocks/>
          </p:cNvCxnSpPr>
          <p:nvPr/>
        </p:nvCxnSpPr>
        <p:spPr>
          <a:xfrm flipV="1">
            <a:off x="2152827" y="3079108"/>
            <a:ext cx="7668310" cy="1000428"/>
          </a:xfrm>
          <a:prstGeom prst="line">
            <a:avLst/>
          </a:prstGeom>
          <a:ln w="25400">
            <a:solidFill>
              <a:srgbClr val="8AD9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6" name="Straight Connector 254995">
            <a:extLst>
              <a:ext uri="{FF2B5EF4-FFF2-40B4-BE49-F238E27FC236}">
                <a16:creationId xmlns:a16="http://schemas.microsoft.com/office/drawing/2014/main" id="{153641C5-2794-8D1E-0371-2141B91C95E6}"/>
              </a:ext>
            </a:extLst>
          </p:cNvPr>
          <p:cNvCxnSpPr>
            <a:cxnSpLocks/>
          </p:cNvCxnSpPr>
          <p:nvPr/>
        </p:nvCxnSpPr>
        <p:spPr>
          <a:xfrm flipV="1">
            <a:off x="2152827" y="2478586"/>
            <a:ext cx="7668310" cy="1720062"/>
          </a:xfrm>
          <a:prstGeom prst="line">
            <a:avLst/>
          </a:prstGeom>
          <a:ln w="25400">
            <a:solidFill>
              <a:srgbClr val="90DB5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7" name="Straight Connector 254996">
            <a:extLst>
              <a:ext uri="{FF2B5EF4-FFF2-40B4-BE49-F238E27FC236}">
                <a16:creationId xmlns:a16="http://schemas.microsoft.com/office/drawing/2014/main" id="{3A64064B-12E5-CD3A-FB17-1067F46ABD33}"/>
              </a:ext>
            </a:extLst>
          </p:cNvPr>
          <p:cNvCxnSpPr>
            <a:cxnSpLocks/>
          </p:cNvCxnSpPr>
          <p:nvPr/>
        </p:nvCxnSpPr>
        <p:spPr>
          <a:xfrm>
            <a:off x="2152827" y="3226720"/>
            <a:ext cx="7668310" cy="285449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8" name="Straight Connector 254997">
            <a:extLst>
              <a:ext uri="{FF2B5EF4-FFF2-40B4-BE49-F238E27FC236}">
                <a16:creationId xmlns:a16="http://schemas.microsoft.com/office/drawing/2014/main" id="{40D76157-DB9E-6E0A-4130-1F750A12E6B5}"/>
              </a:ext>
            </a:extLst>
          </p:cNvPr>
          <p:cNvCxnSpPr>
            <a:cxnSpLocks/>
          </p:cNvCxnSpPr>
          <p:nvPr/>
        </p:nvCxnSpPr>
        <p:spPr>
          <a:xfrm flipV="1">
            <a:off x="2152827" y="2910348"/>
            <a:ext cx="7668310" cy="43548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999" name="Straight Connector 254998">
            <a:extLst>
              <a:ext uri="{FF2B5EF4-FFF2-40B4-BE49-F238E27FC236}">
                <a16:creationId xmlns:a16="http://schemas.microsoft.com/office/drawing/2014/main" id="{8DC99F82-642B-A005-AF41-226C62D4B978}"/>
              </a:ext>
            </a:extLst>
          </p:cNvPr>
          <p:cNvCxnSpPr>
            <a:cxnSpLocks/>
          </p:cNvCxnSpPr>
          <p:nvPr/>
        </p:nvCxnSpPr>
        <p:spPr>
          <a:xfrm flipV="1">
            <a:off x="2152827" y="2782529"/>
            <a:ext cx="7668310" cy="85005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00" name="Straight Connector 254999">
            <a:extLst>
              <a:ext uri="{FF2B5EF4-FFF2-40B4-BE49-F238E27FC236}">
                <a16:creationId xmlns:a16="http://schemas.microsoft.com/office/drawing/2014/main" id="{E528953B-4E8B-63B3-3956-6FD41FD35CC6}"/>
              </a:ext>
            </a:extLst>
          </p:cNvPr>
          <p:cNvCxnSpPr>
            <a:cxnSpLocks/>
          </p:cNvCxnSpPr>
          <p:nvPr/>
        </p:nvCxnSpPr>
        <p:spPr>
          <a:xfrm flipV="1">
            <a:off x="2152827" y="2615247"/>
            <a:ext cx="7668310" cy="89822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01" name="Straight Connector 255000">
            <a:extLst>
              <a:ext uri="{FF2B5EF4-FFF2-40B4-BE49-F238E27FC236}">
                <a16:creationId xmlns:a16="http://schemas.microsoft.com/office/drawing/2014/main" id="{A7F3765E-D039-B798-8937-C158A28B34E5}"/>
              </a:ext>
            </a:extLst>
          </p:cNvPr>
          <p:cNvCxnSpPr>
            <a:cxnSpLocks/>
          </p:cNvCxnSpPr>
          <p:nvPr/>
        </p:nvCxnSpPr>
        <p:spPr>
          <a:xfrm flipV="1">
            <a:off x="2152827" y="2894569"/>
            <a:ext cx="7668310" cy="898220"/>
          </a:xfrm>
          <a:prstGeom prst="line">
            <a:avLst/>
          </a:prstGeom>
          <a:ln w="60325">
            <a:solidFill>
              <a:srgbClr val="0070C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002" name="TextBox 255001">
            <a:extLst>
              <a:ext uri="{FF2B5EF4-FFF2-40B4-BE49-F238E27FC236}">
                <a16:creationId xmlns:a16="http://schemas.microsoft.com/office/drawing/2014/main" id="{379E4368-BAEF-C483-CA79-3283B16AF08A}"/>
              </a:ext>
            </a:extLst>
          </p:cNvPr>
          <p:cNvSpPr txBox="1"/>
          <p:nvPr/>
        </p:nvSpPr>
        <p:spPr>
          <a:xfrm rot="15085592">
            <a:off x="6436474" y="3050965"/>
            <a:ext cx="1022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256AAF"/>
                </a:solidFill>
              </a:rPr>
              <a:t>{</a:t>
            </a:r>
            <a:endParaRPr lang="en-US" dirty="0">
              <a:solidFill>
                <a:srgbClr val="256AAF"/>
              </a:solidFill>
            </a:endParaRPr>
          </a:p>
        </p:txBody>
      </p:sp>
      <p:sp>
        <p:nvSpPr>
          <p:cNvPr id="255003" name="TextBox 255002">
            <a:extLst>
              <a:ext uri="{FF2B5EF4-FFF2-40B4-BE49-F238E27FC236}">
                <a16:creationId xmlns:a16="http://schemas.microsoft.com/office/drawing/2014/main" id="{58BB4EBA-7318-3A02-045B-D874BD72E2CC}"/>
              </a:ext>
            </a:extLst>
          </p:cNvPr>
          <p:cNvSpPr txBox="1"/>
          <p:nvPr/>
        </p:nvSpPr>
        <p:spPr>
          <a:xfrm rot="19801322">
            <a:off x="6680355" y="3938832"/>
            <a:ext cx="17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 </a:t>
            </a:r>
          </a:p>
        </p:txBody>
      </p:sp>
    </p:spTree>
    <p:extLst>
      <p:ext uri="{BB962C8B-B14F-4D97-AF65-F5344CB8AC3E}">
        <p14:creationId xmlns:p14="http://schemas.microsoft.com/office/powerpoint/2010/main" val="5388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2" grpId="0"/>
      <p:bldP spid="2550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EFCF-4657-AAD0-0E64-9DAF9AEC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1" name="Rectangle 4">
            <a:extLst>
              <a:ext uri="{FF2B5EF4-FFF2-40B4-BE49-F238E27FC236}">
                <a16:creationId xmlns:a16="http://schemas.microsoft.com/office/drawing/2014/main" id="{88A5CC46-9DB3-E263-B8E4-438D2C35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Modeling – Defined</a:t>
            </a:r>
          </a:p>
        </p:txBody>
      </p:sp>
      <p:sp>
        <p:nvSpPr>
          <p:cNvPr id="254982" name="Rectangle 5">
            <a:extLst>
              <a:ext uri="{FF2B5EF4-FFF2-40B4-BE49-F238E27FC236}">
                <a16:creationId xmlns:a16="http://schemas.microsoft.com/office/drawing/2014/main" id="{825080C8-42AF-9E51-3AC4-7E6397267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Allows one to predict individual differences in growth patterns</a:t>
            </a:r>
          </a:p>
          <a:p>
            <a:pPr marL="342900" lvl="1" indent="0" algn="ctr">
              <a:buNone/>
            </a:pPr>
            <a:r>
              <a:rPr lang="en-US" altLang="en-US" i="1" dirty="0"/>
              <a:t>Panel data where time is of substantive interest</a:t>
            </a:r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  <a:p>
            <a:pPr marL="342900" lvl="1" indent="0" algn="ctr">
              <a:buNone/>
            </a:pPr>
            <a:endParaRPr lang="en-US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BEEDD-E736-EFD3-EFF7-02D8C0E6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2158A4-5AD1-F3A5-F457-A81D533B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pic>
        <p:nvPicPr>
          <p:cNvPr id="256006" name="Picture 13">
            <a:extLst>
              <a:ext uri="{FF2B5EF4-FFF2-40B4-BE49-F238E27FC236}">
                <a16:creationId xmlns:a16="http://schemas.microsoft.com/office/drawing/2014/main" id="{C867D2E1-009E-0911-3A97-0F4CB9F7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38" y="2056316"/>
            <a:ext cx="4153688" cy="414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7" name="Rectangle 12">
            <a:extLst>
              <a:ext uri="{FF2B5EF4-FFF2-40B4-BE49-F238E27FC236}">
                <a16:creationId xmlns:a16="http://schemas.microsoft.com/office/drawing/2014/main" id="{BA5FAD9B-6CE7-1535-17D9-7AD4BB6E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2" y="3624881"/>
            <a:ext cx="5464175" cy="1323439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</a:t>
            </a:r>
            <a:r>
              <a:rPr lang="en-US" altLang="en-US" sz="1600" dirty="0" err="1">
                <a:latin typeface="Courier New" pitchFamily="49" charset="0"/>
              </a:rPr>
              <a:t>xyplot</a:t>
            </a:r>
            <a:r>
              <a:rPr lang="en-US" altLang="en-US" sz="1600" dirty="0">
                <a:latin typeface="Courier New" pitchFamily="49" charset="0"/>
              </a:rPr>
              <a:t>(</a:t>
            </a:r>
            <a:r>
              <a:rPr lang="en-US" altLang="en-US" sz="1600" dirty="0" err="1">
                <a:latin typeface="Courier New" pitchFamily="49" charset="0"/>
              </a:rPr>
              <a:t>MULTDV~TIME|as.factor</a:t>
            </a:r>
            <a:r>
              <a:rPr lang="en-US" altLang="en-US" sz="1600" dirty="0">
                <a:latin typeface="Courier New" pitchFamily="49" charset="0"/>
              </a:rPr>
              <a:t>(SUBNUM),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data=UNIV.GROW[1:90,],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type=c("</a:t>
            </a:r>
            <a:r>
              <a:rPr lang="en-US" altLang="en-US" sz="1600" dirty="0" err="1">
                <a:latin typeface="Courier New" pitchFamily="49" charset="0"/>
              </a:rPr>
              <a:t>p","r","g</a:t>
            </a:r>
            <a:r>
              <a:rPr lang="en-US" altLang="en-US" sz="1600" dirty="0">
                <a:latin typeface="Courier New" pitchFamily="49" charset="0"/>
              </a:rPr>
              <a:t>"),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col="blue",</a:t>
            </a:r>
            <a:r>
              <a:rPr lang="en-US" altLang="en-US" sz="1600" dirty="0" err="1">
                <a:latin typeface="Courier New" pitchFamily="49" charset="0"/>
              </a:rPr>
              <a:t>col.line</a:t>
            </a:r>
            <a:r>
              <a:rPr lang="en-US" altLang="en-US" sz="1600" dirty="0">
                <a:latin typeface="Courier New" pitchFamily="49" charset="0"/>
              </a:rPr>
              <a:t>="black",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xlab</a:t>
            </a:r>
            <a:r>
              <a:rPr lang="en-US" altLang="en-US" sz="1600" dirty="0">
                <a:latin typeface="Courier New" pitchFamily="49" charset="0"/>
              </a:rPr>
              <a:t>="Time",</a:t>
            </a:r>
            <a:r>
              <a:rPr lang="en-US" altLang="en-US" sz="1600" dirty="0" err="1">
                <a:latin typeface="Courier New" pitchFamily="49" charset="0"/>
              </a:rPr>
              <a:t>ylab</a:t>
            </a:r>
            <a:r>
              <a:rPr lang="en-US" altLang="en-US" sz="1600" dirty="0">
                <a:latin typeface="Courier New" pitchFamily="49" charset="0"/>
              </a:rPr>
              <a:t>="Job Satisfaction")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2E4A5-CD7A-B3E8-064B-CE30D26DD06A}"/>
              </a:ext>
            </a:extLst>
          </p:cNvPr>
          <p:cNvSpPr txBox="1"/>
          <p:nvPr/>
        </p:nvSpPr>
        <p:spPr>
          <a:xfrm>
            <a:off x="1640925" y="2667409"/>
            <a:ext cx="4153688" cy="92333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from Multilevel Package Data: </a:t>
            </a:r>
          </a:p>
          <a:p>
            <a:pPr algn="ctr"/>
            <a:r>
              <a:rPr lang="en-US" dirty="0"/>
              <a:t>bh1996</a:t>
            </a:r>
          </a:p>
        </p:txBody>
      </p:sp>
    </p:spTree>
    <p:extLst>
      <p:ext uri="{BB962C8B-B14F-4D97-AF65-F5344CB8AC3E}">
        <p14:creationId xmlns:p14="http://schemas.microsoft.com/office/powerpoint/2010/main" val="138973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8D500-D98F-F0E9-9BE5-0AA98B96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7DB5-BAC3-9DEA-59A2-146B5D2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601-C220-1001-922B-5075A484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is it beneficial to analyze data using growth modeling?</a:t>
            </a:r>
          </a:p>
          <a:p>
            <a:pPr marL="857250" lvl="1" indent="-342900"/>
            <a:r>
              <a:rPr lang="en-US" dirty="0"/>
              <a:t>Provides information on general (growth/decline) trends</a:t>
            </a:r>
          </a:p>
          <a:p>
            <a:pPr marL="857250" lvl="1" indent="-342900"/>
            <a:r>
              <a:rPr lang="en-US" dirty="0"/>
              <a:t>Provides information on individual (growth/decline) trends</a:t>
            </a:r>
          </a:p>
          <a:p>
            <a:pPr marL="857250" lvl="1" indent="-342900"/>
            <a:r>
              <a:rPr lang="en-US" dirty="0"/>
              <a:t>Provides information on general and individual average-levels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57285C7-E21D-E1C6-F109-FD8EB142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F0FD204-E871-747D-90FC-A24B8A3D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54944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78F6C-7A6A-5078-61AA-D0A6623F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65755-AC0B-5B96-031B-88E6434A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887"/>
            <a:ext cx="9144000" cy="3259402"/>
          </a:xfrm>
        </p:spPr>
        <p:txBody>
          <a:bodyPr anchor="ctr">
            <a:normAutofit/>
          </a:bodyPr>
          <a:lstStyle/>
          <a:p>
            <a:r>
              <a:rPr lang="en-US" dirty="0"/>
              <a:t>But what if something impacts those growth lines?</a:t>
            </a:r>
            <a:br>
              <a:rPr lang="en-US" dirty="0"/>
            </a:br>
            <a:br>
              <a:rPr lang="en-US" dirty="0"/>
            </a:br>
            <a:r>
              <a:rPr lang="en-US" sz="2800" i="1" dirty="0"/>
              <a:t>(Random Coefficient </a:t>
            </a:r>
            <a:r>
              <a:rPr lang="en-US" sz="2800" i="1" dirty="0">
                <a:solidFill>
                  <a:srgbClr val="256AAF"/>
                </a:solidFill>
              </a:rPr>
              <a:t>DISCONTINUOUS</a:t>
            </a:r>
            <a:r>
              <a:rPr lang="en-US" sz="2800" i="1" dirty="0"/>
              <a:t> Growth Model)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400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Allows one to build upon traditional growth models to incorporate events associated with abrupt changes</a:t>
            </a:r>
          </a:p>
          <a:p>
            <a:pPr lvl="1"/>
            <a:r>
              <a:rPr lang="en-US" altLang="en-US"/>
              <a:t>Unanticipated events such as financial shocks (State-level GDP and the Great Recession)</a:t>
            </a:r>
          </a:p>
          <a:p>
            <a:pPr lvl="1"/>
            <a:r>
              <a:rPr lang="en-US" altLang="en-US"/>
              <a:t>Anticipated events in field data collections (measuring sleep in different settings)</a:t>
            </a:r>
          </a:p>
          <a:p>
            <a:pPr lvl="1"/>
            <a:r>
              <a:rPr lang="en-US" altLang="en-US"/>
              <a:t>Anticipated events in laboratory experiments (adaptability and the task-change paradigm)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75033E4-AB31-D0F8-6062-F438428E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32A9D1-D313-3B08-1625-49083001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50796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Coding Discontinuous Growth Models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523" t="20619" r="31194" b="4709"/>
          <a:stretch/>
        </p:blipFill>
        <p:spPr>
          <a:xfrm>
            <a:off x="5801241" y="1123135"/>
            <a:ext cx="5505146" cy="4611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4D3174F-1167-AFD0-725A-4B3BFA8D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0664E3-722E-6BE8-1137-C80A0C59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C9619C-71D8-BEC9-307A-038DCC444839}"/>
              </a:ext>
            </a:extLst>
          </p:cNvPr>
          <p:cNvGraphicFramePr>
            <a:graphicFrameLocks noGrp="1"/>
          </p:cNvGraphicFramePr>
          <p:nvPr/>
        </p:nvGraphicFramePr>
        <p:xfrm>
          <a:off x="1177136" y="2228291"/>
          <a:ext cx="4082120" cy="327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530">
                  <a:extLst>
                    <a:ext uri="{9D8B030D-6E8A-4147-A177-3AD203B41FA5}">
                      <a16:colId xmlns:a16="http://schemas.microsoft.com/office/drawing/2014/main" val="3000036501"/>
                    </a:ext>
                  </a:extLst>
                </a:gridCol>
                <a:gridCol w="1020530">
                  <a:extLst>
                    <a:ext uri="{9D8B030D-6E8A-4147-A177-3AD203B41FA5}">
                      <a16:colId xmlns:a16="http://schemas.microsoft.com/office/drawing/2014/main" val="3466759890"/>
                    </a:ext>
                  </a:extLst>
                </a:gridCol>
                <a:gridCol w="1020530">
                  <a:extLst>
                    <a:ext uri="{9D8B030D-6E8A-4147-A177-3AD203B41FA5}">
                      <a16:colId xmlns:a16="http://schemas.microsoft.com/office/drawing/2014/main" val="3547943837"/>
                    </a:ext>
                  </a:extLst>
                </a:gridCol>
                <a:gridCol w="1020530">
                  <a:extLst>
                    <a:ext uri="{9D8B030D-6E8A-4147-A177-3AD203B41FA5}">
                      <a16:colId xmlns:a16="http://schemas.microsoft.com/office/drawing/2014/main" val="3165493689"/>
                    </a:ext>
                  </a:extLst>
                </a:gridCol>
              </a:tblGrid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369610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477358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93578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5002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191257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16895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86444"/>
                  </a:ext>
                </a:extLst>
              </a:tr>
              <a:tr h="409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655745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B986E-EAC0-D840-72B6-8372577BFDB3}"/>
              </a:ext>
            </a:extLst>
          </p:cNvPr>
          <p:cNvGrpSpPr/>
          <p:nvPr/>
        </p:nvGrpSpPr>
        <p:grpSpPr>
          <a:xfrm>
            <a:off x="1098646" y="3083307"/>
            <a:ext cx="9484410" cy="1264209"/>
            <a:chOff x="1098646" y="3083307"/>
            <a:chExt cx="9484410" cy="126420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EA7EC6-3B0F-21C0-AD91-0DFF10E22CA2}"/>
                </a:ext>
              </a:extLst>
            </p:cNvPr>
            <p:cNvCxnSpPr>
              <a:cxnSpLocks/>
              <a:stCxn id="13" idx="1"/>
              <a:endCxn id="15" idx="3"/>
            </p:cNvCxnSpPr>
            <p:nvPr/>
          </p:nvCxnSpPr>
          <p:spPr>
            <a:xfrm flipH="1">
              <a:off x="5352443" y="3406473"/>
              <a:ext cx="2603419" cy="659383"/>
            </a:xfrm>
            <a:prstGeom prst="straightConnector1">
              <a:avLst/>
            </a:prstGeom>
            <a:ln w="28575">
              <a:solidFill>
                <a:srgbClr val="256A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805B2-FFF5-1B41-37E5-0C36A2F39F6C}"/>
                </a:ext>
              </a:extLst>
            </p:cNvPr>
            <p:cNvSpPr txBox="1"/>
            <p:nvPr/>
          </p:nvSpPr>
          <p:spPr>
            <a:xfrm>
              <a:off x="7955862" y="3083307"/>
              <a:ext cx="2627194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56AA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Event happened at this time!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C2EB4F-EE60-C3C8-81C3-0773F24DE26B}"/>
                </a:ext>
              </a:extLst>
            </p:cNvPr>
            <p:cNvSpPr/>
            <p:nvPr/>
          </p:nvSpPr>
          <p:spPr>
            <a:xfrm>
              <a:off x="1098646" y="3784195"/>
              <a:ext cx="4253797" cy="563321"/>
            </a:xfrm>
            <a:prstGeom prst="rect">
              <a:avLst/>
            </a:prstGeom>
            <a:noFill/>
            <a:ln w="28575">
              <a:solidFill>
                <a:srgbClr val="256A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9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 – Examples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DB7E17F-5F4A-BBC1-47CF-5B621C72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01C91C-A885-1C1E-A473-DC61B53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8CA1A-3F84-93D3-446C-5BD741D5B71D}"/>
              </a:ext>
            </a:extLst>
          </p:cNvPr>
          <p:cNvSpPr txBox="1"/>
          <p:nvPr/>
        </p:nvSpPr>
        <p:spPr>
          <a:xfrm>
            <a:off x="1317241" y="5422187"/>
            <a:ext cx="95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Firm Productivity during the Great Recession</a:t>
            </a:r>
          </a:p>
          <a:p>
            <a:pPr algn="ctr"/>
            <a:r>
              <a:rPr lang="en-US" dirty="0"/>
              <a:t>Kim &amp; Ployhart (2014)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A44C3-593A-5228-B4B3-C3C8BFE0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1" y="1403636"/>
            <a:ext cx="10194298" cy="37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5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79AF5-A86B-C9A7-915F-59BF631B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>
            <a:extLst>
              <a:ext uri="{FF2B5EF4-FFF2-40B4-BE49-F238E27FC236}">
                <a16:creationId xmlns:a16="http://schemas.microsoft.com/office/drawing/2014/main" id="{A8DAA544-9A26-C019-EA61-BA4FB29E8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 – Examples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F6EE35F-3C03-DF55-70F3-0A4DE21F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95D80F-2EC3-8241-32B4-7D34321A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aphicFrame>
        <p:nvGraphicFramePr>
          <p:cNvPr id="25606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624448"/>
              </p:ext>
            </p:extLst>
          </p:nvPr>
        </p:nvGraphicFramePr>
        <p:xfrm>
          <a:off x="3081479" y="1268052"/>
          <a:ext cx="6029042" cy="417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7448499" imgH="5162378" progId="MSGraph.Chart.8">
                  <p:embed/>
                </p:oleObj>
              </mc:Choice>
              <mc:Fallback>
                <p:oleObj name="Chart" r:id="rId2" imgW="7448499" imgH="5162378" progId="MSGraph.Chart.8">
                  <p:embed/>
                  <p:pic>
                    <p:nvPicPr>
                      <p:cNvPr id="25606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479" y="1268052"/>
                        <a:ext cx="6029042" cy="417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AE2B41-4D05-A2FE-4A7E-5A5E4D0032A2}"/>
              </a:ext>
            </a:extLst>
          </p:cNvPr>
          <p:cNvSpPr txBox="1"/>
          <p:nvPr/>
        </p:nvSpPr>
        <p:spPr>
          <a:xfrm>
            <a:off x="1317241" y="5422187"/>
            <a:ext cx="95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Sleep</a:t>
            </a:r>
          </a:p>
          <a:p>
            <a:pPr algn="ctr"/>
            <a:r>
              <a:rPr lang="en-US" dirty="0"/>
              <a:t>Bliese, McGurk, Thomas, </a:t>
            </a:r>
            <a:r>
              <a:rPr lang="en-US" dirty="0" err="1"/>
              <a:t>Balkin</a:t>
            </a:r>
            <a:r>
              <a:rPr lang="en-US" dirty="0"/>
              <a:t> &amp; </a:t>
            </a:r>
            <a:r>
              <a:rPr lang="en-US" dirty="0" err="1"/>
              <a:t>Wesensten</a:t>
            </a:r>
            <a:r>
              <a:rPr lang="en-US" dirty="0"/>
              <a:t> (2007)</a:t>
            </a:r>
          </a:p>
        </p:txBody>
      </p:sp>
    </p:spTree>
    <p:extLst>
      <p:ext uri="{BB962C8B-B14F-4D97-AF65-F5344CB8AC3E}">
        <p14:creationId xmlns:p14="http://schemas.microsoft.com/office/powerpoint/2010/main" val="94625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2ED9C-2EC7-524F-81B3-53A3EFDD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887"/>
            <a:ext cx="9144000" cy="3259402"/>
          </a:xfrm>
        </p:spPr>
        <p:txBody>
          <a:bodyPr anchor="ctr">
            <a:normAutofit/>
          </a:bodyPr>
          <a:lstStyle/>
          <a:p>
            <a:r>
              <a:rPr lang="en-US" dirty="0"/>
              <a:t>A quick overview of </a:t>
            </a:r>
            <a:br>
              <a:rPr lang="en-US" dirty="0"/>
            </a:br>
            <a:r>
              <a:rPr lang="en-US" dirty="0"/>
              <a:t>Basic Statistical Analysis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The Multilevel World</a:t>
            </a:r>
          </a:p>
        </p:txBody>
      </p:sp>
    </p:spTree>
    <p:extLst>
      <p:ext uri="{BB962C8B-B14F-4D97-AF65-F5344CB8AC3E}">
        <p14:creationId xmlns:p14="http://schemas.microsoft.com/office/powerpoint/2010/main" val="161472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34E85-A195-0FFC-615F-BEB65CFD2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>
            <a:extLst>
              <a:ext uri="{FF2B5EF4-FFF2-40B4-BE49-F238E27FC236}">
                <a16:creationId xmlns:a16="http://schemas.microsoft.com/office/drawing/2014/main" id="{28BC0B6D-192B-32CC-7AC1-6BC5B8090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 – Examples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88C46CE-8ADE-E599-115C-AEEFB941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4C4812-51C4-CA7F-7547-07C09D9F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DA6EB-87F4-1DFC-46C9-EE1B39C18A5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17241" y="5422187"/>
            <a:ext cx="95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Sleep Banking</a:t>
            </a:r>
          </a:p>
          <a:p>
            <a:pPr algn="ctr"/>
            <a:r>
              <a:rPr lang="de-DE" dirty="0"/>
              <a:t>Rupp, Wesensten, Bliese &amp; Balkin (2009)</a:t>
            </a:r>
          </a:p>
        </p:txBody>
      </p:sp>
      <p:pic>
        <p:nvPicPr>
          <p:cNvPr id="2765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3" y="1236690"/>
            <a:ext cx="63023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98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DC653-5549-8C71-C538-C0023C39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>
            <a:extLst>
              <a:ext uri="{FF2B5EF4-FFF2-40B4-BE49-F238E27FC236}">
                <a16:creationId xmlns:a16="http://schemas.microsoft.com/office/drawing/2014/main" id="{B0F719DB-239B-605D-6B82-E4A2DFBDA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 – Examples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732052C-BBB9-99FB-118F-DAA3FA21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DCD9A9-4ACD-8DBD-08D8-CE5A810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1893-B1DA-A677-BBD9-2B3E2467D899}"/>
              </a:ext>
            </a:extLst>
          </p:cNvPr>
          <p:cNvSpPr txBox="1"/>
          <p:nvPr/>
        </p:nvSpPr>
        <p:spPr>
          <a:xfrm>
            <a:off x="1317241" y="5422187"/>
            <a:ext cx="95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Adaptability and Change in Performance</a:t>
            </a:r>
          </a:p>
          <a:p>
            <a:pPr algn="ctr"/>
            <a:r>
              <a:rPr lang="en-US" dirty="0"/>
              <a:t>Lang &amp; Bliese (2009)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48229"/>
              </p:ext>
            </p:extLst>
          </p:nvPr>
        </p:nvGraphicFramePr>
        <p:xfrm>
          <a:off x="3068638" y="1327103"/>
          <a:ext cx="6054725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791072" imgH="3867064" progId="MSGraph.Chart.8">
                  <p:embed followColorScheme="full"/>
                </p:oleObj>
              </mc:Choice>
              <mc:Fallback>
                <p:oleObj name="Chart" r:id="rId2" imgW="5791072" imgH="3867064" progId="MSGraph.Chart.8">
                  <p:embed followColorScheme="full"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1327103"/>
                        <a:ext cx="6054725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52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 – Examples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37B553-519F-46BD-5359-327E071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AFE963-2A72-6E1A-E081-EE7632DF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FDBF5-C584-7F04-5A64-AE6F8BD25377}"/>
              </a:ext>
            </a:extLst>
          </p:cNvPr>
          <p:cNvSpPr txBox="1"/>
          <p:nvPr/>
        </p:nvSpPr>
        <p:spPr>
          <a:xfrm>
            <a:off x="1151424" y="1602463"/>
            <a:ext cx="32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State-Level GDP Change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584264E-BF97-6DAB-AC4C-848D82B87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4" y="2266594"/>
            <a:ext cx="5463604" cy="2800767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&gt;library(lattice)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</a:t>
            </a:r>
            <a:r>
              <a:rPr lang="en-US" altLang="en-US" sz="1600" dirty="0" err="1">
                <a:latin typeface="Courier New" pitchFamily="49" charset="0"/>
              </a:rPr>
              <a:t>xyplot</a:t>
            </a:r>
            <a:r>
              <a:rPr lang="en-US" altLang="en-US" sz="1600" dirty="0">
                <a:latin typeface="Courier New" pitchFamily="49" charset="0"/>
              </a:rPr>
              <a:t>(GDP1k~Year|as.factor(State),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data = </a:t>
            </a:r>
            <a:r>
              <a:rPr lang="en-US" altLang="en-US" sz="1600" dirty="0" err="1">
                <a:latin typeface="Courier New" pitchFamily="49" charset="0"/>
              </a:rPr>
              <a:t>dat.GDP</a:t>
            </a:r>
            <a:r>
              <a:rPr lang="en-US" altLang="en-US" sz="1600" dirty="0">
                <a:latin typeface="Courier New" pitchFamily="49" charset="0"/>
              </a:rPr>
              <a:t>[</a:t>
            </a:r>
            <a:r>
              <a:rPr lang="en-US" altLang="en-US" sz="1600" dirty="0" err="1">
                <a:latin typeface="Courier New" pitchFamily="49" charset="0"/>
              </a:rPr>
              <a:t>dat.GDP$State</a:t>
            </a:r>
            <a:r>
              <a:rPr lang="en-US" altLang="en-US" sz="1600" dirty="0">
                <a:latin typeface="Courier New" pitchFamily="49" charset="0"/>
              </a:rPr>
              <a:t> %in% 	c("</a:t>
            </a:r>
            <a:r>
              <a:rPr lang="en-US" altLang="en-US" sz="1600" dirty="0" err="1">
                <a:latin typeface="Courier New" pitchFamily="49" charset="0"/>
              </a:rPr>
              <a:t>Wisconsin","Kentucky","Nevada</a:t>
            </a:r>
            <a:r>
              <a:rPr lang="en-US" altLang="en-US" sz="1600" dirty="0">
                <a:latin typeface="Courier New" pitchFamily="49" charset="0"/>
              </a:rPr>
              <a:t>", 	"</a:t>
            </a:r>
            <a:r>
              <a:rPr lang="en-US" altLang="en-US" sz="1600" dirty="0" err="1">
                <a:latin typeface="Courier New" pitchFamily="49" charset="0"/>
              </a:rPr>
              <a:t>Oregon","South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</a:rPr>
              <a:t>Dakota","Colorado</a:t>
            </a:r>
            <a:r>
              <a:rPr lang="en-US" altLang="en-US" sz="1600" dirty="0">
                <a:latin typeface="Courier New" pitchFamily="49" charset="0"/>
              </a:rPr>
              <a:t>", 	"</a:t>
            </a:r>
            <a:r>
              <a:rPr lang="en-US" altLang="en-US" sz="1600" dirty="0" err="1">
                <a:latin typeface="Courier New" pitchFamily="49" charset="0"/>
              </a:rPr>
              <a:t>Iowa","Minnesota","Missouri</a:t>
            </a:r>
            <a:r>
              <a:rPr lang="en-US" altLang="en-US" sz="1600" dirty="0">
                <a:latin typeface="Courier New" pitchFamily="49" charset="0"/>
              </a:rPr>
              <a:t>"),],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layout = c(3,3),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type = c("</a:t>
            </a:r>
            <a:r>
              <a:rPr lang="en-US" altLang="en-US" sz="1600" dirty="0" err="1">
                <a:latin typeface="Courier New" pitchFamily="49" charset="0"/>
              </a:rPr>
              <a:t>p","g","r</a:t>
            </a:r>
            <a:r>
              <a:rPr lang="en-US" altLang="en-US" sz="1600" dirty="0">
                <a:latin typeface="Courier New" pitchFamily="49" charset="0"/>
              </a:rPr>
              <a:t>"), col="dark blue",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</a:rPr>
              <a:t>col.line</a:t>
            </a:r>
            <a:r>
              <a:rPr lang="en-US" altLang="en-US" sz="1600" dirty="0">
                <a:latin typeface="Courier New" pitchFamily="49" charset="0"/>
              </a:rPr>
              <a:t> = "black",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</a:rPr>
              <a:t>xlab</a:t>
            </a:r>
            <a:r>
              <a:rPr lang="en-US" altLang="en-US" sz="1600" dirty="0">
                <a:latin typeface="Courier New" pitchFamily="49" charset="0"/>
              </a:rPr>
              <a:t> = "Years",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</a:rPr>
              <a:t>ylab</a:t>
            </a:r>
            <a:r>
              <a:rPr lang="en-US" altLang="en-US" sz="1600" dirty="0">
                <a:latin typeface="Courier New" pitchFamily="49" charset="0"/>
              </a:rPr>
              <a:t>= "GDP (1k Mil)")</a:t>
            </a:r>
            <a:endParaRPr lang="en-US" altLang="en-US" sz="2000" dirty="0">
              <a:latin typeface="Courier New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480C5B-2683-54D2-4168-99EC2DDF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48" y="1021084"/>
            <a:ext cx="6465352" cy="46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21D26-9FE3-9F14-D075-454136DC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>
            <a:extLst>
              <a:ext uri="{FF2B5EF4-FFF2-40B4-BE49-F238E27FC236}">
                <a16:creationId xmlns:a16="http://schemas.microsoft.com/office/drawing/2014/main" id="{B3399054-1A7D-B31F-FB26-03E64180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Discontinuous Growth Models – Examples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E8E0993-3269-88B9-0459-CD59A5E8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BF31EC-3D08-EE91-A3F5-AE7AEFB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F7982-9A95-99FF-540E-37974D4E1104}"/>
              </a:ext>
            </a:extLst>
          </p:cNvPr>
          <p:cNvSpPr txBox="1"/>
          <p:nvPr/>
        </p:nvSpPr>
        <p:spPr>
          <a:xfrm>
            <a:off x="1151424" y="1602463"/>
            <a:ext cx="32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State-Level GDP Change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588613C-B687-1968-5EEB-59F23458D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" y="2266594"/>
            <a:ext cx="5699579" cy="2062103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&gt;plot(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x = c(1997:2023),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y = </a:t>
            </a:r>
            <a:r>
              <a:rPr lang="en-US" altLang="en-US" sz="1600" dirty="0" err="1">
                <a:latin typeface="Courier New" pitchFamily="49" charset="0"/>
              </a:rPr>
              <a:t>as.numeric</a:t>
            </a:r>
            <a:r>
              <a:rPr lang="en-US" altLang="en-US" sz="1600" dirty="0">
                <a:latin typeface="Courier New" pitchFamily="49" charset="0"/>
              </a:rPr>
              <a:t>(</a:t>
            </a:r>
            <a:r>
              <a:rPr lang="en-US" altLang="en-US" sz="1600" dirty="0" err="1">
                <a:latin typeface="Courier New" pitchFamily="49" charset="0"/>
              </a:rPr>
              <a:t>gsub</a:t>
            </a:r>
            <a:r>
              <a:rPr lang="en-US" altLang="en-US" sz="1600" dirty="0">
                <a:latin typeface="Courier New" pitchFamily="49" charset="0"/>
              </a:rPr>
              <a:t>("[^0-9]", "", 	summary(</a:t>
            </a:r>
            <a:r>
              <a:rPr lang="en-US" altLang="en-US" sz="1600" dirty="0" err="1">
                <a:latin typeface="Courier New" pitchFamily="49" charset="0"/>
              </a:rPr>
              <a:t>dat.GDP.W</a:t>
            </a:r>
            <a:r>
              <a:rPr lang="en-US" altLang="en-US" sz="1600" dirty="0">
                <a:latin typeface="Courier New" pitchFamily="49" charset="0"/>
              </a:rPr>
              <a:t>[,c(2:28)], na.rm=T)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	[seq(from=4,to=162,by=6)]))/10000,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type = "o", col = "blue",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xlab</a:t>
            </a:r>
            <a:r>
              <a:rPr lang="en-US" altLang="en-US" sz="1600" dirty="0">
                <a:latin typeface="Courier New" pitchFamily="49" charset="0"/>
              </a:rPr>
              <a:t> = "Years", </a:t>
            </a:r>
            <a:r>
              <a:rPr lang="en-US" altLang="en-US" sz="1600" dirty="0" err="1">
                <a:latin typeface="Courier New" pitchFamily="49" charset="0"/>
              </a:rPr>
              <a:t>ylab</a:t>
            </a:r>
            <a:r>
              <a:rPr lang="en-US" altLang="en-US" sz="1600" dirty="0">
                <a:latin typeface="Courier New" pitchFamily="49" charset="0"/>
              </a:rPr>
              <a:t> = "Mean GDP (1k)",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main = "Average GDP growth (1997 to 2023)")</a:t>
            </a:r>
            <a:endParaRPr lang="en-US" altLang="en-US" sz="2000" dirty="0">
              <a:latin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8A1FB-8716-6921-521E-96D71D3A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65" y="1189704"/>
            <a:ext cx="6332097" cy="45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4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Interpreting the Models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94A861A-E426-8659-5C97-F4DB5A74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761EA1-AEC6-F2EA-7E1E-574738BC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FEDC401-758C-6098-AD5C-1A69D0700BFA}"/>
              </a:ext>
            </a:extLst>
          </p:cNvPr>
          <p:cNvCxnSpPr>
            <a:cxnSpLocks/>
          </p:cNvCxnSpPr>
          <p:nvPr/>
        </p:nvCxnSpPr>
        <p:spPr>
          <a:xfrm>
            <a:off x="2133163" y="1569493"/>
            <a:ext cx="0" cy="386663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4F183-2ABB-B7D5-3B67-E40EB3348F03}"/>
              </a:ext>
            </a:extLst>
          </p:cNvPr>
          <p:cNvCxnSpPr>
            <a:cxnSpLocks/>
          </p:cNvCxnSpPr>
          <p:nvPr/>
        </p:nvCxnSpPr>
        <p:spPr>
          <a:xfrm>
            <a:off x="2133163" y="5196384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371A2D-FF11-EF40-8C68-F6F1242ABA31}"/>
              </a:ext>
            </a:extLst>
          </p:cNvPr>
          <p:cNvSpPr txBox="1"/>
          <p:nvPr/>
        </p:nvSpPr>
        <p:spPr>
          <a:xfrm>
            <a:off x="9961893" y="5318614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63463-46D2-77B9-8600-F2E8FA6F0B28}"/>
              </a:ext>
            </a:extLst>
          </p:cNvPr>
          <p:cNvSpPr txBox="1"/>
          <p:nvPr/>
        </p:nvSpPr>
        <p:spPr>
          <a:xfrm rot="16200000">
            <a:off x="586022" y="3017840"/>
            <a:ext cx="226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GDP (1k)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8DC95-B491-63F9-4123-6EF650AADF0D}"/>
              </a:ext>
            </a:extLst>
          </p:cNvPr>
          <p:cNvCxnSpPr>
            <a:cxnSpLocks/>
          </p:cNvCxnSpPr>
          <p:nvPr/>
        </p:nvCxnSpPr>
        <p:spPr>
          <a:xfrm flipH="1">
            <a:off x="3520870" y="498674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3E1228-5995-A613-A56F-74590158150E}"/>
              </a:ext>
            </a:extLst>
          </p:cNvPr>
          <p:cNvCxnSpPr>
            <a:cxnSpLocks/>
          </p:cNvCxnSpPr>
          <p:nvPr/>
        </p:nvCxnSpPr>
        <p:spPr>
          <a:xfrm flipH="1">
            <a:off x="7634977" y="4978926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FEC90A-17D6-649A-B7D4-70DFD6DE79C1}"/>
              </a:ext>
            </a:extLst>
          </p:cNvPr>
          <p:cNvCxnSpPr>
            <a:cxnSpLocks/>
          </p:cNvCxnSpPr>
          <p:nvPr/>
        </p:nvCxnSpPr>
        <p:spPr>
          <a:xfrm flipH="1">
            <a:off x="9004878" y="498674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23E5-0174-00B0-695C-FB42BAF4095F}"/>
              </a:ext>
            </a:extLst>
          </p:cNvPr>
          <p:cNvCxnSpPr>
            <a:cxnSpLocks/>
          </p:cNvCxnSpPr>
          <p:nvPr/>
        </p:nvCxnSpPr>
        <p:spPr>
          <a:xfrm flipH="1">
            <a:off x="4886336" y="4977410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49CAF3-AC97-920D-DED1-A74FA3BFB7FC}"/>
              </a:ext>
            </a:extLst>
          </p:cNvPr>
          <p:cNvCxnSpPr>
            <a:cxnSpLocks/>
          </p:cNvCxnSpPr>
          <p:nvPr/>
        </p:nvCxnSpPr>
        <p:spPr>
          <a:xfrm flipH="1">
            <a:off x="6274407" y="4977409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901B3-C50E-7E72-6F70-0BDF4BB57D0F}"/>
              </a:ext>
            </a:extLst>
          </p:cNvPr>
          <p:cNvCxnSpPr>
            <a:cxnSpLocks/>
          </p:cNvCxnSpPr>
          <p:nvPr/>
        </p:nvCxnSpPr>
        <p:spPr>
          <a:xfrm flipV="1">
            <a:off x="2380909" y="3293288"/>
            <a:ext cx="3006480" cy="1655213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2AF654-7485-BAD7-BC52-B0924CD17F8A}"/>
              </a:ext>
            </a:extLst>
          </p:cNvPr>
          <p:cNvCxnSpPr>
            <a:cxnSpLocks/>
          </p:cNvCxnSpPr>
          <p:nvPr/>
        </p:nvCxnSpPr>
        <p:spPr>
          <a:xfrm>
            <a:off x="5346619" y="3293288"/>
            <a:ext cx="482880" cy="482204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196FF5-56B5-74FC-2F11-FA75B29313E4}"/>
              </a:ext>
            </a:extLst>
          </p:cNvPr>
          <p:cNvCxnSpPr>
            <a:cxnSpLocks/>
          </p:cNvCxnSpPr>
          <p:nvPr/>
        </p:nvCxnSpPr>
        <p:spPr>
          <a:xfrm flipV="1">
            <a:off x="5806731" y="2034134"/>
            <a:ext cx="2606865" cy="1752229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" name="Straight Connector 22527">
            <a:extLst>
              <a:ext uri="{FF2B5EF4-FFF2-40B4-BE49-F238E27FC236}">
                <a16:creationId xmlns:a16="http://schemas.microsoft.com/office/drawing/2014/main" id="{4876E577-B25D-96D5-9635-8E5117ACB372}"/>
              </a:ext>
            </a:extLst>
          </p:cNvPr>
          <p:cNvCxnSpPr>
            <a:cxnSpLocks/>
          </p:cNvCxnSpPr>
          <p:nvPr/>
        </p:nvCxnSpPr>
        <p:spPr>
          <a:xfrm>
            <a:off x="8365258" y="2033157"/>
            <a:ext cx="726872" cy="576161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" name="Straight Connector 22528">
            <a:extLst>
              <a:ext uri="{FF2B5EF4-FFF2-40B4-BE49-F238E27FC236}">
                <a16:creationId xmlns:a16="http://schemas.microsoft.com/office/drawing/2014/main" id="{326FE455-E3C9-BF06-84EE-7F5662F01549}"/>
              </a:ext>
            </a:extLst>
          </p:cNvPr>
          <p:cNvCxnSpPr>
            <a:cxnSpLocks/>
          </p:cNvCxnSpPr>
          <p:nvPr/>
        </p:nvCxnSpPr>
        <p:spPr>
          <a:xfrm flipV="1">
            <a:off x="9067840" y="1425300"/>
            <a:ext cx="920670" cy="1190200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xtBox 22532">
            <a:extLst>
              <a:ext uri="{FF2B5EF4-FFF2-40B4-BE49-F238E27FC236}">
                <a16:creationId xmlns:a16="http://schemas.microsoft.com/office/drawing/2014/main" id="{5727F4BF-FDD2-D731-342C-A5DF4DBC5837}"/>
              </a:ext>
            </a:extLst>
          </p:cNvPr>
          <p:cNvSpPr txBox="1"/>
          <p:nvPr/>
        </p:nvSpPr>
        <p:spPr>
          <a:xfrm>
            <a:off x="2906522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2534" name="TextBox 22533">
            <a:extLst>
              <a:ext uri="{FF2B5EF4-FFF2-40B4-BE49-F238E27FC236}">
                <a16:creationId xmlns:a16="http://schemas.microsoft.com/office/drawing/2014/main" id="{3E90466B-3D00-BA69-694F-52B60D3DE329}"/>
              </a:ext>
            </a:extLst>
          </p:cNvPr>
          <p:cNvSpPr txBox="1"/>
          <p:nvPr/>
        </p:nvSpPr>
        <p:spPr>
          <a:xfrm>
            <a:off x="4283291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2005</a:t>
            </a:r>
          </a:p>
        </p:txBody>
      </p:sp>
      <p:sp>
        <p:nvSpPr>
          <p:cNvPr id="22535" name="TextBox 22534">
            <a:extLst>
              <a:ext uri="{FF2B5EF4-FFF2-40B4-BE49-F238E27FC236}">
                <a16:creationId xmlns:a16="http://schemas.microsoft.com/office/drawing/2014/main" id="{273631C2-572E-44A2-F8C3-B35F81580DB7}"/>
              </a:ext>
            </a:extLst>
          </p:cNvPr>
          <p:cNvSpPr txBox="1"/>
          <p:nvPr/>
        </p:nvSpPr>
        <p:spPr>
          <a:xfrm>
            <a:off x="5660060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22536" name="TextBox 22535">
            <a:extLst>
              <a:ext uri="{FF2B5EF4-FFF2-40B4-BE49-F238E27FC236}">
                <a16:creationId xmlns:a16="http://schemas.microsoft.com/office/drawing/2014/main" id="{97B4971E-F9EC-AF2E-7D90-26CC7A9181FC}"/>
              </a:ext>
            </a:extLst>
          </p:cNvPr>
          <p:cNvSpPr txBox="1"/>
          <p:nvPr/>
        </p:nvSpPr>
        <p:spPr>
          <a:xfrm>
            <a:off x="7036829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22537" name="TextBox 22536">
            <a:extLst>
              <a:ext uri="{FF2B5EF4-FFF2-40B4-BE49-F238E27FC236}">
                <a16:creationId xmlns:a16="http://schemas.microsoft.com/office/drawing/2014/main" id="{0844A12B-2EC9-1BE1-39FF-9F8FE25C02B6}"/>
              </a:ext>
            </a:extLst>
          </p:cNvPr>
          <p:cNvSpPr txBox="1"/>
          <p:nvPr/>
        </p:nvSpPr>
        <p:spPr>
          <a:xfrm>
            <a:off x="8413596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305DB204-46F1-9D30-2DEC-4C400A52AF0B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(1997 to 2023)</a:t>
            </a:r>
          </a:p>
        </p:txBody>
      </p:sp>
      <p:cxnSp>
        <p:nvCxnSpPr>
          <p:cNvPr id="22547" name="Straight Connector 22546">
            <a:extLst>
              <a:ext uri="{FF2B5EF4-FFF2-40B4-BE49-F238E27FC236}">
                <a16:creationId xmlns:a16="http://schemas.microsoft.com/office/drawing/2014/main" id="{9D7E5452-F040-6D03-4BF0-D633789C7FCD}"/>
              </a:ext>
            </a:extLst>
          </p:cNvPr>
          <p:cNvCxnSpPr>
            <a:cxnSpLocks/>
          </p:cNvCxnSpPr>
          <p:nvPr/>
        </p:nvCxnSpPr>
        <p:spPr>
          <a:xfrm flipV="1">
            <a:off x="5387389" y="1024916"/>
            <a:ext cx="4181778" cy="2273224"/>
          </a:xfrm>
          <a:prstGeom prst="line">
            <a:avLst/>
          </a:prstGeom>
          <a:ln w="6032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1" name="Straight Connector 22550">
            <a:extLst>
              <a:ext uri="{FF2B5EF4-FFF2-40B4-BE49-F238E27FC236}">
                <a16:creationId xmlns:a16="http://schemas.microsoft.com/office/drawing/2014/main" id="{3BCAEAA6-1425-275B-FEA5-173D915F54AC}"/>
              </a:ext>
            </a:extLst>
          </p:cNvPr>
          <p:cNvCxnSpPr>
            <a:cxnSpLocks/>
          </p:cNvCxnSpPr>
          <p:nvPr/>
        </p:nvCxnSpPr>
        <p:spPr>
          <a:xfrm flipV="1">
            <a:off x="5826396" y="1910928"/>
            <a:ext cx="0" cy="3279414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3" name="Right Arrow 5">
            <a:extLst>
              <a:ext uri="{FF2B5EF4-FFF2-40B4-BE49-F238E27FC236}">
                <a16:creationId xmlns:a16="http://schemas.microsoft.com/office/drawing/2014/main" id="{55AA7E04-ABDD-383A-B673-D61BB0AA8EBD}"/>
              </a:ext>
            </a:extLst>
          </p:cNvPr>
          <p:cNvSpPr/>
          <p:nvPr/>
        </p:nvSpPr>
        <p:spPr bwMode="auto">
          <a:xfrm rot="16200000">
            <a:off x="3928103" y="4277836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54" name="Right Arrow 6">
            <a:extLst>
              <a:ext uri="{FF2B5EF4-FFF2-40B4-BE49-F238E27FC236}">
                <a16:creationId xmlns:a16="http://schemas.microsoft.com/office/drawing/2014/main" id="{A5D09C71-CE3A-5AEC-FD1C-4E44944D2155}"/>
              </a:ext>
            </a:extLst>
          </p:cNvPr>
          <p:cNvSpPr/>
          <p:nvPr/>
        </p:nvSpPr>
        <p:spPr bwMode="auto">
          <a:xfrm rot="13908260">
            <a:off x="6872348" y="3324058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55" name="Right Arrow 7">
            <a:extLst>
              <a:ext uri="{FF2B5EF4-FFF2-40B4-BE49-F238E27FC236}">
                <a16:creationId xmlns:a16="http://schemas.microsoft.com/office/drawing/2014/main" id="{355E7613-087B-2DA6-CAE5-4DC3E06EFECE}"/>
              </a:ext>
            </a:extLst>
          </p:cNvPr>
          <p:cNvSpPr/>
          <p:nvPr/>
        </p:nvSpPr>
        <p:spPr bwMode="auto">
          <a:xfrm rot="18045693">
            <a:off x="5141290" y="3842055"/>
            <a:ext cx="495300" cy="115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 animBg="1"/>
      <p:bldP spid="22554" grpId="0" animBg="1"/>
      <p:bldP spid="225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FC5F6-771C-46CE-6539-A49AA46F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A3E6DB12-7C8E-B312-3A75-45AE04411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Interpreting the Models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C70BDC-6533-21CF-8057-BC4003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5FA237-C10C-8BA0-C762-8BD9AD2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B6DB7A-5A1B-C972-0715-066605306073}"/>
              </a:ext>
            </a:extLst>
          </p:cNvPr>
          <p:cNvCxnSpPr>
            <a:cxnSpLocks/>
          </p:cNvCxnSpPr>
          <p:nvPr/>
        </p:nvCxnSpPr>
        <p:spPr>
          <a:xfrm>
            <a:off x="2133163" y="1569493"/>
            <a:ext cx="0" cy="386663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32D66D-6207-EAE5-CC49-790BC95DECEA}"/>
              </a:ext>
            </a:extLst>
          </p:cNvPr>
          <p:cNvCxnSpPr>
            <a:cxnSpLocks/>
          </p:cNvCxnSpPr>
          <p:nvPr/>
        </p:nvCxnSpPr>
        <p:spPr>
          <a:xfrm>
            <a:off x="2133163" y="5196384"/>
            <a:ext cx="818596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519C40-0370-68F6-D37E-E193453C9D7E}"/>
              </a:ext>
            </a:extLst>
          </p:cNvPr>
          <p:cNvSpPr txBox="1"/>
          <p:nvPr/>
        </p:nvSpPr>
        <p:spPr>
          <a:xfrm>
            <a:off x="9961893" y="5318614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4B08D-06E9-6E97-DA15-E39FE10CD5A1}"/>
              </a:ext>
            </a:extLst>
          </p:cNvPr>
          <p:cNvSpPr txBox="1"/>
          <p:nvPr/>
        </p:nvSpPr>
        <p:spPr>
          <a:xfrm rot="16200000">
            <a:off x="586022" y="3017840"/>
            <a:ext cx="226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GDP (1k)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5F49E-3294-DD59-A2A3-CAD6ACD22920}"/>
              </a:ext>
            </a:extLst>
          </p:cNvPr>
          <p:cNvCxnSpPr>
            <a:cxnSpLocks/>
          </p:cNvCxnSpPr>
          <p:nvPr/>
        </p:nvCxnSpPr>
        <p:spPr>
          <a:xfrm flipH="1">
            <a:off x="3520870" y="498674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4FE11D-9A5F-CF04-0F19-12F76EA9A965}"/>
              </a:ext>
            </a:extLst>
          </p:cNvPr>
          <p:cNvCxnSpPr>
            <a:cxnSpLocks/>
          </p:cNvCxnSpPr>
          <p:nvPr/>
        </p:nvCxnSpPr>
        <p:spPr>
          <a:xfrm flipH="1">
            <a:off x="7634977" y="4978926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D93116-C922-515D-A680-A6780497A966}"/>
              </a:ext>
            </a:extLst>
          </p:cNvPr>
          <p:cNvCxnSpPr>
            <a:cxnSpLocks/>
          </p:cNvCxnSpPr>
          <p:nvPr/>
        </p:nvCxnSpPr>
        <p:spPr>
          <a:xfrm flipH="1">
            <a:off x="9004878" y="498674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1FF51B-9773-F0B1-247E-4DE6A62AD26D}"/>
              </a:ext>
            </a:extLst>
          </p:cNvPr>
          <p:cNvCxnSpPr>
            <a:cxnSpLocks/>
          </p:cNvCxnSpPr>
          <p:nvPr/>
        </p:nvCxnSpPr>
        <p:spPr>
          <a:xfrm flipH="1">
            <a:off x="4886336" y="4977410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DD092B-3B38-E803-21CC-4B5B33B67745}"/>
              </a:ext>
            </a:extLst>
          </p:cNvPr>
          <p:cNvCxnSpPr>
            <a:cxnSpLocks/>
          </p:cNvCxnSpPr>
          <p:nvPr/>
        </p:nvCxnSpPr>
        <p:spPr>
          <a:xfrm flipH="1">
            <a:off x="6274407" y="4977409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129C65-23BC-C434-3ABB-84ED2744954C}"/>
              </a:ext>
            </a:extLst>
          </p:cNvPr>
          <p:cNvCxnSpPr>
            <a:cxnSpLocks/>
          </p:cNvCxnSpPr>
          <p:nvPr/>
        </p:nvCxnSpPr>
        <p:spPr>
          <a:xfrm flipV="1">
            <a:off x="2380909" y="3293288"/>
            <a:ext cx="3006480" cy="1655213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1E7062-C8A9-C536-2897-3A4727163CB8}"/>
              </a:ext>
            </a:extLst>
          </p:cNvPr>
          <p:cNvCxnSpPr>
            <a:cxnSpLocks/>
          </p:cNvCxnSpPr>
          <p:nvPr/>
        </p:nvCxnSpPr>
        <p:spPr>
          <a:xfrm>
            <a:off x="5346619" y="3293288"/>
            <a:ext cx="482880" cy="482204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B3BCDD-2A1F-CC4E-FDA2-17D9E3B843BA}"/>
              </a:ext>
            </a:extLst>
          </p:cNvPr>
          <p:cNvCxnSpPr>
            <a:cxnSpLocks/>
          </p:cNvCxnSpPr>
          <p:nvPr/>
        </p:nvCxnSpPr>
        <p:spPr>
          <a:xfrm flipV="1">
            <a:off x="5806731" y="2034134"/>
            <a:ext cx="2606865" cy="1752229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" name="Straight Connector 22527">
            <a:extLst>
              <a:ext uri="{FF2B5EF4-FFF2-40B4-BE49-F238E27FC236}">
                <a16:creationId xmlns:a16="http://schemas.microsoft.com/office/drawing/2014/main" id="{53C62E0E-D372-ECBD-5E67-A8F40B9CC091}"/>
              </a:ext>
            </a:extLst>
          </p:cNvPr>
          <p:cNvCxnSpPr>
            <a:cxnSpLocks/>
          </p:cNvCxnSpPr>
          <p:nvPr/>
        </p:nvCxnSpPr>
        <p:spPr>
          <a:xfrm>
            <a:off x="8365258" y="2033157"/>
            <a:ext cx="726872" cy="576161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" name="Straight Connector 22528">
            <a:extLst>
              <a:ext uri="{FF2B5EF4-FFF2-40B4-BE49-F238E27FC236}">
                <a16:creationId xmlns:a16="http://schemas.microsoft.com/office/drawing/2014/main" id="{E8165A38-18BF-D297-4D3C-030420D3DED1}"/>
              </a:ext>
            </a:extLst>
          </p:cNvPr>
          <p:cNvCxnSpPr>
            <a:cxnSpLocks/>
          </p:cNvCxnSpPr>
          <p:nvPr/>
        </p:nvCxnSpPr>
        <p:spPr>
          <a:xfrm flipV="1">
            <a:off x="9067840" y="1425300"/>
            <a:ext cx="920670" cy="1190200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xtBox 22532">
            <a:extLst>
              <a:ext uri="{FF2B5EF4-FFF2-40B4-BE49-F238E27FC236}">
                <a16:creationId xmlns:a16="http://schemas.microsoft.com/office/drawing/2014/main" id="{D100EF70-0A51-724C-29B2-CC611582A1D9}"/>
              </a:ext>
            </a:extLst>
          </p:cNvPr>
          <p:cNvSpPr txBox="1"/>
          <p:nvPr/>
        </p:nvSpPr>
        <p:spPr>
          <a:xfrm>
            <a:off x="2906522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2534" name="TextBox 22533">
            <a:extLst>
              <a:ext uri="{FF2B5EF4-FFF2-40B4-BE49-F238E27FC236}">
                <a16:creationId xmlns:a16="http://schemas.microsoft.com/office/drawing/2014/main" id="{8BADFEC5-DE63-9BE3-C495-3D813D14E315}"/>
              </a:ext>
            </a:extLst>
          </p:cNvPr>
          <p:cNvSpPr txBox="1"/>
          <p:nvPr/>
        </p:nvSpPr>
        <p:spPr>
          <a:xfrm>
            <a:off x="4283291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2005</a:t>
            </a:r>
          </a:p>
        </p:txBody>
      </p:sp>
      <p:sp>
        <p:nvSpPr>
          <p:cNvPr id="22535" name="TextBox 22534">
            <a:extLst>
              <a:ext uri="{FF2B5EF4-FFF2-40B4-BE49-F238E27FC236}">
                <a16:creationId xmlns:a16="http://schemas.microsoft.com/office/drawing/2014/main" id="{02BD5601-FE6D-1784-9BFD-586C92F3C251}"/>
              </a:ext>
            </a:extLst>
          </p:cNvPr>
          <p:cNvSpPr txBox="1"/>
          <p:nvPr/>
        </p:nvSpPr>
        <p:spPr>
          <a:xfrm>
            <a:off x="5660060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22536" name="TextBox 22535">
            <a:extLst>
              <a:ext uri="{FF2B5EF4-FFF2-40B4-BE49-F238E27FC236}">
                <a16:creationId xmlns:a16="http://schemas.microsoft.com/office/drawing/2014/main" id="{4E2F31ED-078A-A76F-9C8D-3C6C8D501891}"/>
              </a:ext>
            </a:extLst>
          </p:cNvPr>
          <p:cNvSpPr txBox="1"/>
          <p:nvPr/>
        </p:nvSpPr>
        <p:spPr>
          <a:xfrm>
            <a:off x="7036829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2015</a:t>
            </a:r>
          </a:p>
        </p:txBody>
      </p:sp>
      <p:sp>
        <p:nvSpPr>
          <p:cNvPr id="22537" name="TextBox 22536">
            <a:extLst>
              <a:ext uri="{FF2B5EF4-FFF2-40B4-BE49-F238E27FC236}">
                <a16:creationId xmlns:a16="http://schemas.microsoft.com/office/drawing/2014/main" id="{8E3B192F-7CA1-521D-E048-78B3DB49C037}"/>
              </a:ext>
            </a:extLst>
          </p:cNvPr>
          <p:cNvSpPr txBox="1"/>
          <p:nvPr/>
        </p:nvSpPr>
        <p:spPr>
          <a:xfrm>
            <a:off x="8413596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E3C48295-8227-5E0C-5865-C230B07B715E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(1997 to 2023)</a:t>
            </a:r>
          </a:p>
        </p:txBody>
      </p:sp>
      <p:cxnSp>
        <p:nvCxnSpPr>
          <p:cNvPr id="22547" name="Straight Connector 22546">
            <a:extLst>
              <a:ext uri="{FF2B5EF4-FFF2-40B4-BE49-F238E27FC236}">
                <a16:creationId xmlns:a16="http://schemas.microsoft.com/office/drawing/2014/main" id="{153C24CA-FED5-B732-F14C-9EF0A64DB67F}"/>
              </a:ext>
            </a:extLst>
          </p:cNvPr>
          <p:cNvCxnSpPr>
            <a:cxnSpLocks/>
          </p:cNvCxnSpPr>
          <p:nvPr/>
        </p:nvCxnSpPr>
        <p:spPr>
          <a:xfrm flipV="1">
            <a:off x="5387389" y="1024916"/>
            <a:ext cx="4181778" cy="2273224"/>
          </a:xfrm>
          <a:prstGeom prst="line">
            <a:avLst/>
          </a:prstGeom>
          <a:ln w="6032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1" name="Straight Connector 22550">
            <a:extLst>
              <a:ext uri="{FF2B5EF4-FFF2-40B4-BE49-F238E27FC236}">
                <a16:creationId xmlns:a16="http://schemas.microsoft.com/office/drawing/2014/main" id="{9FA45B98-5A40-DA81-DB26-A7FABC13EC19}"/>
              </a:ext>
            </a:extLst>
          </p:cNvPr>
          <p:cNvCxnSpPr>
            <a:cxnSpLocks/>
          </p:cNvCxnSpPr>
          <p:nvPr/>
        </p:nvCxnSpPr>
        <p:spPr>
          <a:xfrm flipV="1">
            <a:off x="5826396" y="1910928"/>
            <a:ext cx="0" cy="3279414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3" name="Right Arrow 5">
            <a:extLst>
              <a:ext uri="{FF2B5EF4-FFF2-40B4-BE49-F238E27FC236}">
                <a16:creationId xmlns:a16="http://schemas.microsoft.com/office/drawing/2014/main" id="{D21346BA-6453-9EF5-5B52-9B2715440EA9}"/>
              </a:ext>
            </a:extLst>
          </p:cNvPr>
          <p:cNvSpPr/>
          <p:nvPr/>
        </p:nvSpPr>
        <p:spPr bwMode="auto">
          <a:xfrm rot="16200000">
            <a:off x="3928103" y="4277836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54" name="Right Arrow 6">
            <a:extLst>
              <a:ext uri="{FF2B5EF4-FFF2-40B4-BE49-F238E27FC236}">
                <a16:creationId xmlns:a16="http://schemas.microsoft.com/office/drawing/2014/main" id="{6046FE9B-33B9-4ADC-1897-1E30BDD650A3}"/>
              </a:ext>
            </a:extLst>
          </p:cNvPr>
          <p:cNvSpPr/>
          <p:nvPr/>
        </p:nvSpPr>
        <p:spPr bwMode="auto">
          <a:xfrm rot="13908260">
            <a:off x="6872348" y="3324058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55" name="Right Arrow 7">
            <a:extLst>
              <a:ext uri="{FF2B5EF4-FFF2-40B4-BE49-F238E27FC236}">
                <a16:creationId xmlns:a16="http://schemas.microsoft.com/office/drawing/2014/main" id="{CE56AEE3-ABFC-0FDE-0351-CED81ADA27C9}"/>
              </a:ext>
            </a:extLst>
          </p:cNvPr>
          <p:cNvSpPr/>
          <p:nvPr/>
        </p:nvSpPr>
        <p:spPr bwMode="auto">
          <a:xfrm rot="18045693">
            <a:off x="5141290" y="3842055"/>
            <a:ext cx="495300" cy="115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9BFEC18-AF1C-653D-832D-1607FC0A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52" y="1019353"/>
            <a:ext cx="10639142" cy="1785104"/>
          </a:xfrm>
          <a:prstGeom prst="rect">
            <a:avLst/>
          </a:prstGeom>
          <a:solidFill>
            <a:schemeClr val="bg1">
              <a:alpha val="98038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256AAF"/>
                </a:solidFill>
              </a:rPr>
              <a:t>Questions we can ask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256AA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256AAF"/>
                </a:solidFill>
              </a:rPr>
              <a:t>1.  What is the overall pattern (pre-transition slope, transition change, post-transition slope) over time?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256AAF"/>
                </a:solidFill>
              </a:rPr>
              <a:t>2.  Are there differences in overall levels of GDP (intercept)?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256AAF"/>
                </a:solidFill>
              </a:rPr>
              <a:t>3.  Do States differ on pre-transition slopes, transition change, post-transition slopes?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256AAF"/>
                </a:solidFill>
              </a:rPr>
              <a:t>4.  What State-level variables predict pre-transition slope, transition change, post-transition slope?</a:t>
            </a:r>
          </a:p>
        </p:txBody>
      </p:sp>
    </p:spTree>
    <p:extLst>
      <p:ext uri="{BB962C8B-B14F-4D97-AF65-F5344CB8AC3E}">
        <p14:creationId xmlns:p14="http://schemas.microsoft.com/office/powerpoint/2010/main" val="1968266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F7BD2-0D0C-E1DF-B13D-ACB168D1B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008171-0204-B64C-CD71-0E8D0804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887"/>
            <a:ext cx="9144000" cy="3259402"/>
          </a:xfrm>
        </p:spPr>
        <p:txBody>
          <a:bodyPr anchor="ctr">
            <a:normAutofit/>
          </a:bodyPr>
          <a:lstStyle/>
          <a:p>
            <a:r>
              <a:rPr lang="en-US" dirty="0"/>
              <a:t>Lets run through our example!</a:t>
            </a:r>
            <a:br>
              <a:rPr lang="en-US" dirty="0"/>
            </a:br>
            <a:br>
              <a:rPr lang="en-US" dirty="0"/>
            </a:br>
            <a:r>
              <a:rPr lang="en-US" sz="2800" i="1" dirty="0"/>
              <a:t>(Random Coefficient </a:t>
            </a:r>
            <a:r>
              <a:rPr lang="en-US" sz="2800" i="1" dirty="0">
                <a:solidFill>
                  <a:srgbClr val="256AAF"/>
                </a:solidFill>
              </a:rPr>
              <a:t>DISCONTINUOUS</a:t>
            </a:r>
            <a:r>
              <a:rPr lang="en-US" sz="2800" i="1" dirty="0"/>
              <a:t> Growth Model)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148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Importing the 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State-level GDP for 9 years (1997-2023)</a:t>
            </a:r>
          </a:p>
          <a:p>
            <a:r>
              <a:rPr lang="en-US" altLang="en-US" dirty="0"/>
              <a:t>In 2008, “Great Recession”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28" y="1960651"/>
            <a:ext cx="6505575" cy="4065588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8FEF5B9-8F16-E003-5731-F1A6F8A0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2D2242-74CB-0686-9B70-751FA828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790715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Importing the data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data into R:</a:t>
            </a:r>
          </a:p>
          <a:p>
            <a:pPr lvl="1"/>
            <a:r>
              <a:rPr lang="en-US" altLang="en-US" dirty="0"/>
              <a:t>Copy data in EXCEL (Ctrl-C) “SMA PDW – Yearly GDP Example 1.csv”</a:t>
            </a:r>
          </a:p>
          <a:p>
            <a:pPr lvl="1"/>
            <a:r>
              <a:rPr lang="en-US" altLang="en-US" dirty="0"/>
              <a:t>Paste into R with commands below</a:t>
            </a:r>
          </a:p>
          <a:p>
            <a:pPr lvl="1"/>
            <a:endParaRPr lang="en-US" altLang="en-US" dirty="0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1610647" y="2763544"/>
            <a:ext cx="8970706" cy="3046988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dat.GDP.W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&lt;- read.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(file="clipboard")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altLang="en-US" sz="16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n-US" sz="1600" dirty="0" err="1">
                <a:latin typeface="Courier New" pitchFamily="49" charset="0"/>
                <a:cs typeface="Courier New" pitchFamily="49" charset="0"/>
              </a:rPr>
              <a:t>dat.GDP.W</a:t>
            </a: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 [1] "</a:t>
            </a:r>
            <a:r>
              <a:rPr lang="es-ES" altLang="en-US" sz="1600" dirty="0" err="1">
                <a:latin typeface="Courier New" pitchFamily="49" charset="0"/>
                <a:cs typeface="Courier New" pitchFamily="49" charset="0"/>
              </a:rPr>
              <a:t>state</a:t>
            </a: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“ “GDP.1997“ "GDP.1998“ "GDP.1999“ "GDP.2000“ "GDP.2001“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 [7] "GDP.2002“ "GD.P2003“ "GDP.2004“ "GDP.2005“ "GDP.2006“ "GDP.2007“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[13] "GDP.2008“ "GDP.2009“ "GDP.2010" "GDP.2011“ "GDP.2012“ "GDP.2013“ </a:t>
            </a:r>
          </a:p>
          <a:p>
            <a:pPr>
              <a:spcBef>
                <a:spcPct val="0"/>
              </a:spcBef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[19] "GDP.2014“ "GDP.2015“ "GDP.2016“ "GDP.2017“ "GDP.2018“ "GDP.2019“ </a:t>
            </a:r>
          </a:p>
          <a:p>
            <a:pPr>
              <a:spcBef>
                <a:spcPct val="0"/>
              </a:spcBef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[25] "GDP.2020“ "GDP.2021“ "GDP.2022“ "GDP.2023“ "GDP.2009“ "GDP.2010“</a:t>
            </a:r>
          </a:p>
          <a:p>
            <a:pPr>
              <a:spcBef>
                <a:spcPct val="0"/>
              </a:spcBef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[31] "GDP.2011"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#For MAC users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Gdpdata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(pipe("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pbpaste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"),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="\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t",header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=T)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0B808E-FA61-E9A9-6AF8-5372D85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8A335D-9559-80BF-B0DC-39DBBB95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871492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2FF4747-FD9E-E7FF-4D6B-1C1904235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/>
          <a:p>
            <a:r>
              <a:rPr lang="en-US" altLang="en-US" dirty="0"/>
              <a:t>Check the variables and convert to univariate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Cleaning the Data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529509" y="2124261"/>
            <a:ext cx="9132982" cy="584775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library(multilevel)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make.univ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dat.GDP.W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dat.GDP.W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[,2:28],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outname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=“GDP")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6763127-7840-13CB-E448-A3B76B9B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337D45-9F94-4253-2E65-028EDC3B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C95273-CC22-F8A4-2368-03E72E429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594" y="3006301"/>
            <a:ext cx="6646812" cy="2800767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altLang="en-US" sz="1600" dirty="0" err="1">
                <a:latin typeface="Courier New" pitchFamily="49" charset="0"/>
                <a:cs typeface="Courier New" pitchFamily="49" charset="0"/>
              </a:rPr>
              <a:t>dat.GDP</a:t>
            </a: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[,c(1:5,18:19)]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altLang="en-US" sz="1600" dirty="0" err="1">
                <a:latin typeface="Courier New" pitchFamily="49" charset="0"/>
                <a:cs typeface="Courier New" pitchFamily="49" charset="0"/>
              </a:rPr>
              <a:t>state</a:t>
            </a: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    Y1997  Y1998  Y1999  …  TIME    GDP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    Alabama   101857 106499 112079  …     0 101857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1.1  Alabama   101857 106499 112079  …     1 106499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1.2  Alabama   101857 106499 112079  …     2 112079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1.3  Alabama   101857 106499 112079  …     3 116009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1.4  Alabama   101857 106499 112079  …     4 120121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1.5  Alabama   101857 106499 112079  …     5 125168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1.6  Alabama   101857 106499 112079  …     6 130862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urier New" pitchFamily="49" charset="0"/>
                <a:cs typeface="Courier New" pitchFamily="49" charset="0"/>
              </a:rPr>
              <a:t>1.7  Alabama   101857 106499 112079  …     7 141974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. . . .</a:t>
            </a:r>
            <a:endParaRPr lang="es-ES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D637A-0AD4-B846-2126-73C3769EEEA9}"/>
              </a:ext>
            </a:extLst>
          </p:cNvPr>
          <p:cNvSpPr txBox="1"/>
          <p:nvPr/>
        </p:nvSpPr>
        <p:spPr>
          <a:xfrm rot="2018678">
            <a:off x="8643660" y="3444244"/>
            <a:ext cx="262719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Should get something like this</a:t>
            </a:r>
          </a:p>
        </p:txBody>
      </p:sp>
    </p:spTree>
    <p:extLst>
      <p:ext uri="{BB962C8B-B14F-4D97-AF65-F5344CB8AC3E}">
        <p14:creationId xmlns:p14="http://schemas.microsoft.com/office/powerpoint/2010/main" val="354839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EDEE8-A22C-F1DB-D6E7-DC6A48DE8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3" name="Rectangle 4">
            <a:extLst>
              <a:ext uri="{FF2B5EF4-FFF2-40B4-BE49-F238E27FC236}">
                <a16:creationId xmlns:a16="http://schemas.microsoft.com/office/drawing/2014/main" id="{C44D3CEC-629C-36A9-635D-3A7EBBF7B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Multilevel Analysis – Outline</a:t>
            </a:r>
          </a:p>
        </p:txBody>
      </p:sp>
      <p:sp>
        <p:nvSpPr>
          <p:cNvPr id="252934" name="Rectangle 5">
            <a:extLst>
              <a:ext uri="{FF2B5EF4-FFF2-40B4-BE49-F238E27FC236}">
                <a16:creationId xmlns:a16="http://schemas.microsoft.com/office/drawing/2014/main" id="{14AE1462-A2CB-D619-1A54-6F8A62CE2A5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Multilevel Analysis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Non interdependence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Nesting</a:t>
            </a:r>
          </a:p>
          <a:p>
            <a:r>
              <a:rPr lang="en-US" altLang="en-US" dirty="0"/>
              <a:t>Multilevel Analysis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Ecological/Atomistic Fallacy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Which level is “correct”?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96EB0FD-2D7F-CDA6-6020-3C2F9285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608198-6343-3C9B-2496-8B9A7A8E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569957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224B4-CDE6-E007-0151-27838A2DD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731819"/>
            <a:ext cx="10515600" cy="4362092"/>
          </a:xfrm>
        </p:spPr>
        <p:txBody>
          <a:bodyPr/>
          <a:lstStyle/>
          <a:p>
            <a:r>
              <a:rPr lang="en-US" altLang="en-US" dirty="0"/>
              <a:t>Make the DV more manageable by dividing by 1000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DEB24-1EEF-EEA7-ADE3-8449F46E87CF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003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DGM – Cleaning the Data</a:t>
            </a:r>
            <a:endParaRPr lang="en-US" altLang="en-US" dirty="0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495654" y="2179592"/>
            <a:ext cx="4368800" cy="4278094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state TIME    GDP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    Alabama    0 101857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  Alabama    1 106499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1.2  Alabama    2 112079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1.3  Alabama    3 116009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1.4  Alabama    4 120121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1.5  Alabama    5 125168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1.6  Alabama    6 130862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1.7  Alabama    7 141974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1.8  Alabama    8 150968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1.9  Alabama    9 159059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1.10 Alabama   10 165665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1.11 Alabama   11 170203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1.12 Alabama   12 164753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1.13 Alabama   13 170219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1.14 Alabama   14 173122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     Alaska    0  25167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052180" y="2179592"/>
            <a:ext cx="5266293" cy="4031873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dat.GDP$GDP1k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dat.GDP$GDP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/1000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dat.GDP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[1:10,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c("state","TIME",“GDP",“GDP1k")]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state TIME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gdp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gdp1k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   Alabama    0 101857 101.857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 Alabama    1 106499 106.499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1.2 Alabama    2 112079 112.079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1.3 Alabama    3 116009 116.009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1.4 Alabama    4 120121 120.121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1.5 Alabama    5 125168 125.168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1.6 Alabama    6 130862 130.862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1.7 Alabama    7 141974 141.974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1.8 Alabama    8 150968 150.968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1.9 Alabama    9 159059 159.059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50CC8B5-F697-5604-6955-6E55D6A8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2E13-2371-8063-8DD4-00C25CD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183391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C2224B4-CDE6-E007-0151-27838A2DD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731819"/>
            <a:ext cx="10515600" cy="4362092"/>
          </a:xfrm>
        </p:spPr>
        <p:txBody>
          <a:bodyPr/>
          <a:lstStyle/>
          <a:p>
            <a:r>
              <a:rPr lang="en-US" altLang="en-US" dirty="0"/>
              <a:t>Only want to look at 4 years before and 4 years after the 2008 recession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DEB24-1EEF-EEA7-ADE3-8449F46E87CF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003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DGM – Cleaning the Data</a:t>
            </a:r>
            <a:endParaRPr lang="en-US" alt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50CC8B5-F697-5604-6955-6E55D6A8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2E13-2371-8063-8DD4-00C25CD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31852-4DB5-443E-D79A-71E7BEF8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09" y="2124261"/>
            <a:ext cx="9132982" cy="584775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dat.GDP$Year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dat.GDP$TIME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+ 1997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dat1 &lt;-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dat.GDP$Year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&gt;= 2004 &amp;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dat.GDP$Year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&lt;= 2012</a:t>
            </a:r>
          </a:p>
        </p:txBody>
      </p:sp>
    </p:spTree>
    <p:extLst>
      <p:ext uri="{BB962C8B-B14F-4D97-AF65-F5344CB8AC3E}">
        <p14:creationId xmlns:p14="http://schemas.microsoft.com/office/powerpoint/2010/main" val="224584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Setting up the DGM Matrix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95C6B8-DF73-463E-9412-6D9FCC1C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basic linear growth model includes TIME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Additional </a:t>
            </a:r>
            <a:r>
              <a:rPr lang="en-US" altLang="en-US" dirty="0" err="1"/>
              <a:t>TIME-based</a:t>
            </a:r>
            <a:r>
              <a:rPr lang="en-US" altLang="en-US" dirty="0"/>
              <a:t> covariates potentially describe other forms of continuous change (e.g., quadratic)</a:t>
            </a:r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201863" y="1220788"/>
            <a:ext cx="7772400" cy="482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altLang="en-US" kern="0" dirty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407510" y="1956563"/>
            <a:ext cx="9376981" cy="1323439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tmod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(GDP1k~TIME,random=~1|State,dat1,control=list(opt="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optim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round(summary(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tmod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)$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      Value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(Intercept) 283.248    54.514 407   5.196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TIME          3.665     0.409 407   8.965  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407510" y="4264333"/>
            <a:ext cx="9376980" cy="1815882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tmod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(GDP1k~TIME+I(TIME^2),random=~1|State,dat1,control=list(opt="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optim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round(summary(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tmod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)$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      Value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(Intercept) 253.964    58.277 406   4.358   0.000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TIME          9.299     3.985 406   2.334   0.020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I(TIME^2)    -0.256     0.180 406  -1.421   0.156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CAF714A-7890-E951-6FB6-E17E3ECA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12E8-38A5-1C04-3A3B-0D4DFDE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696585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Time-Related Covariates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B3292-3560-486D-AD5E-DE8EEF22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Discontinuity is captured by adding additional </a:t>
            </a:r>
            <a:r>
              <a:rPr lang="en-US" altLang="en-US" dirty="0" err="1"/>
              <a:t>TIME-based</a:t>
            </a:r>
            <a:r>
              <a:rPr lang="en-US" altLang="en-US" dirty="0"/>
              <a:t> covariates</a:t>
            </a:r>
          </a:p>
          <a:p>
            <a:pPr lvl="1">
              <a:defRPr/>
            </a:pPr>
            <a:r>
              <a:rPr lang="en-US" altLang="en-US" dirty="0"/>
              <a:t>Break time into segments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discontinuous growth model we consider uses three </a:t>
            </a:r>
            <a:r>
              <a:rPr lang="en-US" altLang="en-US" dirty="0" err="1"/>
              <a:t>TIME-based</a:t>
            </a:r>
            <a:r>
              <a:rPr lang="en-US" altLang="en-US" dirty="0"/>
              <a:t> covariates to capture</a:t>
            </a:r>
          </a:p>
          <a:p>
            <a:pPr lvl="1">
              <a:defRPr/>
            </a:pPr>
            <a:r>
              <a:rPr lang="en-US" altLang="en-US" dirty="0"/>
              <a:t>Pre-discontinuity slope (TIME)</a:t>
            </a:r>
          </a:p>
          <a:p>
            <a:pPr lvl="1">
              <a:defRPr/>
            </a:pPr>
            <a:r>
              <a:rPr lang="en-US" altLang="en-US" dirty="0"/>
              <a:t>Change at the transition (EVENT)</a:t>
            </a:r>
          </a:p>
          <a:p>
            <a:pPr lvl="1">
              <a:defRPr/>
            </a:pPr>
            <a:r>
              <a:rPr lang="en-US" altLang="en-US" dirty="0"/>
              <a:t>Post-discontinuity transition slope (POST)</a:t>
            </a:r>
          </a:p>
          <a:p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B011363-5AF4-27B0-52E5-6ADED706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FFA7-3739-E9C0-B3C8-B5033C6B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416443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F7B9C-C495-FE41-4478-7DEB51C6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8A0723C6-C4E1-0402-E175-FA29582A9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Time Covariates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63B40EE-C825-34E1-6E82-06CBD616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D7C1F3-DA12-DF16-CEF5-933F5550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73DFB200-C28B-FBC7-1A55-8302A58E2810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5A1B9C-C5CB-2A6B-04BB-B3A6DC0F6C6F}"/>
              </a:ext>
            </a:extLst>
          </p:cNvPr>
          <p:cNvCxnSpPr>
            <a:cxnSpLocks/>
          </p:cNvCxnSpPr>
          <p:nvPr/>
        </p:nvCxnSpPr>
        <p:spPr>
          <a:xfrm>
            <a:off x="2542485" y="1569493"/>
            <a:ext cx="0" cy="386663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130269-760A-E01D-3E4B-94C90A1C148C}"/>
              </a:ext>
            </a:extLst>
          </p:cNvPr>
          <p:cNvCxnSpPr>
            <a:cxnSpLocks/>
          </p:cNvCxnSpPr>
          <p:nvPr/>
        </p:nvCxnSpPr>
        <p:spPr>
          <a:xfrm>
            <a:off x="2542485" y="5190342"/>
            <a:ext cx="7254093" cy="604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77C795-5ACE-DBD1-6BBE-0B11F9FFCCDB}"/>
              </a:ext>
            </a:extLst>
          </p:cNvPr>
          <p:cNvSpPr txBox="1"/>
          <p:nvPr/>
        </p:nvSpPr>
        <p:spPr>
          <a:xfrm>
            <a:off x="9439344" y="5318614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E6ABF-1390-81D0-C25C-DD0A87D336AB}"/>
              </a:ext>
            </a:extLst>
          </p:cNvPr>
          <p:cNvSpPr txBox="1"/>
          <p:nvPr/>
        </p:nvSpPr>
        <p:spPr>
          <a:xfrm rot="16200000">
            <a:off x="995344" y="3017840"/>
            <a:ext cx="226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GDP (1k)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3B1348-F8AA-8DDF-A9EF-598AD254410E}"/>
              </a:ext>
            </a:extLst>
          </p:cNvPr>
          <p:cNvCxnSpPr>
            <a:cxnSpLocks/>
          </p:cNvCxnSpPr>
          <p:nvPr/>
        </p:nvCxnSpPr>
        <p:spPr>
          <a:xfrm flipH="1">
            <a:off x="2998321" y="498674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6299EE-6C19-3BEA-026E-4D2E18A98263}"/>
              </a:ext>
            </a:extLst>
          </p:cNvPr>
          <p:cNvCxnSpPr>
            <a:cxnSpLocks/>
          </p:cNvCxnSpPr>
          <p:nvPr/>
        </p:nvCxnSpPr>
        <p:spPr>
          <a:xfrm flipH="1">
            <a:off x="7112428" y="4978926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D91FAD-1C56-0800-8AA5-9A3BFE9189C8}"/>
              </a:ext>
            </a:extLst>
          </p:cNvPr>
          <p:cNvCxnSpPr>
            <a:cxnSpLocks/>
          </p:cNvCxnSpPr>
          <p:nvPr/>
        </p:nvCxnSpPr>
        <p:spPr>
          <a:xfrm flipH="1">
            <a:off x="8482329" y="498674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29BE26-A41E-E6C8-3EED-5F9BC21B588B}"/>
              </a:ext>
            </a:extLst>
          </p:cNvPr>
          <p:cNvCxnSpPr>
            <a:cxnSpLocks/>
          </p:cNvCxnSpPr>
          <p:nvPr/>
        </p:nvCxnSpPr>
        <p:spPr>
          <a:xfrm flipH="1">
            <a:off x="4363787" y="4977410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F4A146-D37A-5096-D683-0BFE0EBEFEF7}"/>
              </a:ext>
            </a:extLst>
          </p:cNvPr>
          <p:cNvCxnSpPr>
            <a:cxnSpLocks/>
          </p:cNvCxnSpPr>
          <p:nvPr/>
        </p:nvCxnSpPr>
        <p:spPr>
          <a:xfrm flipH="1">
            <a:off x="5751858" y="4977409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xtBox 22532">
            <a:extLst>
              <a:ext uri="{FF2B5EF4-FFF2-40B4-BE49-F238E27FC236}">
                <a16:creationId xmlns:a16="http://schemas.microsoft.com/office/drawing/2014/main" id="{0F2A4381-7981-3009-DCEE-528D247A1D5D}"/>
              </a:ext>
            </a:extLst>
          </p:cNvPr>
          <p:cNvSpPr txBox="1"/>
          <p:nvPr/>
        </p:nvSpPr>
        <p:spPr>
          <a:xfrm>
            <a:off x="2383973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2004</a:t>
            </a:r>
          </a:p>
        </p:txBody>
      </p:sp>
      <p:sp>
        <p:nvSpPr>
          <p:cNvPr id="22534" name="TextBox 22533">
            <a:extLst>
              <a:ext uri="{FF2B5EF4-FFF2-40B4-BE49-F238E27FC236}">
                <a16:creationId xmlns:a16="http://schemas.microsoft.com/office/drawing/2014/main" id="{5A59FC5F-50AF-A827-92E4-F9F304D5BAEE}"/>
              </a:ext>
            </a:extLst>
          </p:cNvPr>
          <p:cNvSpPr txBox="1"/>
          <p:nvPr/>
        </p:nvSpPr>
        <p:spPr>
          <a:xfrm>
            <a:off x="3760742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2006</a:t>
            </a:r>
          </a:p>
        </p:txBody>
      </p:sp>
      <p:sp>
        <p:nvSpPr>
          <p:cNvPr id="22535" name="TextBox 22534">
            <a:extLst>
              <a:ext uri="{FF2B5EF4-FFF2-40B4-BE49-F238E27FC236}">
                <a16:creationId xmlns:a16="http://schemas.microsoft.com/office/drawing/2014/main" id="{51A67FA7-3803-58E5-7ADD-0EAC32D0BAAB}"/>
              </a:ext>
            </a:extLst>
          </p:cNvPr>
          <p:cNvSpPr txBox="1"/>
          <p:nvPr/>
        </p:nvSpPr>
        <p:spPr>
          <a:xfrm>
            <a:off x="5137511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2008</a:t>
            </a:r>
          </a:p>
        </p:txBody>
      </p:sp>
      <p:sp>
        <p:nvSpPr>
          <p:cNvPr id="22536" name="TextBox 22535">
            <a:extLst>
              <a:ext uri="{FF2B5EF4-FFF2-40B4-BE49-F238E27FC236}">
                <a16:creationId xmlns:a16="http://schemas.microsoft.com/office/drawing/2014/main" id="{5E42B3DA-94AB-26CF-C2B6-E33BCC6C480C}"/>
              </a:ext>
            </a:extLst>
          </p:cNvPr>
          <p:cNvSpPr txBox="1"/>
          <p:nvPr/>
        </p:nvSpPr>
        <p:spPr>
          <a:xfrm>
            <a:off x="6514280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22537" name="TextBox 22536">
            <a:extLst>
              <a:ext uri="{FF2B5EF4-FFF2-40B4-BE49-F238E27FC236}">
                <a16:creationId xmlns:a16="http://schemas.microsoft.com/office/drawing/2014/main" id="{BE78C651-8462-5CFB-C4A0-4DB66463E6A4}"/>
              </a:ext>
            </a:extLst>
          </p:cNvPr>
          <p:cNvSpPr txBox="1"/>
          <p:nvPr/>
        </p:nvSpPr>
        <p:spPr>
          <a:xfrm>
            <a:off x="7891047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2559D1-2BD3-0709-06F9-CB61B58B6D68}"/>
              </a:ext>
            </a:extLst>
          </p:cNvPr>
          <p:cNvCxnSpPr>
            <a:cxnSpLocks/>
          </p:cNvCxnSpPr>
          <p:nvPr/>
        </p:nvCxnSpPr>
        <p:spPr>
          <a:xfrm flipV="1">
            <a:off x="2998321" y="3532083"/>
            <a:ext cx="2043410" cy="1197171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214342-E291-7FBE-9121-8067E9B42F36}"/>
              </a:ext>
            </a:extLst>
          </p:cNvPr>
          <p:cNvCxnSpPr>
            <a:cxnSpLocks/>
          </p:cNvCxnSpPr>
          <p:nvPr/>
        </p:nvCxnSpPr>
        <p:spPr>
          <a:xfrm>
            <a:off x="5038008" y="3521205"/>
            <a:ext cx="753063" cy="460909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1E430C-C6DA-53AB-1994-A1B8B9CBAC87}"/>
              </a:ext>
            </a:extLst>
          </p:cNvPr>
          <p:cNvCxnSpPr>
            <a:cxnSpLocks/>
          </p:cNvCxnSpPr>
          <p:nvPr/>
        </p:nvCxnSpPr>
        <p:spPr>
          <a:xfrm flipV="1">
            <a:off x="5750618" y="2231042"/>
            <a:ext cx="2606865" cy="1752229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FCD453-BEA2-F834-C0AB-C2590C17C342}"/>
              </a:ext>
            </a:extLst>
          </p:cNvPr>
          <p:cNvCxnSpPr>
            <a:cxnSpLocks/>
          </p:cNvCxnSpPr>
          <p:nvPr/>
        </p:nvCxnSpPr>
        <p:spPr>
          <a:xfrm flipV="1">
            <a:off x="4983176" y="1643560"/>
            <a:ext cx="3298842" cy="1918980"/>
          </a:xfrm>
          <a:prstGeom prst="line">
            <a:avLst/>
          </a:prstGeom>
          <a:ln w="6032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5">
            <a:extLst>
              <a:ext uri="{FF2B5EF4-FFF2-40B4-BE49-F238E27FC236}">
                <a16:creationId xmlns:a16="http://schemas.microsoft.com/office/drawing/2014/main" id="{9F5DA7CF-625A-FB38-7731-B2DF95463339}"/>
              </a:ext>
            </a:extLst>
          </p:cNvPr>
          <p:cNvSpPr/>
          <p:nvPr/>
        </p:nvSpPr>
        <p:spPr bwMode="auto">
          <a:xfrm rot="16200000">
            <a:off x="4156187" y="4299789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ight Arrow 6">
            <a:extLst>
              <a:ext uri="{FF2B5EF4-FFF2-40B4-BE49-F238E27FC236}">
                <a16:creationId xmlns:a16="http://schemas.microsoft.com/office/drawing/2014/main" id="{CCE47A9A-439A-03C3-DF61-60D883A5FD4C}"/>
              </a:ext>
            </a:extLst>
          </p:cNvPr>
          <p:cNvSpPr/>
          <p:nvPr/>
        </p:nvSpPr>
        <p:spPr bwMode="auto">
          <a:xfrm rot="13908260">
            <a:off x="7334269" y="3328975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EAB66EBA-6F6A-DFB8-EED6-D639DDD941A5}"/>
              </a:ext>
            </a:extLst>
          </p:cNvPr>
          <p:cNvSpPr/>
          <p:nvPr/>
        </p:nvSpPr>
        <p:spPr bwMode="auto">
          <a:xfrm rot="16404817">
            <a:off x="5096048" y="4009150"/>
            <a:ext cx="495300" cy="115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5C5D5-1AE8-D777-068C-A43FDF212176}"/>
              </a:ext>
            </a:extLst>
          </p:cNvPr>
          <p:cNvSpPr txBox="1"/>
          <p:nvPr/>
        </p:nvSpPr>
        <p:spPr>
          <a:xfrm>
            <a:off x="4029981" y="4578380"/>
            <a:ext cx="7477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E6D7B-E26A-1EE4-2FA5-E8837DC3137E}"/>
              </a:ext>
            </a:extLst>
          </p:cNvPr>
          <p:cNvSpPr txBox="1"/>
          <p:nvPr/>
        </p:nvSpPr>
        <p:spPr>
          <a:xfrm>
            <a:off x="7605016" y="3577156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ACAA6-99E7-5F0F-E2D6-67C26681E79A}"/>
              </a:ext>
            </a:extLst>
          </p:cNvPr>
          <p:cNvSpPr txBox="1"/>
          <p:nvPr/>
        </p:nvSpPr>
        <p:spPr>
          <a:xfrm rot="16200000">
            <a:off x="4885795" y="4566505"/>
            <a:ext cx="9541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EVENT</a:t>
            </a:r>
          </a:p>
        </p:txBody>
      </p:sp>
      <p:cxnSp>
        <p:nvCxnSpPr>
          <p:cNvPr id="22551" name="Straight Connector 22550">
            <a:extLst>
              <a:ext uri="{FF2B5EF4-FFF2-40B4-BE49-F238E27FC236}">
                <a16:creationId xmlns:a16="http://schemas.microsoft.com/office/drawing/2014/main" id="{5E2ABE31-5442-80F3-2D10-B4F404F76009}"/>
              </a:ext>
            </a:extLst>
          </p:cNvPr>
          <p:cNvCxnSpPr>
            <a:cxnSpLocks/>
          </p:cNvCxnSpPr>
          <p:nvPr/>
        </p:nvCxnSpPr>
        <p:spPr>
          <a:xfrm flipV="1">
            <a:off x="5030109" y="1910928"/>
            <a:ext cx="0" cy="3279414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812A23-AAF8-C493-CEF0-6E620E807B01}"/>
              </a:ext>
            </a:extLst>
          </p:cNvPr>
          <p:cNvCxnSpPr>
            <a:cxnSpLocks/>
          </p:cNvCxnSpPr>
          <p:nvPr/>
        </p:nvCxnSpPr>
        <p:spPr>
          <a:xfrm flipV="1">
            <a:off x="5758132" y="1910928"/>
            <a:ext cx="0" cy="3279414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01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Time-Related Covariates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E06BF-BE2B-4F4E-A549-720BD0F1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dirty="0" err="1"/>
              <a:t>TIME-based</a:t>
            </a:r>
            <a:r>
              <a:rPr lang="en-US" altLang="en-US" dirty="0"/>
              <a:t> covariate for the transition (EVENT) is a dummy-coded variable</a:t>
            </a:r>
          </a:p>
          <a:p>
            <a:pPr lvl="1">
              <a:defRPr/>
            </a:pPr>
            <a:r>
              <a:rPr lang="en-US" altLang="en-US" dirty="0"/>
              <a:t>Pre-transition coded as 0</a:t>
            </a:r>
          </a:p>
          <a:p>
            <a:pPr lvl="1">
              <a:defRPr/>
            </a:pPr>
            <a:r>
              <a:rPr lang="en-US" altLang="en-US" dirty="0"/>
              <a:t>Post-transition coded as 1</a:t>
            </a:r>
          </a:p>
          <a:p>
            <a:pPr>
              <a:defRPr/>
            </a:pPr>
            <a:r>
              <a:rPr lang="en-US" altLang="en-US" dirty="0"/>
              <a:t>In our example, 2008 is the year of discontinuity</a:t>
            </a:r>
          </a:p>
          <a:p>
            <a:pPr lvl="1">
              <a:defRPr/>
            </a:pPr>
            <a:r>
              <a:rPr lang="en-US" altLang="en-US" dirty="0"/>
              <a:t>2004 to 2007 is pre-recession </a:t>
            </a:r>
          </a:p>
          <a:p>
            <a:pPr lvl="1">
              <a:defRPr/>
            </a:pPr>
            <a:r>
              <a:rPr lang="en-US" altLang="en-US" dirty="0"/>
              <a:t>2008 to 2012 is post-recession</a:t>
            </a:r>
          </a:p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dirty="0" err="1"/>
              <a:t>ifelse</a:t>
            </a:r>
            <a:r>
              <a:rPr lang="en-US" altLang="en-US" dirty="0"/>
              <a:t> function in R can be used to efficiently create the EVENT variable</a:t>
            </a:r>
          </a:p>
          <a:p>
            <a:endParaRPr lang="en-US" dirty="0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414588" y="4292518"/>
            <a:ext cx="7362825" cy="830997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# Fix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dat1$TIME &lt;- dat1$TIME - 5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dat1$EVENT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(dat1$Year &lt; 2008,0,1)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D70589E-7DCB-4F8F-AB40-79C92C2B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5715-BA0F-49EB-2B8B-970E7563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701960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Time-Related Covariates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9D0FF-B375-43B0-BF28-1EC65910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dirty="0" err="1"/>
              <a:t>TIME-based</a:t>
            </a:r>
            <a:r>
              <a:rPr lang="en-US" altLang="en-US" dirty="0"/>
              <a:t> covariate for the recovery slope (POST) is a combination of dummy and continuous</a:t>
            </a:r>
          </a:p>
          <a:p>
            <a:pPr lvl="1">
              <a:defRPr/>
            </a:pPr>
            <a:r>
              <a:rPr lang="en-US" altLang="en-US" dirty="0"/>
              <a:t>Pre-transition coded as 0</a:t>
            </a:r>
          </a:p>
          <a:p>
            <a:pPr lvl="1">
              <a:defRPr/>
            </a:pPr>
            <a:r>
              <a:rPr lang="en-US" altLang="en-US" dirty="0"/>
              <a:t>Post-transition slope coded 0 to n-1 post transition observations</a:t>
            </a:r>
          </a:p>
          <a:p>
            <a:pPr>
              <a:defRPr/>
            </a:pPr>
            <a:r>
              <a:rPr lang="en-US" altLang="en-US" dirty="0"/>
              <a:t>In our example</a:t>
            </a:r>
          </a:p>
          <a:p>
            <a:pPr lvl="1">
              <a:defRPr/>
            </a:pPr>
            <a:r>
              <a:rPr lang="en-US" altLang="en-US" dirty="0"/>
              <a:t>2004 to 2007 coded as 0 </a:t>
            </a:r>
          </a:p>
          <a:p>
            <a:pPr lvl="1">
              <a:defRPr/>
            </a:pPr>
            <a:r>
              <a:rPr lang="en-US" altLang="en-US" dirty="0"/>
              <a:t>2008 to 2012 coded 0,1,2,3</a:t>
            </a:r>
          </a:p>
          <a:p>
            <a:pPr>
              <a:defRPr/>
            </a:pPr>
            <a:r>
              <a:rPr lang="en-US" altLang="en-US" dirty="0"/>
              <a:t>R code subtracts 2008 from TIME for 2008-2012, and a 0 elsewhere</a:t>
            </a:r>
          </a:p>
          <a:p>
            <a:endParaRPr lang="en-US" dirty="0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414588" y="4843631"/>
            <a:ext cx="7362825" cy="338554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da1$POST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(dat1$YEAR &lt; 2008,0,dat1$Year-2008)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D6B45C0-1393-F580-0D1F-A50D07B6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02C9-0FF6-57BD-E4A7-B9604AF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474700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Time-Related Covariates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3362986" y="1465262"/>
            <a:ext cx="5466029" cy="2800767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dat1[1:9,c(“YEAR","TIME",“EVENT",“POST")]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YEAR TIME EVENT  POST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1.7   2004    0     0     0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1.8   2005    1     0     0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1.9   2006    2     0     0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1.10  2007    3     0     0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1.11  2008    4     1     0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1.12  2009    5     1     1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1.13  2010    6     1     2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1.14  2011    7     1     3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1.15  2012    8     1     4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481FEB1-D621-71B3-3152-4BB7721B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3B72-2289-0ABD-578E-46CC2C9F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460344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Building Steps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Notes on optimization in </a:t>
            </a:r>
            <a:r>
              <a:rPr lang="en-US" altLang="en-US" dirty="0" err="1">
                <a:cs typeface="Times New Roman" pitchFamily="18" charset="0"/>
              </a:rPr>
              <a:t>lme</a:t>
            </a:r>
            <a:r>
              <a:rPr lang="en-US" altLang="en-US" dirty="0">
                <a:cs typeface="Times New Roman" pitchFamily="18" charset="0"/>
              </a:rPr>
              <a:t> function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Build Level-1 Model (Bliese &amp; Ployhart, 2002)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Step 1:  Estimate the ICC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Step 2:  Examine Fixed Effects for: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TIME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TRANS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RECOV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Step 3: Examine Variability in Growth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Step 4: Model autocorrelation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Step 5: Contrast Alternative Models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Build Level-2 Model (step 6)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Add level-2 predictors (Level-2)</a:t>
            </a:r>
          </a:p>
          <a:p>
            <a:pPr lvl="2"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9D9EF30-68B8-FAD1-D4B9-AF2EB4E1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9F0989-CAA1-9E90-DAB3-605E9705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679077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Optimization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The </a:t>
            </a:r>
            <a:r>
              <a:rPr lang="en-US" altLang="en-US" dirty="0" err="1">
                <a:cs typeface="Times New Roman" pitchFamily="18" charset="0"/>
              </a:rPr>
              <a:t>lme</a:t>
            </a:r>
            <a:r>
              <a:rPr lang="en-US" altLang="en-US" dirty="0">
                <a:cs typeface="Times New Roman" pitchFamily="18" charset="0"/>
              </a:rPr>
              <a:t> function uses two different routines in the stats package for optimization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The function </a:t>
            </a:r>
            <a:r>
              <a:rPr lang="en-US" altLang="en-US" dirty="0" err="1">
                <a:cs typeface="Times New Roman" pitchFamily="18" charset="0"/>
              </a:rPr>
              <a:t>optim</a:t>
            </a:r>
            <a:endParaRPr lang="en-US" alt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The function </a:t>
            </a:r>
            <a:r>
              <a:rPr lang="en-US" altLang="en-US" dirty="0" err="1">
                <a:cs typeface="Times New Roman" pitchFamily="18" charset="0"/>
              </a:rPr>
              <a:t>nlmimb</a:t>
            </a: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The default after versions 2.2 of R has been </a:t>
            </a:r>
            <a:r>
              <a:rPr lang="en-US" altLang="en-US" dirty="0" err="1">
                <a:cs typeface="Times New Roman" pitchFamily="18" charset="0"/>
              </a:rPr>
              <a:t>nlmimb</a:t>
            </a:r>
            <a:endParaRPr lang="en-US" alt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Very precise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Less robust than </a:t>
            </a:r>
            <a:r>
              <a:rPr lang="en-US" altLang="en-US" dirty="0" err="1">
                <a:cs typeface="Times New Roman" pitchFamily="18" charset="0"/>
              </a:rPr>
              <a:t>optim</a:t>
            </a: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Complex models sometimes fail to converge, so we set the “control” parameter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289266" y="4313930"/>
            <a:ext cx="9613468" cy="1323439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csetting.basic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lmeControl</a:t>
            </a:r>
            <a:r>
              <a:rPr lang="en-US" altLang="en-US" sz="1600" dirty="0">
                <a:latin typeface="Courier New" pitchFamily="49" charset="0"/>
              </a:rPr>
              <a:t>(opt="</a:t>
            </a:r>
            <a:r>
              <a:rPr lang="en-US" altLang="en-US" sz="1600" dirty="0" err="1">
                <a:latin typeface="Courier New" pitchFamily="49" charset="0"/>
              </a:rPr>
              <a:t>optim</a:t>
            </a:r>
            <a:r>
              <a:rPr lang="en-US" altLang="en-US" sz="1600" dirty="0">
                <a:latin typeface="Courier New" pitchFamily="49" charset="0"/>
              </a:rPr>
              <a:t>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csetting.advanced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lmeControl</a:t>
            </a:r>
            <a:r>
              <a:rPr lang="en-US" altLang="en-US" sz="1600" dirty="0">
                <a:latin typeface="Courier New" pitchFamily="49" charset="0"/>
              </a:rPr>
              <a:t>(</a:t>
            </a:r>
            <a:r>
              <a:rPr lang="en-US" altLang="en-US" sz="1600" dirty="0" err="1">
                <a:latin typeface="Courier New" pitchFamily="49" charset="0"/>
              </a:rPr>
              <a:t>maxIter</a:t>
            </a:r>
            <a:r>
              <a:rPr lang="en-US" altLang="en-US" sz="1600" dirty="0">
                <a:latin typeface="Courier New" pitchFamily="49" charset="0"/>
              </a:rPr>
              <a:t>=3000,msMaxIter=3000,opt=“</a:t>
            </a:r>
            <a:r>
              <a:rPr lang="en-US" altLang="en-US" sz="1600" dirty="0" err="1">
                <a:latin typeface="Courier New" pitchFamily="49" charset="0"/>
              </a:rPr>
              <a:t>optim</a:t>
            </a:r>
            <a:r>
              <a:rPr lang="en-US" altLang="en-US" sz="1600" dirty="0">
                <a:latin typeface="Courier New" pitchFamily="49" charset="0"/>
              </a:rPr>
              <a:t>”,</a:t>
            </a:r>
            <a:r>
              <a:rPr lang="en-US" altLang="en-US" sz="1600" dirty="0" err="1">
                <a:latin typeface="Courier New" pitchFamily="49" charset="0"/>
              </a:rPr>
              <a:t>optimMethod</a:t>
            </a:r>
            <a:r>
              <a:rPr lang="en-US" altLang="en-US" sz="1600" dirty="0">
                <a:latin typeface="Courier New" pitchFamily="49" charset="0"/>
              </a:rPr>
              <a:t>=“</a:t>
            </a:r>
            <a:r>
              <a:rPr lang="en-US" altLang="en-US" sz="1600" dirty="0" err="1">
                <a:latin typeface="Courier New" pitchFamily="49" charset="0"/>
              </a:rPr>
              <a:t>Nelder</a:t>
            </a:r>
            <a:r>
              <a:rPr lang="en-US" altLang="en-US" sz="1600" dirty="0">
                <a:latin typeface="Courier New" pitchFamily="49" charset="0"/>
              </a:rPr>
              <a:t>-Mead”)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My.Model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(DV~IV, random=~</a:t>
            </a:r>
            <a:r>
              <a:rPr lang="en-US" altLang="en-US" sz="1600" dirty="0" err="1">
                <a:latin typeface="Courier New" pitchFamily="49" charset="0"/>
              </a:rPr>
              <a:t>IV|GRP,data</a:t>
            </a:r>
            <a:r>
              <a:rPr lang="en-US" altLang="en-US" sz="1600" dirty="0">
                <a:latin typeface="Courier New" pitchFamily="49" charset="0"/>
              </a:rPr>
              <a:t>=</a:t>
            </a:r>
            <a:r>
              <a:rPr lang="en-US" altLang="en-US" sz="1600" dirty="0" err="1">
                <a:latin typeface="Courier New" pitchFamily="49" charset="0"/>
              </a:rPr>
              <a:t>MYDATA,</a:t>
            </a:r>
            <a:r>
              <a:rPr lang="en-US" altLang="en-US" sz="1600" b="1" dirty="0" err="1">
                <a:latin typeface="Courier New" pitchFamily="49" charset="0"/>
              </a:rPr>
              <a:t>control</a:t>
            </a:r>
            <a:r>
              <a:rPr lang="en-US" altLang="en-US" sz="1600" b="1" dirty="0">
                <a:latin typeface="Courier New" pitchFamily="49" charset="0"/>
              </a:rPr>
              <a:t>=</a:t>
            </a:r>
            <a:r>
              <a:rPr lang="en-US" altLang="en-US" sz="1600" b="1" dirty="0" err="1">
                <a:latin typeface="Courier New" pitchFamily="49" charset="0"/>
              </a:rPr>
              <a:t>csetting.basic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9BC9E1F-7014-317A-1F24-008A1F6A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1EE0CA-6E08-47FB-817D-3215B5D9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90432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24BA-56EA-586D-F506-327620A1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59B8-B2C2-3675-8EB8-BECBA96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 algn="ctr">
              <a:buNone/>
            </a:pPr>
            <a:r>
              <a:rPr lang="en-US" altLang="en-US" sz="2100" b="1" u="sng" dirty="0"/>
              <a:t>Primary Assumption in Statistical Analysis</a:t>
            </a:r>
          </a:p>
          <a:p>
            <a:pPr marL="342900" lvl="1" indent="0" algn="ctr">
              <a:buNone/>
            </a:pPr>
            <a:r>
              <a:rPr lang="en-US" altLang="en-US" sz="2100" i="1" dirty="0"/>
              <a:t>Observations are not related to each other (non-interdependence)</a:t>
            </a:r>
          </a:p>
          <a:p>
            <a:pPr marL="0" lvl="1" indent="0">
              <a:buNone/>
            </a:pPr>
            <a:endParaRPr lang="en-US" altLang="en-US" sz="2100" dirty="0"/>
          </a:p>
          <a:p>
            <a:pPr marL="0" lvl="1" indent="0">
              <a:buNone/>
            </a:pPr>
            <a:r>
              <a:rPr lang="en-US" altLang="en-US" sz="2100" dirty="0"/>
              <a:t>In other words…</a:t>
            </a:r>
          </a:p>
          <a:p>
            <a:pPr marL="342900" lvl="1" indent="-342900"/>
            <a:r>
              <a:rPr lang="en-US" altLang="en-US" sz="2100" dirty="0"/>
              <a:t>One observation is not “more correlated” with another observation than with any other observation</a:t>
            </a:r>
          </a:p>
          <a:p>
            <a:pPr marL="342900" lvl="1" indent="-342900"/>
            <a:r>
              <a:rPr lang="en-US" altLang="en-US" sz="2100" dirty="0"/>
              <a:t>The error terms are not correlated</a:t>
            </a:r>
          </a:p>
          <a:p>
            <a:pPr marL="342900" lvl="1" indent="-342900"/>
            <a:r>
              <a:rPr lang="en-US" altLang="en-US" sz="2100" dirty="0"/>
              <a:t>There is no “nesting” of data (i.e., observations from multiple individuals within the same group; repeated observations of multiple organizations)</a:t>
            </a:r>
          </a:p>
          <a:p>
            <a:pPr marL="0" lvl="1" indent="0" algn="ctr">
              <a:buNone/>
            </a:pPr>
            <a:endParaRPr lang="en-US" altLang="en-US" sz="2100" dirty="0"/>
          </a:p>
          <a:p>
            <a:pPr marL="0" lvl="1" indent="0" algn="ctr">
              <a:buNone/>
            </a:pPr>
            <a:endParaRPr lang="en-US" altLang="en-US" sz="2100" dirty="0"/>
          </a:p>
          <a:p>
            <a:pPr marL="0" lvl="1" indent="0" algn="ctr">
              <a:buNone/>
            </a:pPr>
            <a:r>
              <a:rPr lang="en-US" altLang="en-US" sz="2100" dirty="0"/>
              <a:t>But is this assumption always true?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E581C6-E461-C994-24E4-C969AA32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2F07A2-F924-A1A6-D54F-51ECF110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9240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0:  ICC estimate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848050" y="3115291"/>
            <a:ext cx="8495900" cy="2800767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mod0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(GDP1k~1,random=~1|State,dat1,</a:t>
            </a:r>
            <a:r>
              <a:rPr lang="en-US" altLang="en-US" sz="1600" dirty="0">
                <a:latin typeface="Courier New" pitchFamily="49" charset="0"/>
              </a:rPr>
              <a:t>control=</a:t>
            </a:r>
            <a:r>
              <a:rPr lang="en-US" altLang="en-US" sz="1600" dirty="0" err="1">
                <a:latin typeface="Courier New" pitchFamily="49" charset="0"/>
              </a:rPr>
              <a:t>csetting.basic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gmeanrel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(mod0)$ICC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[1] 0.9959573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VarCorr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(mod0)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State =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pdLogChol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            Variance   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(Intercept) 150462.4560 387.89490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Residual       610.7407  24.71317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150462.4560 /(150462.4560 + 610.7407)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[1] 0.9959573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20788"/>
            <a:ext cx="10515600" cy="482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cs typeface="Times New Roman" pitchFamily="18" charset="0"/>
              </a:rPr>
              <a:t>ICC values are important to estimate</a:t>
            </a:r>
            <a:endParaRPr lang="en-US" altLang="en-US" sz="2000" b="1" kern="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cs typeface="Times New Roman" pitchFamily="18" charset="0"/>
              </a:rPr>
              <a:t>In this example, the ICC value is extremely high (0.996) working against finding discontinuous effects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cs typeface="Times New Roman" pitchFamily="18" charset="0"/>
              </a:rPr>
              <a:t>Large differences across States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kern="0" dirty="0">
                <a:cs typeface="Times New Roman" pitchFamily="18" charset="0"/>
              </a:rPr>
              <a:t>Low within-State variability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A5E54A5-7622-291A-4455-A938F6DF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5B63-DEE1-3D53-7512-A3B8537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817487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A00898-176E-943C-0D15-AFEE7F57020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20788"/>
            <a:ext cx="10515600" cy="482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Create a basic model to compare</a:t>
            </a: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1: Basic OLS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3049537" y="2131630"/>
            <a:ext cx="6092926" cy="2062103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mod1 &lt;- </a:t>
            </a:r>
            <a:r>
              <a:rPr lang="en-US" altLang="en-US" sz="1600" dirty="0" err="1">
                <a:latin typeface="Courier New" pitchFamily="49" charset="0"/>
              </a:rPr>
              <a:t>gls</a:t>
            </a:r>
            <a:r>
              <a:rPr lang="en-US" altLang="en-US" sz="1600" dirty="0">
                <a:latin typeface="Courier New" pitchFamily="49" charset="0"/>
              </a:rPr>
              <a:t>(GDP1k~TIME+EVENT+POST, data=dat1)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round(summary(mod1)$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303.07     45.27     6.69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8.54     24.20     0.35    0.72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-15.35     78.41     -.20    0.84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-4.64     29.64     -.16    0.88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C034DB9-130E-50F4-F03E-BE0B1008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B4EB08-38AE-F29E-3B67-FBA56825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914025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A00898-176E-943C-0D15-AFEE7F57020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20788"/>
            <a:ext cx="10515600" cy="482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Create an RCM to assess random intercepts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Since the -2LL = 2200.564 (p &lt; .01), we conclude that a model that accounts for random intercepts is useful</a:t>
            </a: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2: Check for Random Intercepts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1940299" y="2033307"/>
            <a:ext cx="8311401" cy="1815882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mod2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(GDP1k~TIME+EVENT+POST, random=~1|State, data=dat1, control=</a:t>
            </a:r>
            <a:r>
              <a:rPr lang="en-US" altLang="en-US" sz="1600" dirty="0" err="1">
                <a:latin typeface="Courier New" pitchFamily="49" charset="0"/>
              </a:rPr>
              <a:t>csetting.basic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anova</a:t>
            </a:r>
            <a:r>
              <a:rPr lang="en-US" altLang="en-US" sz="1600" dirty="0">
                <a:latin typeface="Courier New" pitchFamily="49" charset="0"/>
              </a:rPr>
              <a:t>(mod1,mod2)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Model </a:t>
            </a:r>
            <a:r>
              <a:rPr lang="en-US" altLang="en-US" sz="1600" dirty="0" err="1">
                <a:latin typeface="Courier New" pitchFamily="49" charset="0"/>
              </a:rPr>
              <a:t>df</a:t>
            </a:r>
            <a:r>
              <a:rPr lang="en-US" altLang="en-US" sz="1600" dirty="0">
                <a:latin typeface="Courier New" pitchFamily="49" charset="0"/>
              </a:rPr>
              <a:t>      AIC      BIC    </a:t>
            </a:r>
            <a:r>
              <a:rPr lang="en-US" altLang="en-US" sz="1600" dirty="0" err="1">
                <a:latin typeface="Courier New" pitchFamily="49" charset="0"/>
              </a:rPr>
              <a:t>logLik</a:t>
            </a:r>
            <a:r>
              <a:rPr lang="en-US" altLang="en-US" sz="1600" dirty="0">
                <a:latin typeface="Courier New" pitchFamily="49" charset="0"/>
              </a:rPr>
              <a:t>   Test   </a:t>
            </a:r>
            <a:r>
              <a:rPr lang="en-US" altLang="en-US" sz="1600" dirty="0" err="1">
                <a:latin typeface="Courier New" pitchFamily="49" charset="0"/>
              </a:rPr>
              <a:t>L.Ratio</a:t>
            </a:r>
            <a:r>
              <a:rPr lang="en-US" altLang="en-US" sz="1600" dirty="0">
                <a:latin typeface="Courier New" pitchFamily="49" charset="0"/>
              </a:rPr>
              <a:t>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mod1     1  5 6744.644 6765.266 -3367.332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mod2     2  6 4546.100 4570.822 -2267.050 1 vs 2  2200.564  &lt;.0001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C034DB9-130E-50F4-F03E-BE0B1008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B4EB08-38AE-F29E-3B67-FBA56825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671661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29770"/>
            <a:ext cx="7315200" cy="515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C094BC0-4A86-E626-A19A-887DDEC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4A88EE-DC3A-0A57-BBE9-9F557BC2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D59F34-DB25-F226-DB0B-9138BE796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7914"/>
            <a:ext cx="10515600" cy="1157575"/>
          </a:xfrm>
        </p:spPr>
        <p:txBody>
          <a:bodyPr/>
          <a:lstStyle/>
          <a:p>
            <a:r>
              <a:rPr lang="en-US" altLang="en-US" dirty="0"/>
              <a:t>Step 2: Check for Random Intercepts</a:t>
            </a:r>
          </a:p>
        </p:txBody>
      </p:sp>
    </p:spTree>
    <p:extLst>
      <p:ext uri="{BB962C8B-B14F-4D97-AF65-F5344CB8AC3E}">
        <p14:creationId xmlns:p14="http://schemas.microsoft.com/office/powerpoint/2010/main" val="1277573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 2004 (TIME 0), the average level of GDP across the 51 States was $303,000 M (303.07*1000)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GDP increased by $8,540M each year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GDP dropped by $15,350M in 2008 </a:t>
            </a:r>
            <a:r>
              <a:rPr lang="en-US" altLang="en-US" sz="2000" i="1" dirty="0"/>
              <a:t>(relative to expected increase)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After the 2008 recession, GDP grew at a rate $4,640M LOWER than pre-recession levels </a:t>
            </a:r>
            <a:r>
              <a:rPr lang="en-US" altLang="en-US" sz="2000" i="1" dirty="0"/>
              <a:t>(GDP growth was weaker, but still positive! Post-Recession Growth = $3,940M per year)</a:t>
            </a:r>
            <a:endParaRPr lang="en-US" altLang="en-US" sz="2000" i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2056245" y="3760465"/>
            <a:ext cx="8079510" cy="2308324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mod2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(GDP1k~TIME+EVENT+POST, random=~1|State, data=dat1, control=</a:t>
            </a:r>
            <a:r>
              <a:rPr lang="en-US" altLang="en-US" sz="1600" dirty="0" err="1">
                <a:latin typeface="Courier New" pitchFamily="49" charset="0"/>
              </a:rPr>
              <a:t>csetting.basic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round(summary(mod2)$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303.07     54.38 405    5.57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8.54      1.40 405    6.12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-15.35      4.52 405   -3.39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-4.64      1.71 405   -2.71    0.01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934C081-C38B-89CA-BF5C-C8252D2B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2D5165-BC63-FBF7-EE13-C229132A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F4A2E5-09FA-765D-A39F-86B6E264F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7914"/>
            <a:ext cx="10515600" cy="1157575"/>
          </a:xfrm>
        </p:spPr>
        <p:txBody>
          <a:bodyPr/>
          <a:lstStyle/>
          <a:p>
            <a:r>
              <a:rPr lang="en-US" altLang="en-US" dirty="0"/>
              <a:t>Step 2: Check for Random Intercepts</a:t>
            </a:r>
          </a:p>
        </p:txBody>
      </p:sp>
    </p:spTree>
    <p:extLst>
      <p:ext uri="{BB962C8B-B14F-4D97-AF65-F5344CB8AC3E}">
        <p14:creationId xmlns:p14="http://schemas.microsoft.com/office/powerpoint/2010/main" val="7492181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18958-78C4-72DE-1D25-94F707AFD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23D60BA2-FE50-AB6F-F9E4-881AE21A0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DGM – Time Covariates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224754E-7066-2B8E-064A-B4DFD726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5BB3D9-48C9-A046-E00F-C6917C46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8621C178-AA1C-8A9A-3509-AFABDB8B4972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754999-2F30-8BD6-26E3-361EC07C8367}"/>
              </a:ext>
            </a:extLst>
          </p:cNvPr>
          <p:cNvCxnSpPr>
            <a:cxnSpLocks/>
          </p:cNvCxnSpPr>
          <p:nvPr/>
        </p:nvCxnSpPr>
        <p:spPr>
          <a:xfrm>
            <a:off x="2542485" y="1569493"/>
            <a:ext cx="0" cy="386663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84BC13-08DC-2ECA-C52E-B4ACB86DCDF4}"/>
              </a:ext>
            </a:extLst>
          </p:cNvPr>
          <p:cNvCxnSpPr>
            <a:cxnSpLocks/>
          </p:cNvCxnSpPr>
          <p:nvPr/>
        </p:nvCxnSpPr>
        <p:spPr>
          <a:xfrm>
            <a:off x="2542485" y="5190342"/>
            <a:ext cx="7254093" cy="604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0CB4FB-7E42-242A-F883-92EF32585E2D}"/>
              </a:ext>
            </a:extLst>
          </p:cNvPr>
          <p:cNvSpPr txBox="1"/>
          <p:nvPr/>
        </p:nvSpPr>
        <p:spPr>
          <a:xfrm>
            <a:off x="9439344" y="5318614"/>
            <a:ext cx="80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EEED5-A78A-48CA-C006-8E0FDF6BB6CD}"/>
              </a:ext>
            </a:extLst>
          </p:cNvPr>
          <p:cNvSpPr txBox="1"/>
          <p:nvPr/>
        </p:nvSpPr>
        <p:spPr>
          <a:xfrm rot="16200000">
            <a:off x="995344" y="3017840"/>
            <a:ext cx="226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GDP (1k)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A346A-F3BA-7F6C-E7C1-D95D1ED86729}"/>
              </a:ext>
            </a:extLst>
          </p:cNvPr>
          <p:cNvCxnSpPr>
            <a:cxnSpLocks/>
          </p:cNvCxnSpPr>
          <p:nvPr/>
        </p:nvCxnSpPr>
        <p:spPr>
          <a:xfrm flipH="1">
            <a:off x="2998321" y="4986742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C99F4F-44A4-22B5-FA37-E81B173217E1}"/>
              </a:ext>
            </a:extLst>
          </p:cNvPr>
          <p:cNvCxnSpPr>
            <a:cxnSpLocks/>
          </p:cNvCxnSpPr>
          <p:nvPr/>
        </p:nvCxnSpPr>
        <p:spPr>
          <a:xfrm flipH="1">
            <a:off x="7112428" y="4978926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333F7-B8DB-3C2C-98B6-AC495C22BB84}"/>
              </a:ext>
            </a:extLst>
          </p:cNvPr>
          <p:cNvCxnSpPr>
            <a:cxnSpLocks/>
          </p:cNvCxnSpPr>
          <p:nvPr/>
        </p:nvCxnSpPr>
        <p:spPr>
          <a:xfrm flipH="1">
            <a:off x="8482329" y="4986741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02D2AF-E2CA-6041-23EE-CDAEEC7FF060}"/>
              </a:ext>
            </a:extLst>
          </p:cNvPr>
          <p:cNvCxnSpPr>
            <a:cxnSpLocks/>
          </p:cNvCxnSpPr>
          <p:nvPr/>
        </p:nvCxnSpPr>
        <p:spPr>
          <a:xfrm flipH="1">
            <a:off x="4363787" y="4977410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5DAC47-B8C0-3B55-6772-B34DF4ACA634}"/>
              </a:ext>
            </a:extLst>
          </p:cNvPr>
          <p:cNvCxnSpPr>
            <a:cxnSpLocks/>
          </p:cNvCxnSpPr>
          <p:nvPr/>
        </p:nvCxnSpPr>
        <p:spPr>
          <a:xfrm flipH="1">
            <a:off x="5751858" y="4977409"/>
            <a:ext cx="3823" cy="4572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TextBox 22532">
            <a:extLst>
              <a:ext uri="{FF2B5EF4-FFF2-40B4-BE49-F238E27FC236}">
                <a16:creationId xmlns:a16="http://schemas.microsoft.com/office/drawing/2014/main" id="{0FDA2B8C-1622-91A0-E1F3-09538E10D2DF}"/>
              </a:ext>
            </a:extLst>
          </p:cNvPr>
          <p:cNvSpPr txBox="1"/>
          <p:nvPr/>
        </p:nvSpPr>
        <p:spPr>
          <a:xfrm>
            <a:off x="2383973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2004</a:t>
            </a:r>
          </a:p>
        </p:txBody>
      </p:sp>
      <p:sp>
        <p:nvSpPr>
          <p:cNvPr id="22534" name="TextBox 22533">
            <a:extLst>
              <a:ext uri="{FF2B5EF4-FFF2-40B4-BE49-F238E27FC236}">
                <a16:creationId xmlns:a16="http://schemas.microsoft.com/office/drawing/2014/main" id="{3370CE23-AC16-8894-5BCC-6DE25A1677AF}"/>
              </a:ext>
            </a:extLst>
          </p:cNvPr>
          <p:cNvSpPr txBox="1"/>
          <p:nvPr/>
        </p:nvSpPr>
        <p:spPr>
          <a:xfrm>
            <a:off x="3760742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2006</a:t>
            </a:r>
          </a:p>
        </p:txBody>
      </p:sp>
      <p:sp>
        <p:nvSpPr>
          <p:cNvPr id="22535" name="TextBox 22534">
            <a:extLst>
              <a:ext uri="{FF2B5EF4-FFF2-40B4-BE49-F238E27FC236}">
                <a16:creationId xmlns:a16="http://schemas.microsoft.com/office/drawing/2014/main" id="{FF47E352-E9ED-29B9-9E6B-7C3FE35D6C28}"/>
              </a:ext>
            </a:extLst>
          </p:cNvPr>
          <p:cNvSpPr txBox="1"/>
          <p:nvPr/>
        </p:nvSpPr>
        <p:spPr>
          <a:xfrm>
            <a:off x="5137511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2008</a:t>
            </a:r>
          </a:p>
        </p:txBody>
      </p:sp>
      <p:sp>
        <p:nvSpPr>
          <p:cNvPr id="22536" name="TextBox 22535">
            <a:extLst>
              <a:ext uri="{FF2B5EF4-FFF2-40B4-BE49-F238E27FC236}">
                <a16:creationId xmlns:a16="http://schemas.microsoft.com/office/drawing/2014/main" id="{BE0284D0-E433-96D8-5DF3-AA5E8E7431AC}"/>
              </a:ext>
            </a:extLst>
          </p:cNvPr>
          <p:cNvSpPr txBox="1"/>
          <p:nvPr/>
        </p:nvSpPr>
        <p:spPr>
          <a:xfrm>
            <a:off x="6514280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</a:t>
            </a:r>
          </a:p>
        </p:txBody>
      </p:sp>
      <p:sp>
        <p:nvSpPr>
          <p:cNvPr id="22537" name="TextBox 22536">
            <a:extLst>
              <a:ext uri="{FF2B5EF4-FFF2-40B4-BE49-F238E27FC236}">
                <a16:creationId xmlns:a16="http://schemas.microsoft.com/office/drawing/2014/main" id="{665E85EC-C969-A1C4-DB05-35B6BF0D0DFD}"/>
              </a:ext>
            </a:extLst>
          </p:cNvPr>
          <p:cNvSpPr txBox="1"/>
          <p:nvPr/>
        </p:nvSpPr>
        <p:spPr>
          <a:xfrm>
            <a:off x="7891047" y="5463752"/>
            <a:ext cx="12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0819DF-96AD-9FFE-652D-FB65EB9A05FB}"/>
              </a:ext>
            </a:extLst>
          </p:cNvPr>
          <p:cNvCxnSpPr>
            <a:cxnSpLocks/>
          </p:cNvCxnSpPr>
          <p:nvPr/>
        </p:nvCxnSpPr>
        <p:spPr>
          <a:xfrm flipV="1">
            <a:off x="2998321" y="3532083"/>
            <a:ext cx="2043410" cy="1197171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9D07B8-AE99-401A-F450-BC0E0F994A0C}"/>
              </a:ext>
            </a:extLst>
          </p:cNvPr>
          <p:cNvCxnSpPr>
            <a:cxnSpLocks/>
          </p:cNvCxnSpPr>
          <p:nvPr/>
        </p:nvCxnSpPr>
        <p:spPr>
          <a:xfrm>
            <a:off x="5038008" y="3521205"/>
            <a:ext cx="753063" cy="460909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A36524-8C6A-4E28-3144-5DF5A7B3E353}"/>
              </a:ext>
            </a:extLst>
          </p:cNvPr>
          <p:cNvCxnSpPr>
            <a:cxnSpLocks/>
          </p:cNvCxnSpPr>
          <p:nvPr/>
        </p:nvCxnSpPr>
        <p:spPr>
          <a:xfrm flipV="1">
            <a:off x="5750618" y="3156460"/>
            <a:ext cx="2731711" cy="826811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1A4EE-CB29-A651-5E6D-270DE480B534}"/>
              </a:ext>
            </a:extLst>
          </p:cNvPr>
          <p:cNvCxnSpPr>
            <a:cxnSpLocks/>
          </p:cNvCxnSpPr>
          <p:nvPr/>
        </p:nvCxnSpPr>
        <p:spPr>
          <a:xfrm flipV="1">
            <a:off x="4983176" y="1643560"/>
            <a:ext cx="3298842" cy="1918980"/>
          </a:xfrm>
          <a:prstGeom prst="line">
            <a:avLst/>
          </a:prstGeom>
          <a:ln w="6032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5">
            <a:extLst>
              <a:ext uri="{FF2B5EF4-FFF2-40B4-BE49-F238E27FC236}">
                <a16:creationId xmlns:a16="http://schemas.microsoft.com/office/drawing/2014/main" id="{C8EB8332-D4D9-7027-34AC-011B089D4A23}"/>
              </a:ext>
            </a:extLst>
          </p:cNvPr>
          <p:cNvSpPr/>
          <p:nvPr/>
        </p:nvSpPr>
        <p:spPr bwMode="auto">
          <a:xfrm rot="16200000">
            <a:off x="4156187" y="4299789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ight Arrow 6">
            <a:extLst>
              <a:ext uri="{FF2B5EF4-FFF2-40B4-BE49-F238E27FC236}">
                <a16:creationId xmlns:a16="http://schemas.microsoft.com/office/drawing/2014/main" id="{EC00343C-4FA8-1E91-53C8-01D32E936C7E}"/>
              </a:ext>
            </a:extLst>
          </p:cNvPr>
          <p:cNvSpPr/>
          <p:nvPr/>
        </p:nvSpPr>
        <p:spPr bwMode="auto">
          <a:xfrm rot="13908260">
            <a:off x="7334269" y="3818206"/>
            <a:ext cx="495300" cy="1158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8F0E6B12-F6BE-1784-AC50-24C7E3A1CFCE}"/>
              </a:ext>
            </a:extLst>
          </p:cNvPr>
          <p:cNvSpPr/>
          <p:nvPr/>
        </p:nvSpPr>
        <p:spPr bwMode="auto">
          <a:xfrm rot="16404817">
            <a:off x="5096048" y="4009150"/>
            <a:ext cx="495300" cy="115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9925B-22BD-D745-F6C3-3069F6F52799}"/>
              </a:ext>
            </a:extLst>
          </p:cNvPr>
          <p:cNvSpPr txBox="1"/>
          <p:nvPr/>
        </p:nvSpPr>
        <p:spPr>
          <a:xfrm>
            <a:off x="4029981" y="4578380"/>
            <a:ext cx="7477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7711E-C68C-B479-5262-10E264A2E7AB}"/>
              </a:ext>
            </a:extLst>
          </p:cNvPr>
          <p:cNvSpPr txBox="1"/>
          <p:nvPr/>
        </p:nvSpPr>
        <p:spPr>
          <a:xfrm>
            <a:off x="7605016" y="4066387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A30300-C94C-FC3A-8F1B-849EE11DA6A7}"/>
              </a:ext>
            </a:extLst>
          </p:cNvPr>
          <p:cNvSpPr txBox="1"/>
          <p:nvPr/>
        </p:nvSpPr>
        <p:spPr>
          <a:xfrm rot="16200000">
            <a:off x="4885795" y="4566505"/>
            <a:ext cx="9541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EVENT</a:t>
            </a:r>
          </a:p>
        </p:txBody>
      </p:sp>
      <p:cxnSp>
        <p:nvCxnSpPr>
          <p:cNvPr id="22551" name="Straight Connector 22550">
            <a:extLst>
              <a:ext uri="{FF2B5EF4-FFF2-40B4-BE49-F238E27FC236}">
                <a16:creationId xmlns:a16="http://schemas.microsoft.com/office/drawing/2014/main" id="{5941DA98-E315-B154-3268-1BABA8B225E0}"/>
              </a:ext>
            </a:extLst>
          </p:cNvPr>
          <p:cNvCxnSpPr>
            <a:cxnSpLocks/>
          </p:cNvCxnSpPr>
          <p:nvPr/>
        </p:nvCxnSpPr>
        <p:spPr>
          <a:xfrm flipV="1">
            <a:off x="5030109" y="1910928"/>
            <a:ext cx="0" cy="3279414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BB7E75-D049-88DE-1763-B6B0F2773480}"/>
              </a:ext>
            </a:extLst>
          </p:cNvPr>
          <p:cNvCxnSpPr>
            <a:cxnSpLocks/>
          </p:cNvCxnSpPr>
          <p:nvPr/>
        </p:nvCxnSpPr>
        <p:spPr>
          <a:xfrm flipV="1">
            <a:off x="5758132" y="1910928"/>
            <a:ext cx="0" cy="3279414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F6D5E5-B061-5AE6-4DA4-CE2C38A1AE8A}"/>
              </a:ext>
            </a:extLst>
          </p:cNvPr>
          <p:cNvSpPr/>
          <p:nvPr/>
        </p:nvSpPr>
        <p:spPr>
          <a:xfrm>
            <a:off x="2699686" y="4870386"/>
            <a:ext cx="24192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$8,540M yearly increase</a:t>
            </a:r>
            <a:endParaRPr lang="en-US" sz="1600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CA2D49-B986-9DCA-99FC-88B5183092DF}"/>
              </a:ext>
            </a:extLst>
          </p:cNvPr>
          <p:cNvSpPr/>
          <p:nvPr/>
        </p:nvSpPr>
        <p:spPr>
          <a:xfrm>
            <a:off x="508443" y="4365569"/>
            <a:ext cx="1928733" cy="584775"/>
          </a:xfrm>
          <a:prstGeom prst="rect">
            <a:avLst/>
          </a:prstGeom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GDP  at Time 0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 equals $303,070M</a:t>
            </a:r>
            <a:endParaRPr lang="en-US" sz="1600" dirty="0"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BF1CC8-E0A8-87FE-F3EA-D0D30C2A798C}"/>
              </a:ext>
            </a:extLst>
          </p:cNvPr>
          <p:cNvSpPr/>
          <p:nvPr/>
        </p:nvSpPr>
        <p:spPr>
          <a:xfrm>
            <a:off x="8289532" y="3471706"/>
            <a:ext cx="302198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Post-Recession slope $4,640M</a:t>
            </a:r>
          </a:p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Less than original slope </a:t>
            </a:r>
            <a:endParaRPr lang="en-US" sz="1600" dirty="0"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927E80-1CDB-A90C-8A17-18234A04FE18}"/>
              </a:ext>
            </a:extLst>
          </p:cNvPr>
          <p:cNvSpPr/>
          <p:nvPr/>
        </p:nvSpPr>
        <p:spPr>
          <a:xfrm>
            <a:off x="5621618" y="4604231"/>
            <a:ext cx="1827743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Drop of $15,350M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0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3:  Check for Random Slopes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Examine potential variability in time-based 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Add random slopes one at a time and contrast models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Best fit for model with random slopes for TIME, EVENT and POST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Suggests significant variability in all Time related parameters across States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1812925" y="3545820"/>
            <a:ext cx="8529638" cy="240030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mod3a &lt;- update(mod2,random=~</a:t>
            </a:r>
            <a:r>
              <a:rPr lang="en-US" altLang="en-US" sz="1600" dirty="0" err="1">
                <a:latin typeface="Courier New" pitchFamily="49" charset="0"/>
              </a:rPr>
              <a:t>TIME|State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mod3b &lt;- update(mod2,random=~</a:t>
            </a:r>
            <a:r>
              <a:rPr lang="en-US" altLang="en-US" sz="1600" dirty="0" err="1">
                <a:latin typeface="Courier New" pitchFamily="49" charset="0"/>
              </a:rPr>
              <a:t>TIME+EVENT|State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mod3c &lt;- update(mod2,random=~</a:t>
            </a:r>
            <a:r>
              <a:rPr lang="en-US" altLang="en-US" sz="1600" dirty="0" err="1">
                <a:latin typeface="Courier New" pitchFamily="49" charset="0"/>
              </a:rPr>
              <a:t>TIME+EVENT+POST|State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anova</a:t>
            </a:r>
            <a:r>
              <a:rPr lang="en-US" altLang="en-US" sz="1600" dirty="0">
                <a:latin typeface="Courier New" pitchFamily="49" charset="0"/>
              </a:rPr>
              <a:t>(mod2,mod3.a,mod3.b,mod3.c)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Model </a:t>
            </a:r>
            <a:r>
              <a:rPr lang="en-US" altLang="en-US" sz="1600" dirty="0" err="1">
                <a:latin typeface="Courier New" pitchFamily="49" charset="0"/>
              </a:rPr>
              <a:t>df</a:t>
            </a:r>
            <a:r>
              <a:rPr lang="en-US" altLang="en-US" sz="1600" dirty="0">
                <a:latin typeface="Courier New" pitchFamily="49" charset="0"/>
              </a:rPr>
              <a:t>         AIC      BIC    </a:t>
            </a:r>
            <a:r>
              <a:rPr lang="en-US" altLang="en-US" sz="1600" dirty="0" err="1">
                <a:latin typeface="Courier New" pitchFamily="49" charset="0"/>
              </a:rPr>
              <a:t>logLik</a:t>
            </a:r>
            <a:r>
              <a:rPr lang="en-US" altLang="en-US" sz="1600" dirty="0">
                <a:latin typeface="Courier New" pitchFamily="49" charset="0"/>
              </a:rPr>
              <a:t>   Test  </a:t>
            </a:r>
            <a:r>
              <a:rPr lang="en-US" altLang="en-US" sz="1600" dirty="0" err="1">
                <a:latin typeface="Courier New" pitchFamily="49" charset="0"/>
              </a:rPr>
              <a:t>L.Ratio</a:t>
            </a:r>
            <a:r>
              <a:rPr lang="en-US" altLang="en-US" sz="1600" dirty="0">
                <a:latin typeface="Courier New" pitchFamily="49" charset="0"/>
              </a:rPr>
              <a:t>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mod2      1  6 4546.100 4570.822 -2267.050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mod3a     2  8 4097.494 4130.456 -2040.747 1 vs 2 452.6060  &lt;.0001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mod3b     3 11 4049.445 4094.768 -2013.722 2 vs 3  54.0494  &lt;.0001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mod3c     4 15 3959.560 4021.364 -1964.780 3 vs 4  97.8849  &lt;.0001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323E6FC-05CB-7248-41BD-F8282AC5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3E0752-DA67-ADB2-45FE-438417BA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555992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 Modeling State Variability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Contrast models with fixed slopes vs random slopes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Both models convey that parameters are variable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one through large SE’s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one showing significant variability among States</a:t>
            </a:r>
          </a:p>
        </p:txBody>
      </p:sp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423068" y="2975635"/>
            <a:ext cx="7231063" cy="156966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round(summary(mod2)$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		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303.07     54.38 405    5.57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8.54      1.40 405    6.12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-15.35      4.52 405   -3.39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-4.64      1.71 405   -2.71    0.01</a:t>
            </a:r>
          </a:p>
        </p:txBody>
      </p:sp>
      <p:sp>
        <p:nvSpPr>
          <p:cNvPr id="62472" name="Text Box 4"/>
          <p:cNvSpPr txBox="1">
            <a:spLocks noChangeArrowheads="1"/>
          </p:cNvSpPr>
          <p:nvPr/>
        </p:nvSpPr>
        <p:spPr bwMode="auto">
          <a:xfrm>
            <a:off x="4691174" y="4458573"/>
            <a:ext cx="7231062" cy="156966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round(summary(mod3c)$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	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303.07     50.10 405    6.05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8.54      1.91 405    4.46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-15.35      3.45 405   -4.44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-4.64      1.37 405   -3.39       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4F505EA-32F3-C09C-F197-19A171B0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6F137D-322C-080D-6EDD-D649B30A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083382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 Testing for Autocorrelation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Up to now, models assume independent errors in the covariance structure of the data.</a:t>
            </a:r>
          </a:p>
          <a:p>
            <a:pPr lvl="1"/>
            <a:r>
              <a:rPr lang="en-US" altLang="en-US" dirty="0"/>
              <a:t>No pattern to level-1 model residuals</a:t>
            </a:r>
          </a:p>
          <a:p>
            <a:r>
              <a:rPr lang="en-US" altLang="en-US" dirty="0"/>
              <a:t>Assumption of independent errors is rarely supported when dealing with repeated measures over time. </a:t>
            </a:r>
          </a:p>
          <a:p>
            <a:endParaRPr lang="en-US" altLang="en-US" dirty="0"/>
          </a:p>
          <a:p>
            <a:r>
              <a:rPr lang="en-US" altLang="en-US" dirty="0"/>
              <a:t>As Littell, Milliken, Stroup, and Wolfinger (1996) note: </a:t>
            </a:r>
          </a:p>
          <a:p>
            <a:r>
              <a:rPr lang="en-US" altLang="en-US" dirty="0"/>
              <a:t>	“measurements taken at adjacent times are typically more highly </a:t>
            </a:r>
          </a:p>
          <a:p>
            <a:r>
              <a:rPr lang="en-US" altLang="en-US" dirty="0"/>
              <a:t>	correlated than two measurements taken several time points apart” </a:t>
            </a:r>
          </a:p>
          <a:p>
            <a:r>
              <a:rPr lang="en-US" altLang="en-US" dirty="0"/>
              <a:t>	(p. 88). </a:t>
            </a: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49388C-615D-D588-4432-0E1A051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6E5A07-594F-4312-1492-BEC14726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303843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 Testing for Autocorrelation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correlation</a:t>
            </a:r>
            <a:r>
              <a:rPr lang="en-US" altLang="en-US" dirty="0"/>
              <a:t> option in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lme</a:t>
            </a:r>
            <a:r>
              <a:rPr lang="en-US" altLang="en-US" dirty="0"/>
              <a:t> specifies alternative within-group correlation structures.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common structure is corAR1() or first-order autoregressive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Update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mod3c</a:t>
            </a:r>
            <a:r>
              <a:rPr lang="en-US" altLang="en-US" dirty="0"/>
              <a:t> and contrasting the -2 log likelihood values between the two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Notice 1 </a:t>
            </a:r>
            <a:r>
              <a:rPr lang="en-US" altLang="en-US" dirty="0" err="1"/>
              <a:t>df</a:t>
            </a:r>
            <a:r>
              <a:rPr lang="en-US" altLang="en-US" dirty="0"/>
              <a:t> difference for the estimate of phi in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mod4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1873250" y="3647872"/>
            <a:ext cx="8445500" cy="1323975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mod4a &lt;- update(mod3c,correlation=corAR1(form=~</a:t>
            </a:r>
            <a:r>
              <a:rPr lang="en-US" altLang="en-US" sz="1600" dirty="0" err="1">
                <a:latin typeface="Courier New" pitchFamily="49" charset="0"/>
              </a:rPr>
              <a:t>TIME|State</a:t>
            </a:r>
            <a:r>
              <a:rPr lang="en-US" altLang="en-US" sz="1600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anova</a:t>
            </a:r>
            <a:r>
              <a:rPr lang="en-US" altLang="en-US" sz="1600" dirty="0">
                <a:latin typeface="Courier New" pitchFamily="49" charset="0"/>
              </a:rPr>
              <a:t>(mod3c,mod4a)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Model </a:t>
            </a:r>
            <a:r>
              <a:rPr lang="en-US" altLang="en-US" sz="1600" dirty="0" err="1">
                <a:latin typeface="Courier New" pitchFamily="49" charset="0"/>
              </a:rPr>
              <a:t>df</a:t>
            </a:r>
            <a:r>
              <a:rPr lang="en-US" altLang="en-US" sz="1600" dirty="0">
                <a:latin typeface="Courier New" pitchFamily="49" charset="0"/>
              </a:rPr>
              <a:t>      AIC      BIC    </a:t>
            </a:r>
            <a:r>
              <a:rPr lang="en-US" altLang="en-US" sz="1600" dirty="0" err="1">
                <a:latin typeface="Courier New" pitchFamily="49" charset="0"/>
              </a:rPr>
              <a:t>logLik</a:t>
            </a:r>
            <a:r>
              <a:rPr lang="en-US" altLang="en-US" sz="1600" dirty="0">
                <a:latin typeface="Courier New" pitchFamily="49" charset="0"/>
              </a:rPr>
              <a:t>   Test  </a:t>
            </a:r>
            <a:r>
              <a:rPr lang="en-US" altLang="en-US" sz="1600" dirty="0" err="1">
                <a:latin typeface="Courier New" pitchFamily="49" charset="0"/>
              </a:rPr>
              <a:t>L.Ratio</a:t>
            </a:r>
            <a:r>
              <a:rPr lang="en-US" altLang="en-US" sz="1600" dirty="0">
                <a:latin typeface="Courier New" pitchFamily="49" charset="0"/>
              </a:rPr>
              <a:t>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mod3c     1 15 3959.560 4021.364 -1964.780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mod4a     2 16 3919.512 3985.437 -1943.756 1 vs 2 42.04733  &lt;.0001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6FB755E-A1F4-D6B8-6F4D-99AB0C0A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012B14-46DC-D28D-BE58-4F826324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4634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24BA-56EA-586D-F506-327620A1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59B8-B2C2-3675-8EB8-BECBA96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Organizational data is inherently hierarchical</a:t>
            </a:r>
          </a:p>
          <a:p>
            <a:pPr lvl="1"/>
            <a:r>
              <a:rPr lang="en-US" altLang="en-US" dirty="0"/>
              <a:t>Individuals in groups/teams</a:t>
            </a:r>
          </a:p>
          <a:p>
            <a:pPr lvl="1"/>
            <a:r>
              <a:rPr lang="en-US" altLang="en-US" dirty="0"/>
              <a:t>Groups/teams in departments</a:t>
            </a:r>
          </a:p>
          <a:p>
            <a:pPr lvl="1"/>
            <a:r>
              <a:rPr lang="en-US" altLang="en-US" dirty="0"/>
              <a:t>Departments in organizations</a:t>
            </a:r>
          </a:p>
          <a:p>
            <a:pPr marL="342900" lvl="1" indent="0">
              <a:buNone/>
            </a:pPr>
            <a:endParaRPr lang="en-US" altLang="en-US" dirty="0"/>
          </a:p>
          <a:p>
            <a:r>
              <a:rPr lang="en-US" altLang="en-US" dirty="0"/>
              <a:t>Repeated measures data are also very common (Panel Data)</a:t>
            </a:r>
          </a:p>
          <a:p>
            <a:pPr lvl="1"/>
            <a:r>
              <a:rPr lang="en-US" altLang="en-US" dirty="0"/>
              <a:t>Entities such as individuals, teams, firms measured over time</a:t>
            </a:r>
          </a:p>
          <a:p>
            <a:endParaRPr lang="en-US" altLang="en-US" dirty="0"/>
          </a:p>
          <a:p>
            <a:r>
              <a:rPr lang="en-US" altLang="en-US" dirty="0"/>
              <a:t>Repeated measures nested in higher-level entities have additional complexities</a:t>
            </a:r>
          </a:p>
          <a:p>
            <a:pPr lvl="1"/>
            <a:r>
              <a:rPr lang="en-US" altLang="en-US" dirty="0"/>
              <a:t>Autocorrelation</a:t>
            </a:r>
          </a:p>
          <a:p>
            <a:pPr lvl="1"/>
            <a:r>
              <a:rPr lang="en-US" altLang="en-US" dirty="0"/>
              <a:t>Heteroscedasticity (may be of substantive interest: Emergence Models)</a:t>
            </a:r>
          </a:p>
          <a:p>
            <a:pPr marL="342900" lvl="1" indent="0">
              <a:buNone/>
            </a:pPr>
            <a:endParaRPr lang="en-US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37C60B7-DC14-BB6A-6DB0-74CEB6EC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07B233-00E1-5A62-9554-3A90CBBF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418807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 Testing for Autocorrelation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1933575" y="1033463"/>
            <a:ext cx="8445500" cy="526415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summary(mod4a)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Linear mixed-effects model fit by REML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Data: dat1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AIC      BIC    </a:t>
            </a:r>
            <a:r>
              <a:rPr lang="en-US" altLang="en-US" sz="1600" dirty="0" err="1">
                <a:latin typeface="Courier New" pitchFamily="49" charset="0"/>
              </a:rPr>
              <a:t>logLik</a:t>
            </a:r>
            <a:endParaRPr lang="en-US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3919.512 3985.437 -1943.756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Random effects: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Formula: ~TIME + EVENT + POST | State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Structure: General positive-definite, Log-Cholesky parametrization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</a:t>
            </a:r>
            <a:r>
              <a:rPr lang="en-US" altLang="en-US" sz="1600" dirty="0" err="1">
                <a:latin typeface="Courier New" pitchFamily="49" charset="0"/>
              </a:rPr>
              <a:t>StdDev</a:t>
            </a:r>
            <a:r>
              <a:rPr lang="en-US" altLang="en-US" sz="1600" dirty="0">
                <a:latin typeface="Courier New" pitchFamily="49" charset="0"/>
              </a:rPr>
              <a:t>     Corr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358.213257 (</a:t>
            </a:r>
            <a:r>
              <a:rPr lang="en-US" altLang="en-US" sz="1600" dirty="0" err="1">
                <a:latin typeface="Courier New" pitchFamily="49" charset="0"/>
              </a:rPr>
              <a:t>Intr</a:t>
            </a:r>
            <a:r>
              <a:rPr lang="en-US" altLang="en-US" sz="1600" dirty="0">
                <a:latin typeface="Courier New" pitchFamily="49" charset="0"/>
              </a:rPr>
              <a:t>) TIME   EVENT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12.287298  0.966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13.007387 -0.972 -0.973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 6.683782 -0.969 -0.923  0.909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Residual     19.407462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Correlation Structure: AR(1)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Formula: ~1 | State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Parameter estimate(s):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  Phi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0.8368064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3638A3B-D442-F20D-966A-49169B76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D7D567-9313-18C6-D328-8B75643D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16543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 Testing for Autocorrelation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Contrast models with and without adjustment of lag-1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Changes in both parameter estimates and SEs</a:t>
            </a: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2436020" y="2581994"/>
            <a:ext cx="6371302" cy="156966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round(summary(mod3c)$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	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303.07     50.10 405    6.05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8.54      1.91 405    4.46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-15.35      3.45 405   -4.44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-4.64      1.37 405   -3.39       0</a:t>
            </a:r>
          </a:p>
        </p:txBody>
      </p:sp>
      <p:sp>
        <p:nvSpPr>
          <p:cNvPr id="66568" name="Text Box 4"/>
          <p:cNvSpPr txBox="1">
            <a:spLocks noChangeArrowheads="1"/>
          </p:cNvSpPr>
          <p:nvPr/>
        </p:nvSpPr>
        <p:spPr bwMode="auto">
          <a:xfrm>
            <a:off x="2436021" y="4473575"/>
            <a:ext cx="6371301" cy="156966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round(summary(mod4a)$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	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301.58     50.23 405    6.00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8.35      1.91 405    4.38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-8.43      2.60 405   -3.25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-5.17      1.50 405   -3.46       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3D53493-2FC8-BA25-2C47-F3548291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DAAA05-CD1B-F2D6-362B-46B954C9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136911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27EB-61F9-69D6-6200-FDD52A71D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>
            <a:extLst>
              <a:ext uri="{FF2B5EF4-FFF2-40B4-BE49-F238E27FC236}">
                <a16:creationId xmlns:a16="http://schemas.microsoft.com/office/drawing/2014/main" id="{E6FDFD72-AF0F-1387-624D-E35BD57EA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 Testing for Autocorrelation</a:t>
            </a:r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2ED7DB7B-AD50-9616-4A6E-A6E7CCD18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We can also check the heteroscedasticity using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weights </a:t>
            </a:r>
            <a:r>
              <a:rPr lang="en-US" altLang="en-US" dirty="0"/>
              <a:t>option in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lme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Results indicate that accounting for heteroscedasticity improves the model.</a:t>
            </a:r>
          </a:p>
        </p:txBody>
      </p:sp>
      <p:sp>
        <p:nvSpPr>
          <p:cNvPr id="64519" name="Text Box 4">
            <a:extLst>
              <a:ext uri="{FF2B5EF4-FFF2-40B4-BE49-F238E27FC236}">
                <a16:creationId xmlns:a16="http://schemas.microsoft.com/office/drawing/2014/main" id="{947CB141-7760-7A3F-C0CD-519A70D6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320517"/>
            <a:ext cx="8445500" cy="1323975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mod4b &lt;- update(mod4a, weights=</a:t>
            </a:r>
            <a:r>
              <a:rPr lang="en-US" altLang="en-US" sz="1600" dirty="0" err="1">
                <a:latin typeface="Courier New" pitchFamily="49" charset="0"/>
              </a:rPr>
              <a:t>varExp</a:t>
            </a:r>
            <a:r>
              <a:rPr lang="en-US" altLang="en-US" sz="1600" dirty="0">
                <a:latin typeface="Courier New" pitchFamily="49" charset="0"/>
              </a:rPr>
              <a:t>(form=~TIME))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anova</a:t>
            </a:r>
            <a:r>
              <a:rPr lang="en-US" altLang="en-US" sz="1600" dirty="0">
                <a:latin typeface="Courier New" pitchFamily="49" charset="0"/>
              </a:rPr>
              <a:t>(mod4a, mod4b)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Model </a:t>
            </a:r>
            <a:r>
              <a:rPr lang="en-US" altLang="en-US" sz="1600" dirty="0" err="1">
                <a:latin typeface="Courier New" pitchFamily="49" charset="0"/>
              </a:rPr>
              <a:t>df</a:t>
            </a:r>
            <a:r>
              <a:rPr lang="en-US" altLang="en-US" sz="1600" dirty="0">
                <a:latin typeface="Courier New" pitchFamily="49" charset="0"/>
              </a:rPr>
              <a:t>      AIC      BIC    </a:t>
            </a:r>
            <a:r>
              <a:rPr lang="en-US" altLang="en-US" sz="1600" dirty="0" err="1">
                <a:latin typeface="Courier New" pitchFamily="49" charset="0"/>
              </a:rPr>
              <a:t>logLik</a:t>
            </a:r>
            <a:r>
              <a:rPr lang="en-US" altLang="en-US" sz="1600" dirty="0">
                <a:latin typeface="Courier New" pitchFamily="49" charset="0"/>
              </a:rPr>
              <a:t>   Test  </a:t>
            </a:r>
            <a:r>
              <a:rPr lang="en-US" altLang="en-US" sz="1600" dirty="0" err="1">
                <a:latin typeface="Courier New" pitchFamily="49" charset="0"/>
              </a:rPr>
              <a:t>L.Ratio</a:t>
            </a:r>
            <a:r>
              <a:rPr lang="en-US" altLang="en-US" sz="1600" dirty="0">
                <a:latin typeface="Courier New" pitchFamily="49" charset="0"/>
              </a:rPr>
              <a:t>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mod4a     1 16 3919.512 3985.437 -1943.756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mod4b     2 17 3908.058 3978.103 -1937.029 1 vs 2 13.45442   2e-04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53127F0-81EA-0650-3215-A2F7D51D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FDEE27-8779-551A-99FB-D30860A4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C734D1-3B9B-6F36-17DD-5DE156A71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50" y="4366613"/>
            <a:ext cx="6371301" cy="156966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round(summary(mod4b)$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	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302.04     50.11 405    6.03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8.75      1.89 405    4.64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-8.56      2.45 405   -3.49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-6.58      1.68 405   -3.92       0</a:t>
            </a:r>
          </a:p>
        </p:txBody>
      </p:sp>
    </p:spTree>
    <p:extLst>
      <p:ext uri="{BB962C8B-B14F-4D97-AF65-F5344CB8AC3E}">
        <p14:creationId xmlns:p14="http://schemas.microsoft.com/office/powerpoint/2010/main" val="3576287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6C89F-D740-2584-EA65-9C9789B20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E7B3261E-7101-AD92-A54A-D59DC80D8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4: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083D65C-0810-0DE6-F1F1-0498BC03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51A7AA-0F38-1D15-5B0D-61BFDB34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1DA33AF4-3D91-353F-C483-C0C37540055F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6DF5A0-904B-53DA-8F8C-E1DAAE2E52DC}"/>
              </a:ext>
            </a:extLst>
          </p:cNvPr>
          <p:cNvGrpSpPr/>
          <p:nvPr/>
        </p:nvGrpSpPr>
        <p:grpSpPr>
          <a:xfrm>
            <a:off x="1945547" y="1569493"/>
            <a:ext cx="8300906" cy="4263591"/>
            <a:chOff x="2468096" y="1569493"/>
            <a:chExt cx="8300906" cy="426359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3C12417-B826-C28D-FBFC-A80C69E3F4CC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1569493"/>
              <a:ext cx="0" cy="386663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54BBA5-108D-D69D-5E35-16DA4FB49D50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5190342"/>
              <a:ext cx="7254093" cy="604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9A07AB-17EF-D8B9-5533-1EE21F7D17AD}"/>
                </a:ext>
              </a:extLst>
            </p:cNvPr>
            <p:cNvSpPr txBox="1"/>
            <p:nvPr/>
          </p:nvSpPr>
          <p:spPr>
            <a:xfrm>
              <a:off x="9961893" y="5318614"/>
              <a:ext cx="80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B7C991-D0D0-660C-204C-7EE98FEC28A7}"/>
                </a:ext>
              </a:extLst>
            </p:cNvPr>
            <p:cNvSpPr txBox="1"/>
            <p:nvPr/>
          </p:nvSpPr>
          <p:spPr>
            <a:xfrm rot="16200000">
              <a:off x="1517893" y="3017840"/>
              <a:ext cx="226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GDP (1k)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D7C754-19B0-67E6-F13C-AF5797754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0870" y="4986742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EC89B6-7995-E6A7-9185-8C0E116D9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977" y="4978926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9FBA3D-1EAA-5368-3F65-C40CE545D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78" y="4986741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668740-AAAE-3A36-C808-FE861F189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336" y="4977410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9F8817-F2A2-216D-C44D-4A79A71F9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407" y="4977409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2E475A-95FC-C3AE-5C4A-14D18F29A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38" y="2629303"/>
              <a:ext cx="2176722" cy="2444852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DCD1F9-8CF6-483F-0A61-48D133BA7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290" y="2600408"/>
              <a:ext cx="703327" cy="22853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2A21CF-D848-9807-4BFC-2AB194AD1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985" y="1814681"/>
              <a:ext cx="2829773" cy="785727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3" name="TextBox 22532">
              <a:extLst>
                <a:ext uri="{FF2B5EF4-FFF2-40B4-BE49-F238E27FC236}">
                  <a16:creationId xmlns:a16="http://schemas.microsoft.com/office/drawing/2014/main" id="{8A550E80-61CE-E2E4-0F44-82FF325887DF}"/>
                </a:ext>
              </a:extLst>
            </p:cNvPr>
            <p:cNvSpPr txBox="1"/>
            <p:nvPr/>
          </p:nvSpPr>
          <p:spPr>
            <a:xfrm>
              <a:off x="2906522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22534" name="TextBox 22533">
              <a:extLst>
                <a:ext uri="{FF2B5EF4-FFF2-40B4-BE49-F238E27FC236}">
                  <a16:creationId xmlns:a16="http://schemas.microsoft.com/office/drawing/2014/main" id="{9F6FD7E3-275D-5E9C-67E4-FEBE43AE5B2A}"/>
                </a:ext>
              </a:extLst>
            </p:cNvPr>
            <p:cNvSpPr txBox="1"/>
            <p:nvPr/>
          </p:nvSpPr>
          <p:spPr>
            <a:xfrm>
              <a:off x="4283291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2006</a:t>
              </a:r>
            </a:p>
          </p:txBody>
        </p:sp>
        <p:sp>
          <p:nvSpPr>
            <p:cNvPr id="22535" name="TextBox 22534">
              <a:extLst>
                <a:ext uri="{FF2B5EF4-FFF2-40B4-BE49-F238E27FC236}">
                  <a16:creationId xmlns:a16="http://schemas.microsoft.com/office/drawing/2014/main" id="{FB0A34AC-9C64-96F9-123D-91E25AF3670D}"/>
                </a:ext>
              </a:extLst>
            </p:cNvPr>
            <p:cNvSpPr txBox="1"/>
            <p:nvPr/>
          </p:nvSpPr>
          <p:spPr>
            <a:xfrm>
              <a:off x="5660060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2008</a:t>
              </a:r>
            </a:p>
          </p:txBody>
        </p:sp>
        <p:sp>
          <p:nvSpPr>
            <p:cNvPr id="22536" name="TextBox 22535">
              <a:extLst>
                <a:ext uri="{FF2B5EF4-FFF2-40B4-BE49-F238E27FC236}">
                  <a16:creationId xmlns:a16="http://schemas.microsoft.com/office/drawing/2014/main" id="{FBFE48A2-070A-E484-D08A-4516AE97D5A6}"/>
                </a:ext>
              </a:extLst>
            </p:cNvPr>
            <p:cNvSpPr txBox="1"/>
            <p:nvPr/>
          </p:nvSpPr>
          <p:spPr>
            <a:xfrm>
              <a:off x="7036829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2010</a:t>
              </a:r>
            </a:p>
          </p:txBody>
        </p:sp>
        <p:sp>
          <p:nvSpPr>
            <p:cNvPr id="22537" name="TextBox 22536">
              <a:extLst>
                <a:ext uri="{FF2B5EF4-FFF2-40B4-BE49-F238E27FC236}">
                  <a16:creationId xmlns:a16="http://schemas.microsoft.com/office/drawing/2014/main" id="{341BF005-E9BB-8896-B51C-B86A5B567616}"/>
                </a:ext>
              </a:extLst>
            </p:cNvPr>
            <p:cNvSpPr txBox="1"/>
            <p:nvPr/>
          </p:nvSpPr>
          <p:spPr>
            <a:xfrm>
              <a:off x="8413596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2012</a:t>
              </a:r>
            </a:p>
          </p:txBody>
        </p:sp>
        <p:cxnSp>
          <p:nvCxnSpPr>
            <p:cNvPr id="22551" name="Straight Connector 22550">
              <a:extLst>
                <a:ext uri="{FF2B5EF4-FFF2-40B4-BE49-F238E27FC236}">
                  <a16:creationId xmlns:a16="http://schemas.microsoft.com/office/drawing/2014/main" id="{66D29732-1389-E640-7201-4EC1D45B7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58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BE29E1-B2AB-10A9-4B79-F611DD00A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681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14B6BF-CDD4-AD13-5EDD-705F4C8C131A}"/>
              </a:ext>
            </a:extLst>
          </p:cNvPr>
          <p:cNvSpPr/>
          <p:nvPr/>
        </p:nvSpPr>
        <p:spPr>
          <a:xfrm>
            <a:off x="2699686" y="4870386"/>
            <a:ext cx="2419252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$8,750M yearly increase</a:t>
            </a:r>
            <a:endParaRPr lang="en-US" sz="1600" dirty="0"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3B14F5-4570-A82D-8884-B61FE3CB39F4}"/>
              </a:ext>
            </a:extLst>
          </p:cNvPr>
          <p:cNvSpPr/>
          <p:nvPr/>
        </p:nvSpPr>
        <p:spPr>
          <a:xfrm>
            <a:off x="508443" y="4365569"/>
            <a:ext cx="1928733" cy="584775"/>
          </a:xfrm>
          <a:prstGeom prst="rect">
            <a:avLst/>
          </a:prstGeom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GDP  at Time 0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 equals $302,040M</a:t>
            </a:r>
            <a:endParaRPr lang="en-US" sz="1600" dirty="0">
              <a:latin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69303-3194-ECFC-76CD-A546AB2BACB9}"/>
              </a:ext>
            </a:extLst>
          </p:cNvPr>
          <p:cNvSpPr/>
          <p:nvPr/>
        </p:nvSpPr>
        <p:spPr>
          <a:xfrm>
            <a:off x="6937497" y="2437588"/>
            <a:ext cx="3135795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Post-Recession slope $</a:t>
            </a:r>
            <a:r>
              <a:rPr lang="en-US" altLang="en-US" sz="1600" dirty="0"/>
              <a:t>6,58</a:t>
            </a:r>
            <a:r>
              <a:rPr lang="en-US" altLang="en-US" sz="1600" dirty="0">
                <a:latin typeface="+mn-lt"/>
              </a:rPr>
              <a:t>0M</a:t>
            </a:r>
          </a:p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Less than original slope </a:t>
            </a:r>
            <a:endParaRPr lang="en-US" sz="1600" dirty="0">
              <a:latin typeface="+mn-lt"/>
            </a:endParaRPr>
          </a:p>
        </p:txBody>
      </p:sp>
      <p:sp>
        <p:nvSpPr>
          <p:cNvPr id="22529" name="Rectangle 22528">
            <a:extLst>
              <a:ext uri="{FF2B5EF4-FFF2-40B4-BE49-F238E27FC236}">
                <a16:creationId xmlns:a16="http://schemas.microsoft.com/office/drawing/2014/main" id="{4F5C4C48-6420-C35E-D257-4FB702394EFF}"/>
              </a:ext>
            </a:extLst>
          </p:cNvPr>
          <p:cNvSpPr/>
          <p:nvPr/>
        </p:nvSpPr>
        <p:spPr>
          <a:xfrm>
            <a:off x="4824133" y="3427110"/>
            <a:ext cx="3017172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Drop of $</a:t>
            </a:r>
            <a:r>
              <a:rPr lang="en-US" altLang="en-US" sz="1600" dirty="0"/>
              <a:t>8,560</a:t>
            </a:r>
            <a:r>
              <a:rPr lang="en-US" altLang="en-US" sz="1600" dirty="0">
                <a:latin typeface="+mn-lt"/>
              </a:rPr>
              <a:t>M from where it </a:t>
            </a:r>
          </a:p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would be expected in 2008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7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0" grpId="0" animBg="1"/>
      <p:bldP spid="225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 Contrasting Alternative Models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parameters TIME, EVENT and POST represent a flexible discontinuous model</a:t>
            </a:r>
          </a:p>
          <a:p>
            <a:r>
              <a:rPr lang="en-US" altLang="en-US" dirty="0"/>
              <a:t>In some cases, however, discontinuity might be captured with two of the three parameters</a:t>
            </a:r>
          </a:p>
          <a:p>
            <a:pPr lvl="1"/>
            <a:r>
              <a:rPr lang="en-US" altLang="en-US" dirty="0"/>
              <a:t>TIME and EVENT</a:t>
            </a:r>
          </a:p>
          <a:p>
            <a:pPr lvl="1"/>
            <a:r>
              <a:rPr lang="en-US" altLang="en-US" dirty="0"/>
              <a:t>TIME and POST</a:t>
            </a:r>
          </a:p>
          <a:p>
            <a:r>
              <a:rPr lang="en-US" altLang="en-US" dirty="0"/>
              <a:t>The form of the discontinuity differs depending upon which parameters are included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28C4F2-1D23-36C3-4040-0E1E2E6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6B1C286-07B7-073E-31D7-CF2521EA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4288042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 Contrasting Alternative Models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model with TIME and EVENT has identical slopes pre- and post-discontinuity:</a:t>
            </a:r>
          </a:p>
          <a:p>
            <a:endParaRPr lang="en-US" altLang="en-US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2246314" y="2484438"/>
            <a:ext cx="7723187" cy="2062103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mod5a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(GDP1k~TIME+EVENT, random=~</a:t>
            </a:r>
            <a:r>
              <a:rPr lang="en-US" altLang="en-US" sz="1600" dirty="0" err="1">
                <a:latin typeface="Courier New" pitchFamily="49" charset="0"/>
              </a:rPr>
              <a:t>TIME+EVENT|State</a:t>
            </a:r>
            <a:r>
              <a:rPr lang="en-US" altLang="en-US" sz="1600" dirty="0">
                <a:latin typeface="Courier New" pitchFamily="49" charset="0"/>
              </a:rPr>
              <a:t>, dat1, correlation=corAR1(form=~</a:t>
            </a:r>
            <a:r>
              <a:rPr lang="en-US" altLang="en-US" sz="1600" dirty="0" err="1">
                <a:latin typeface="Courier New" pitchFamily="49" charset="0"/>
              </a:rPr>
              <a:t>TIME|State</a:t>
            </a:r>
            <a:r>
              <a:rPr lang="en-US" altLang="en-US" sz="1600" dirty="0">
                <a:latin typeface="Courier New" pitchFamily="49" charset="0"/>
              </a:rPr>
              <a:t>), weights=</a:t>
            </a:r>
            <a:r>
              <a:rPr lang="en-US" altLang="en-US" sz="1600" dirty="0" err="1">
                <a:latin typeface="Courier New" pitchFamily="49" charset="0"/>
              </a:rPr>
              <a:t>varExp</a:t>
            </a:r>
            <a:r>
              <a:rPr lang="en-US" altLang="en-US" sz="1600" dirty="0">
                <a:latin typeface="Courier New" pitchFamily="49" charset="0"/>
              </a:rPr>
              <a:t>(form=~TIME), control=</a:t>
            </a:r>
            <a:r>
              <a:rPr lang="en-US" altLang="en-US" sz="1600" dirty="0" err="1">
                <a:latin typeface="Courier New" pitchFamily="49" charset="0"/>
              </a:rPr>
              <a:t>csetting.advanced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round(summary(mod5a)$tTable,2)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302.50     51.57 406    5.90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5.47      1.30 406    4.15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-5.27      2.78 406   -2.05    0.04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5A68CCD-78C9-111B-0771-DC0B1E72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24E30F-FE46-FF6E-46CA-8920070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137751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2F0A-DCF8-E6B2-022B-CEC17141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271DC7D-DFEC-9B82-2418-33E38CBAF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4: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364DC5-53DA-93D8-43ED-3BBCEAC0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50D4BC-F873-5D04-B76B-B2E8E3C2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4563B848-A887-D82F-A11A-599FF30A5D24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1B473F-817B-74B8-E6F8-919B6A6CAA7D}"/>
              </a:ext>
            </a:extLst>
          </p:cNvPr>
          <p:cNvGrpSpPr/>
          <p:nvPr/>
        </p:nvGrpSpPr>
        <p:grpSpPr>
          <a:xfrm>
            <a:off x="1945547" y="1534549"/>
            <a:ext cx="8300906" cy="4298535"/>
            <a:chOff x="2468096" y="1534549"/>
            <a:chExt cx="8300906" cy="4298535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3A9C732-BFBF-0B25-EC2E-73F5F021816C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1569493"/>
              <a:ext cx="0" cy="386663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16A4D6-8D39-16C9-FAAB-755653ECB9E1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5190342"/>
              <a:ext cx="7254093" cy="604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1B1A9-7DE3-1262-099A-6D830123888E}"/>
                </a:ext>
              </a:extLst>
            </p:cNvPr>
            <p:cNvSpPr txBox="1"/>
            <p:nvPr/>
          </p:nvSpPr>
          <p:spPr>
            <a:xfrm>
              <a:off x="9961893" y="5318614"/>
              <a:ext cx="80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01566-2EEF-0BCC-2A1D-5D385713E0F3}"/>
                </a:ext>
              </a:extLst>
            </p:cNvPr>
            <p:cNvSpPr txBox="1"/>
            <p:nvPr/>
          </p:nvSpPr>
          <p:spPr>
            <a:xfrm rot="16200000">
              <a:off x="1517893" y="3017840"/>
              <a:ext cx="226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GDP (1k)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C3B241-A0DC-E76E-4DAC-458B3CE37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0870" y="4986742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26F3C1-4863-289B-3ECA-E8E685B79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977" y="4978926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21A86A-C73F-AEF2-0DA1-53718611A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78" y="4986741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F29479-9942-C258-C13B-343435550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336" y="4977410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D7799F-5B44-9BF6-916E-F1BFB5B3B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407" y="4977409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F17369-8718-835B-6AE8-BEA6BD2F7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39" y="3361233"/>
              <a:ext cx="2197066" cy="155375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86034A-9D49-7FB2-7842-6DEF4FC0F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9956" y="3368491"/>
              <a:ext cx="703327" cy="22853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CD3FDE-6E2D-58B4-01EB-9D54951C4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407" y="1534549"/>
              <a:ext cx="2646644" cy="1858390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3" name="TextBox 22532">
              <a:extLst>
                <a:ext uri="{FF2B5EF4-FFF2-40B4-BE49-F238E27FC236}">
                  <a16:creationId xmlns:a16="http://schemas.microsoft.com/office/drawing/2014/main" id="{D6846B2F-0851-CC29-9715-24415422776C}"/>
                </a:ext>
              </a:extLst>
            </p:cNvPr>
            <p:cNvSpPr txBox="1"/>
            <p:nvPr/>
          </p:nvSpPr>
          <p:spPr>
            <a:xfrm>
              <a:off x="2906522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22534" name="TextBox 22533">
              <a:extLst>
                <a:ext uri="{FF2B5EF4-FFF2-40B4-BE49-F238E27FC236}">
                  <a16:creationId xmlns:a16="http://schemas.microsoft.com/office/drawing/2014/main" id="{441D498E-E5E3-648D-14F6-3072A1EFF8D6}"/>
                </a:ext>
              </a:extLst>
            </p:cNvPr>
            <p:cNvSpPr txBox="1"/>
            <p:nvPr/>
          </p:nvSpPr>
          <p:spPr>
            <a:xfrm>
              <a:off x="4283291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2006</a:t>
              </a:r>
            </a:p>
          </p:txBody>
        </p:sp>
        <p:sp>
          <p:nvSpPr>
            <p:cNvPr id="22535" name="TextBox 22534">
              <a:extLst>
                <a:ext uri="{FF2B5EF4-FFF2-40B4-BE49-F238E27FC236}">
                  <a16:creationId xmlns:a16="http://schemas.microsoft.com/office/drawing/2014/main" id="{DAE148A8-B8DC-A2D6-FBFB-3CEF8561B7CD}"/>
                </a:ext>
              </a:extLst>
            </p:cNvPr>
            <p:cNvSpPr txBox="1"/>
            <p:nvPr/>
          </p:nvSpPr>
          <p:spPr>
            <a:xfrm>
              <a:off x="5660060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2008</a:t>
              </a:r>
            </a:p>
          </p:txBody>
        </p:sp>
        <p:sp>
          <p:nvSpPr>
            <p:cNvPr id="22536" name="TextBox 22535">
              <a:extLst>
                <a:ext uri="{FF2B5EF4-FFF2-40B4-BE49-F238E27FC236}">
                  <a16:creationId xmlns:a16="http://schemas.microsoft.com/office/drawing/2014/main" id="{EFCAD6AC-FFEF-0F1B-C04E-9E0B5D713936}"/>
                </a:ext>
              </a:extLst>
            </p:cNvPr>
            <p:cNvSpPr txBox="1"/>
            <p:nvPr/>
          </p:nvSpPr>
          <p:spPr>
            <a:xfrm>
              <a:off x="7036829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2010</a:t>
              </a:r>
            </a:p>
          </p:txBody>
        </p:sp>
        <p:sp>
          <p:nvSpPr>
            <p:cNvPr id="22537" name="TextBox 22536">
              <a:extLst>
                <a:ext uri="{FF2B5EF4-FFF2-40B4-BE49-F238E27FC236}">
                  <a16:creationId xmlns:a16="http://schemas.microsoft.com/office/drawing/2014/main" id="{2DAC04FE-F38C-0DDF-F6A1-A50396770B60}"/>
                </a:ext>
              </a:extLst>
            </p:cNvPr>
            <p:cNvSpPr txBox="1"/>
            <p:nvPr/>
          </p:nvSpPr>
          <p:spPr>
            <a:xfrm>
              <a:off x="8413596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2012</a:t>
              </a:r>
            </a:p>
          </p:txBody>
        </p:sp>
        <p:cxnSp>
          <p:nvCxnSpPr>
            <p:cNvPr id="22551" name="Straight Connector 22550">
              <a:extLst>
                <a:ext uri="{FF2B5EF4-FFF2-40B4-BE49-F238E27FC236}">
                  <a16:creationId xmlns:a16="http://schemas.microsoft.com/office/drawing/2014/main" id="{A5016F99-3C4D-3DA3-E347-13A43A67B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58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074CD4-CD36-40B0-C3C4-2B781E7A2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681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1829F8-050B-CE21-A69A-72CC20D30850}"/>
              </a:ext>
            </a:extLst>
          </p:cNvPr>
          <p:cNvSpPr txBox="1"/>
          <p:nvPr/>
        </p:nvSpPr>
        <p:spPr>
          <a:xfrm>
            <a:off x="8823790" y="4267426"/>
            <a:ext cx="1916112" cy="369888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Slopes are equal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238EAB-0EBC-41A0-AAB5-6A274B013B1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7810257" y="2143455"/>
            <a:ext cx="1013533" cy="2308915"/>
          </a:xfrm>
          <a:prstGeom prst="straightConnector1">
            <a:avLst/>
          </a:prstGeom>
          <a:ln w="28575">
            <a:solidFill>
              <a:srgbClr val="256A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029E24-CB3F-D746-BE4B-CA6D9E0BA64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59363" y="3800014"/>
            <a:ext cx="4164427" cy="652356"/>
          </a:xfrm>
          <a:prstGeom prst="straightConnector1">
            <a:avLst/>
          </a:prstGeom>
          <a:ln w="28575">
            <a:solidFill>
              <a:srgbClr val="256A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AD3AF-6E65-A40B-C4E6-6395E5F3D932}"/>
              </a:ext>
            </a:extLst>
          </p:cNvPr>
          <p:cNvSpPr/>
          <p:nvPr/>
        </p:nvSpPr>
        <p:spPr>
          <a:xfrm>
            <a:off x="3398101" y="2367244"/>
            <a:ext cx="2852064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Drop of $5,270M</a:t>
            </a:r>
          </a:p>
          <a:p>
            <a:pPr algn="ctr" eaLnBrk="1" hangingPunct="1">
              <a:defRPr/>
            </a:pPr>
            <a:r>
              <a:rPr lang="en-US" sz="1600" dirty="0"/>
              <a:t>From where we would expect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0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A92F1-E688-F1CD-6173-7798292D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F19AD967-AE74-4EF7-5132-B4CCF5B60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4: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8C1B106-69AA-ACDB-43E3-9952998C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C7CF2-BC4F-73CD-7294-F18265E4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D85E3500-828D-54FE-BC4F-18D1E6D45E5A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FC58BF-6699-A680-EA57-9025140D93A7}"/>
              </a:ext>
            </a:extLst>
          </p:cNvPr>
          <p:cNvGrpSpPr/>
          <p:nvPr/>
        </p:nvGrpSpPr>
        <p:grpSpPr>
          <a:xfrm>
            <a:off x="1945547" y="1569493"/>
            <a:ext cx="8300906" cy="4263591"/>
            <a:chOff x="2468096" y="1569493"/>
            <a:chExt cx="8300906" cy="426359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C39377-79CC-AE9E-FFAA-8BC73277D26C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1569493"/>
              <a:ext cx="0" cy="386663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F8FABFE-A739-51A1-E11B-AAE570D9363A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5190342"/>
              <a:ext cx="7254093" cy="604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AF8780-9877-4734-949E-DDEFA24873E8}"/>
                </a:ext>
              </a:extLst>
            </p:cNvPr>
            <p:cNvSpPr txBox="1"/>
            <p:nvPr/>
          </p:nvSpPr>
          <p:spPr>
            <a:xfrm>
              <a:off x="9961893" y="5318614"/>
              <a:ext cx="80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A1EFB-28DA-5FB6-A2A8-3EE3C3F17E42}"/>
                </a:ext>
              </a:extLst>
            </p:cNvPr>
            <p:cNvSpPr txBox="1"/>
            <p:nvPr/>
          </p:nvSpPr>
          <p:spPr>
            <a:xfrm rot="16200000">
              <a:off x="1517893" y="3017840"/>
              <a:ext cx="226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GDP (1k)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D50E1A-A7F4-F277-143D-ABD2F9746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0870" y="4986742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36615B-398C-1CCF-DF42-19F5CAF76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977" y="4978926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E74409-3171-02B6-2FE0-37D3726C6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78" y="4986741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C2570D-48EC-67BC-0352-228C1ECFC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336" y="4977410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F5F6B1-72ED-E9FC-03A2-FBBADDE52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407" y="4977409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0134ED-9585-131F-CE83-BE75FAADE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38" y="2629303"/>
              <a:ext cx="2176722" cy="2444852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E6EA44-1CB2-C22B-F885-6B22AFEE0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290" y="2600408"/>
              <a:ext cx="703327" cy="22853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E99F7-4565-C0B3-5CFF-88B3981C2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985" y="1814681"/>
              <a:ext cx="2829773" cy="785727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3" name="TextBox 22532">
              <a:extLst>
                <a:ext uri="{FF2B5EF4-FFF2-40B4-BE49-F238E27FC236}">
                  <a16:creationId xmlns:a16="http://schemas.microsoft.com/office/drawing/2014/main" id="{6E8E4901-5491-71F5-C72F-5CF48728A920}"/>
                </a:ext>
              </a:extLst>
            </p:cNvPr>
            <p:cNvSpPr txBox="1"/>
            <p:nvPr/>
          </p:nvSpPr>
          <p:spPr>
            <a:xfrm>
              <a:off x="2906522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22534" name="TextBox 22533">
              <a:extLst>
                <a:ext uri="{FF2B5EF4-FFF2-40B4-BE49-F238E27FC236}">
                  <a16:creationId xmlns:a16="http://schemas.microsoft.com/office/drawing/2014/main" id="{3E6F1014-106C-4EC0-B637-3936310789B8}"/>
                </a:ext>
              </a:extLst>
            </p:cNvPr>
            <p:cNvSpPr txBox="1"/>
            <p:nvPr/>
          </p:nvSpPr>
          <p:spPr>
            <a:xfrm>
              <a:off x="4283291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2006</a:t>
              </a:r>
            </a:p>
          </p:txBody>
        </p:sp>
        <p:sp>
          <p:nvSpPr>
            <p:cNvPr id="22535" name="TextBox 22534">
              <a:extLst>
                <a:ext uri="{FF2B5EF4-FFF2-40B4-BE49-F238E27FC236}">
                  <a16:creationId xmlns:a16="http://schemas.microsoft.com/office/drawing/2014/main" id="{17430F69-D349-0F45-A2CC-7F2D2B76C9DC}"/>
                </a:ext>
              </a:extLst>
            </p:cNvPr>
            <p:cNvSpPr txBox="1"/>
            <p:nvPr/>
          </p:nvSpPr>
          <p:spPr>
            <a:xfrm>
              <a:off x="5660060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2008</a:t>
              </a:r>
            </a:p>
          </p:txBody>
        </p:sp>
        <p:sp>
          <p:nvSpPr>
            <p:cNvPr id="22536" name="TextBox 22535">
              <a:extLst>
                <a:ext uri="{FF2B5EF4-FFF2-40B4-BE49-F238E27FC236}">
                  <a16:creationId xmlns:a16="http://schemas.microsoft.com/office/drawing/2014/main" id="{88D24BCF-A1F8-49F8-9AF1-847655F9C914}"/>
                </a:ext>
              </a:extLst>
            </p:cNvPr>
            <p:cNvSpPr txBox="1"/>
            <p:nvPr/>
          </p:nvSpPr>
          <p:spPr>
            <a:xfrm>
              <a:off x="7036829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2010</a:t>
              </a:r>
            </a:p>
          </p:txBody>
        </p:sp>
        <p:sp>
          <p:nvSpPr>
            <p:cNvPr id="22537" name="TextBox 22536">
              <a:extLst>
                <a:ext uri="{FF2B5EF4-FFF2-40B4-BE49-F238E27FC236}">
                  <a16:creationId xmlns:a16="http://schemas.microsoft.com/office/drawing/2014/main" id="{2568D662-7B7C-CA7F-2436-5F59EE4656BC}"/>
                </a:ext>
              </a:extLst>
            </p:cNvPr>
            <p:cNvSpPr txBox="1"/>
            <p:nvPr/>
          </p:nvSpPr>
          <p:spPr>
            <a:xfrm>
              <a:off x="8413596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2012</a:t>
              </a:r>
            </a:p>
          </p:txBody>
        </p:sp>
        <p:cxnSp>
          <p:nvCxnSpPr>
            <p:cNvPr id="22551" name="Straight Connector 22550">
              <a:extLst>
                <a:ext uri="{FF2B5EF4-FFF2-40B4-BE49-F238E27FC236}">
                  <a16:creationId xmlns:a16="http://schemas.microsoft.com/office/drawing/2014/main" id="{CAA400A2-F2CA-ACB1-ED3D-64357F85A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58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6E3E80-B0EF-3F4C-7194-36820AAD8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681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4049B-2AEE-920C-BF4C-3B5B38B5A3D8}"/>
              </a:ext>
            </a:extLst>
          </p:cNvPr>
          <p:cNvCxnSpPr>
            <a:cxnSpLocks/>
          </p:cNvCxnSpPr>
          <p:nvPr/>
        </p:nvCxnSpPr>
        <p:spPr>
          <a:xfrm>
            <a:off x="8906202" y="4047374"/>
            <a:ext cx="581517" cy="0"/>
          </a:xfrm>
          <a:prstGeom prst="line">
            <a:avLst/>
          </a:prstGeom>
          <a:ln w="603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FDD62B-5E1D-9C79-D6FE-6742FCEC439F}"/>
              </a:ext>
            </a:extLst>
          </p:cNvPr>
          <p:cNvCxnSpPr>
            <a:cxnSpLocks/>
          </p:cNvCxnSpPr>
          <p:nvPr/>
        </p:nvCxnSpPr>
        <p:spPr>
          <a:xfrm>
            <a:off x="8881351" y="4624776"/>
            <a:ext cx="581517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318B6-6D45-AE75-B0C9-BA20ADB05717}"/>
              </a:ext>
            </a:extLst>
          </p:cNvPr>
          <p:cNvSpPr txBox="1"/>
          <p:nvPr/>
        </p:nvSpPr>
        <p:spPr>
          <a:xfrm>
            <a:off x="9540483" y="3865530"/>
            <a:ext cx="18133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TIME and EVENT</a:t>
            </a:r>
            <a:endParaRPr lang="en-US" sz="16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A9187-A270-EE10-96CE-63177E2D5475}"/>
              </a:ext>
            </a:extLst>
          </p:cNvPr>
          <p:cNvSpPr txBox="1"/>
          <p:nvPr/>
        </p:nvSpPr>
        <p:spPr>
          <a:xfrm>
            <a:off x="9540482" y="4440110"/>
            <a:ext cx="21223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TIME, EVENT, POST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4B619A-C1EC-9487-138A-37DF43F77E72}"/>
              </a:ext>
            </a:extLst>
          </p:cNvPr>
          <p:cNvCxnSpPr>
            <a:cxnSpLocks/>
          </p:cNvCxnSpPr>
          <p:nvPr/>
        </p:nvCxnSpPr>
        <p:spPr>
          <a:xfrm flipV="1">
            <a:off x="2855490" y="3361233"/>
            <a:ext cx="2197066" cy="1553750"/>
          </a:xfrm>
          <a:prstGeom prst="line">
            <a:avLst/>
          </a:prstGeom>
          <a:ln w="603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93CAB0-C217-C8D4-4E57-0DDF894924E7}"/>
              </a:ext>
            </a:extLst>
          </p:cNvPr>
          <p:cNvCxnSpPr>
            <a:cxnSpLocks/>
          </p:cNvCxnSpPr>
          <p:nvPr/>
        </p:nvCxnSpPr>
        <p:spPr>
          <a:xfrm flipV="1">
            <a:off x="5047407" y="3368491"/>
            <a:ext cx="703327" cy="22853"/>
          </a:xfrm>
          <a:prstGeom prst="line">
            <a:avLst/>
          </a:prstGeom>
          <a:ln w="603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D12AFF-67F3-B3AF-6B57-6FD59F09987F}"/>
              </a:ext>
            </a:extLst>
          </p:cNvPr>
          <p:cNvCxnSpPr>
            <a:cxnSpLocks/>
          </p:cNvCxnSpPr>
          <p:nvPr/>
        </p:nvCxnSpPr>
        <p:spPr>
          <a:xfrm flipV="1">
            <a:off x="5751858" y="1534549"/>
            <a:ext cx="2646644" cy="1858390"/>
          </a:xfrm>
          <a:prstGeom prst="line">
            <a:avLst/>
          </a:prstGeom>
          <a:ln w="6032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33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 Contrasting Alternative Models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model with TIME and RECOV has a change in slope pre and post-discontinuity</a:t>
            </a:r>
          </a:p>
          <a:p>
            <a:pPr lvl="1"/>
            <a:r>
              <a:rPr lang="en-US" altLang="en-US" dirty="0"/>
              <a:t>Excludes a parameter for a drop or increase at a specific time (2008):</a:t>
            </a:r>
          </a:p>
          <a:p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CFB60A-09C9-4D9E-B218-4AFBEFD1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91105C-ABF7-B7E9-3A48-8B2ABEFE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F944104-DFC7-027A-3320-F52A1F00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4" y="2484438"/>
            <a:ext cx="7723187" cy="2062103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mod5b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(GDP1k ~ TIME + POST, random = ~TIME + </a:t>
            </a:r>
            <a:r>
              <a:rPr lang="en-US" altLang="en-US" sz="1600" dirty="0" err="1">
                <a:latin typeface="Courier New" pitchFamily="49" charset="0"/>
              </a:rPr>
              <a:t>POST|State</a:t>
            </a:r>
            <a:r>
              <a:rPr lang="en-US" altLang="en-US" sz="1600" dirty="0">
                <a:latin typeface="Courier New" pitchFamily="49" charset="0"/>
              </a:rPr>
              <a:t>, dat1, correlation=corAR1(form=~</a:t>
            </a:r>
            <a:r>
              <a:rPr lang="en-US" altLang="en-US" sz="1600" dirty="0" err="1">
                <a:latin typeface="Courier New" pitchFamily="49" charset="0"/>
              </a:rPr>
              <a:t>TIME+POST|State</a:t>
            </a:r>
            <a:r>
              <a:rPr lang="en-US" altLang="en-US" sz="1600" dirty="0">
                <a:latin typeface="Courier New" pitchFamily="49" charset="0"/>
              </a:rPr>
              <a:t>), weights=</a:t>
            </a:r>
            <a:r>
              <a:rPr lang="en-US" altLang="en-US" sz="1600" dirty="0" err="1">
                <a:latin typeface="Courier New" pitchFamily="49" charset="0"/>
              </a:rPr>
              <a:t>varExp</a:t>
            </a:r>
            <a:r>
              <a:rPr lang="en-US" altLang="en-US" sz="1600" dirty="0">
                <a:latin typeface="Courier New" pitchFamily="49" charset="0"/>
              </a:rPr>
              <a:t>(form=~TIME), control=</a:t>
            </a:r>
            <a:r>
              <a:rPr lang="en-US" altLang="en-US" sz="1600" dirty="0" err="1">
                <a:latin typeface="Courier New" pitchFamily="49" charset="0"/>
              </a:rPr>
              <a:t>csetting.advanced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round(summary(mod5b)$tTable,2)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301.38     49.96 406    6.03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5.87      1.31 406    4.48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-2.04      1.14 406   -1.79    0.07</a:t>
            </a:r>
          </a:p>
        </p:txBody>
      </p:sp>
    </p:spTree>
    <p:extLst>
      <p:ext uri="{BB962C8B-B14F-4D97-AF65-F5344CB8AC3E}">
        <p14:creationId xmlns:p14="http://schemas.microsoft.com/office/powerpoint/2010/main" val="2813686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6E6FC-CBE7-7D08-1174-33251C4F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4D8733BC-2AEC-EDBC-F5E7-53D74A3E7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4: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207E13D-C36A-7E78-6072-93E2E1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4A0D1B-25B4-9AE0-56E1-922FCF01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3E8514DC-AB30-4DB2-98EB-CED2A333E323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FAF49B-5249-0406-E663-245027DF066C}"/>
              </a:ext>
            </a:extLst>
          </p:cNvPr>
          <p:cNvCxnSpPr>
            <a:cxnSpLocks/>
          </p:cNvCxnSpPr>
          <p:nvPr/>
        </p:nvCxnSpPr>
        <p:spPr>
          <a:xfrm flipV="1">
            <a:off x="2855489" y="2841778"/>
            <a:ext cx="2951242" cy="2184560"/>
          </a:xfrm>
          <a:prstGeom prst="line">
            <a:avLst/>
          </a:prstGeom>
          <a:ln w="60325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044261-E51F-1FCC-547E-CA88BE020B13}"/>
              </a:ext>
            </a:extLst>
          </p:cNvPr>
          <p:cNvCxnSpPr>
            <a:cxnSpLocks/>
          </p:cNvCxnSpPr>
          <p:nvPr/>
        </p:nvCxnSpPr>
        <p:spPr>
          <a:xfrm flipV="1">
            <a:off x="5795083" y="1527500"/>
            <a:ext cx="2675598" cy="1314060"/>
          </a:xfrm>
          <a:prstGeom prst="line">
            <a:avLst/>
          </a:prstGeom>
          <a:ln w="60325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DD9BD-645E-280B-3C5A-BDF90AA11F01}"/>
              </a:ext>
            </a:extLst>
          </p:cNvPr>
          <p:cNvGrpSpPr/>
          <p:nvPr/>
        </p:nvGrpSpPr>
        <p:grpSpPr>
          <a:xfrm>
            <a:off x="1945547" y="1569493"/>
            <a:ext cx="8300906" cy="4263591"/>
            <a:chOff x="2468096" y="1569493"/>
            <a:chExt cx="8300906" cy="426359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68E702C-416E-5B0A-70AA-890F60ACCAFE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1569493"/>
              <a:ext cx="0" cy="386663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D1CB5-3153-5CAB-722B-5BE50A42985A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5190342"/>
              <a:ext cx="7254093" cy="604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D9569-DD64-3123-9F3C-30D4FE3AC0FA}"/>
                </a:ext>
              </a:extLst>
            </p:cNvPr>
            <p:cNvSpPr txBox="1"/>
            <p:nvPr/>
          </p:nvSpPr>
          <p:spPr>
            <a:xfrm>
              <a:off x="9961893" y="5318614"/>
              <a:ext cx="80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21C503-7B69-C107-EB9A-B4940A6A7AD1}"/>
                </a:ext>
              </a:extLst>
            </p:cNvPr>
            <p:cNvSpPr txBox="1"/>
            <p:nvPr/>
          </p:nvSpPr>
          <p:spPr>
            <a:xfrm rot="16200000">
              <a:off x="1517893" y="3017840"/>
              <a:ext cx="226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GDP (1k)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CA19B3-A38A-4621-B00E-834D77B6D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0870" y="4986742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4C6117-CE4C-BC51-20F2-57EB21984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977" y="4978926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0AFAE0-9EE5-98C6-7238-72EA7DE0A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78" y="4986741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02A17B-A77D-468A-30A3-25C4BD664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336" y="4977410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C5C4D-1F3D-F15A-0912-62D7641AF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407" y="4977409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3" name="TextBox 22532">
              <a:extLst>
                <a:ext uri="{FF2B5EF4-FFF2-40B4-BE49-F238E27FC236}">
                  <a16:creationId xmlns:a16="http://schemas.microsoft.com/office/drawing/2014/main" id="{4FE1C92C-55E9-569D-AFA8-BB39356B2540}"/>
                </a:ext>
              </a:extLst>
            </p:cNvPr>
            <p:cNvSpPr txBox="1"/>
            <p:nvPr/>
          </p:nvSpPr>
          <p:spPr>
            <a:xfrm>
              <a:off x="2906522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22534" name="TextBox 22533">
              <a:extLst>
                <a:ext uri="{FF2B5EF4-FFF2-40B4-BE49-F238E27FC236}">
                  <a16:creationId xmlns:a16="http://schemas.microsoft.com/office/drawing/2014/main" id="{E63A90A8-30FF-9B70-A257-94D89115A0E1}"/>
                </a:ext>
              </a:extLst>
            </p:cNvPr>
            <p:cNvSpPr txBox="1"/>
            <p:nvPr/>
          </p:nvSpPr>
          <p:spPr>
            <a:xfrm>
              <a:off x="4283291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2006</a:t>
              </a:r>
            </a:p>
          </p:txBody>
        </p:sp>
        <p:sp>
          <p:nvSpPr>
            <p:cNvPr id="22535" name="TextBox 22534">
              <a:extLst>
                <a:ext uri="{FF2B5EF4-FFF2-40B4-BE49-F238E27FC236}">
                  <a16:creationId xmlns:a16="http://schemas.microsoft.com/office/drawing/2014/main" id="{E3604FA9-F3DD-042C-B679-E9F0F7DB8EC7}"/>
                </a:ext>
              </a:extLst>
            </p:cNvPr>
            <p:cNvSpPr txBox="1"/>
            <p:nvPr/>
          </p:nvSpPr>
          <p:spPr>
            <a:xfrm>
              <a:off x="5660060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2008</a:t>
              </a:r>
            </a:p>
          </p:txBody>
        </p:sp>
        <p:sp>
          <p:nvSpPr>
            <p:cNvPr id="22536" name="TextBox 22535">
              <a:extLst>
                <a:ext uri="{FF2B5EF4-FFF2-40B4-BE49-F238E27FC236}">
                  <a16:creationId xmlns:a16="http://schemas.microsoft.com/office/drawing/2014/main" id="{3727C934-E261-C7F5-6A3D-E0B7E6DFBD25}"/>
                </a:ext>
              </a:extLst>
            </p:cNvPr>
            <p:cNvSpPr txBox="1"/>
            <p:nvPr/>
          </p:nvSpPr>
          <p:spPr>
            <a:xfrm>
              <a:off x="7036829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2010</a:t>
              </a:r>
            </a:p>
          </p:txBody>
        </p:sp>
        <p:sp>
          <p:nvSpPr>
            <p:cNvPr id="22537" name="TextBox 22536">
              <a:extLst>
                <a:ext uri="{FF2B5EF4-FFF2-40B4-BE49-F238E27FC236}">
                  <a16:creationId xmlns:a16="http://schemas.microsoft.com/office/drawing/2014/main" id="{6FB9F072-399F-F95F-190B-31E6E571E716}"/>
                </a:ext>
              </a:extLst>
            </p:cNvPr>
            <p:cNvSpPr txBox="1"/>
            <p:nvPr/>
          </p:nvSpPr>
          <p:spPr>
            <a:xfrm>
              <a:off x="8413596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2012</a:t>
              </a:r>
            </a:p>
          </p:txBody>
        </p:sp>
        <p:cxnSp>
          <p:nvCxnSpPr>
            <p:cNvPr id="22551" name="Straight Connector 22550">
              <a:extLst>
                <a:ext uri="{FF2B5EF4-FFF2-40B4-BE49-F238E27FC236}">
                  <a16:creationId xmlns:a16="http://schemas.microsoft.com/office/drawing/2014/main" id="{1C65EA88-0B83-4E76-C2F2-2E5264974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58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7F21F0-0804-DF91-531E-1E66BDEE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681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FC2727-4AD7-28EE-3831-9A9258C762D6}"/>
              </a:ext>
            </a:extLst>
          </p:cNvPr>
          <p:cNvSpPr txBox="1"/>
          <p:nvPr/>
        </p:nvSpPr>
        <p:spPr>
          <a:xfrm>
            <a:off x="7290478" y="3322758"/>
            <a:ext cx="217239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Slopes are unequal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4F367-A82F-1705-D327-4A025C9E8041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965556" y="2421085"/>
            <a:ext cx="324922" cy="1086339"/>
          </a:xfrm>
          <a:prstGeom prst="straightConnector1">
            <a:avLst/>
          </a:prstGeom>
          <a:ln w="28575">
            <a:solidFill>
              <a:srgbClr val="256A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A7EC19-E761-2994-5F67-7CBE21E8C61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363787" y="3507424"/>
            <a:ext cx="2926691" cy="596344"/>
          </a:xfrm>
          <a:prstGeom prst="straightConnector1">
            <a:avLst/>
          </a:prstGeom>
          <a:ln w="28575">
            <a:solidFill>
              <a:srgbClr val="256A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0D7C8C-0D96-2D40-F3A3-24DAFE19C647}"/>
              </a:ext>
            </a:extLst>
          </p:cNvPr>
          <p:cNvSpPr/>
          <p:nvPr/>
        </p:nvSpPr>
        <p:spPr>
          <a:xfrm>
            <a:off x="4926386" y="2294532"/>
            <a:ext cx="947696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256AAF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 dirty="0">
                <a:latin typeface="+mn-lt"/>
              </a:rPr>
              <a:t>No Drop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61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B29-B71D-BD36-CC15-2D2F47F7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10DE-746A-A3D5-D55D-106F4E57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Why is it important to think about data nesting?</a:t>
            </a:r>
          </a:p>
          <a:p>
            <a:pPr algn="ctr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Helps align theory with analyses and avoid inferential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Provides a way to expand theory by modeling contextual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Helps avoid incorrectly specifying statistical models in data structures common in applied research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C5BF39-D116-DDAF-FB06-9ACDABFB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8D7CCD-762D-4F7F-2AA8-014F84BB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2060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E94BB-8D69-F359-8FEB-E390343E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E8AF974E-E446-EE3B-1B7B-96E1446FE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4: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26AC2FF-D96A-81EF-6B87-2BABBC7C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AB0EB2-03A1-7B26-2F2B-363A5B46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22546" name="TextBox 22545">
            <a:extLst>
              <a:ext uri="{FF2B5EF4-FFF2-40B4-BE49-F238E27FC236}">
                <a16:creationId xmlns:a16="http://schemas.microsoft.com/office/drawing/2014/main" id="{F9AF77F5-E2E5-CF62-3925-EC951DA23A97}"/>
              </a:ext>
            </a:extLst>
          </p:cNvPr>
          <p:cNvSpPr txBox="1"/>
          <p:nvPr/>
        </p:nvSpPr>
        <p:spPr>
          <a:xfrm>
            <a:off x="4824133" y="1209189"/>
            <a:ext cx="254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GDP Growth (2004 to 2012)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DF0F1-02F0-BE99-5488-B81AACF4C2A0}"/>
              </a:ext>
            </a:extLst>
          </p:cNvPr>
          <p:cNvCxnSpPr>
            <a:cxnSpLocks/>
          </p:cNvCxnSpPr>
          <p:nvPr/>
        </p:nvCxnSpPr>
        <p:spPr>
          <a:xfrm>
            <a:off x="8906202" y="4047374"/>
            <a:ext cx="581517" cy="0"/>
          </a:xfrm>
          <a:prstGeom prst="line">
            <a:avLst/>
          </a:prstGeom>
          <a:ln w="60325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21A2BF-0694-5285-982F-12BF2F5E91CD}"/>
              </a:ext>
            </a:extLst>
          </p:cNvPr>
          <p:cNvCxnSpPr>
            <a:cxnSpLocks/>
          </p:cNvCxnSpPr>
          <p:nvPr/>
        </p:nvCxnSpPr>
        <p:spPr>
          <a:xfrm>
            <a:off x="8881351" y="4624776"/>
            <a:ext cx="581517" cy="0"/>
          </a:xfrm>
          <a:prstGeom prst="line">
            <a:avLst/>
          </a:prstGeom>
          <a:ln w="603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E9B363-BE37-7AD6-F2EB-AB33DC1F938C}"/>
              </a:ext>
            </a:extLst>
          </p:cNvPr>
          <p:cNvSpPr txBox="1"/>
          <p:nvPr/>
        </p:nvSpPr>
        <p:spPr>
          <a:xfrm>
            <a:off x="9540483" y="3865530"/>
            <a:ext cx="16898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TIME and POST</a:t>
            </a:r>
            <a:endParaRPr lang="en-US" sz="16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211AB5-500E-DF1E-08C3-D79B0FCC709D}"/>
              </a:ext>
            </a:extLst>
          </p:cNvPr>
          <p:cNvSpPr txBox="1"/>
          <p:nvPr/>
        </p:nvSpPr>
        <p:spPr>
          <a:xfrm>
            <a:off x="9540482" y="4440110"/>
            <a:ext cx="21223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TIME, EVENT, POST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249008-12C7-A912-696E-77D5D7FA9B20}"/>
              </a:ext>
            </a:extLst>
          </p:cNvPr>
          <p:cNvCxnSpPr>
            <a:cxnSpLocks/>
          </p:cNvCxnSpPr>
          <p:nvPr/>
        </p:nvCxnSpPr>
        <p:spPr>
          <a:xfrm flipV="1">
            <a:off x="2855489" y="2841778"/>
            <a:ext cx="2951242" cy="2184560"/>
          </a:xfrm>
          <a:prstGeom prst="line">
            <a:avLst/>
          </a:prstGeom>
          <a:ln w="60325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297385-5404-1936-E71B-2B9B8645878C}"/>
              </a:ext>
            </a:extLst>
          </p:cNvPr>
          <p:cNvCxnSpPr>
            <a:cxnSpLocks/>
          </p:cNvCxnSpPr>
          <p:nvPr/>
        </p:nvCxnSpPr>
        <p:spPr>
          <a:xfrm flipV="1">
            <a:off x="5795083" y="1527500"/>
            <a:ext cx="2675598" cy="1314060"/>
          </a:xfrm>
          <a:prstGeom prst="line">
            <a:avLst/>
          </a:prstGeom>
          <a:ln w="60325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75F7FB-D980-2C50-72E2-D246F94D5AF0}"/>
              </a:ext>
            </a:extLst>
          </p:cNvPr>
          <p:cNvGrpSpPr/>
          <p:nvPr/>
        </p:nvGrpSpPr>
        <p:grpSpPr>
          <a:xfrm>
            <a:off x="1945547" y="1569493"/>
            <a:ext cx="8300906" cy="4263591"/>
            <a:chOff x="2468096" y="1569493"/>
            <a:chExt cx="8300906" cy="426359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25A33F-D6A8-57BA-89EF-228C354F3439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1569493"/>
              <a:ext cx="0" cy="386663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2CE493-FFCC-2859-A618-1AA6ABC5B5A7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5190342"/>
              <a:ext cx="7254093" cy="604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0B95EC-530D-E4E5-3777-98F1617E938B}"/>
                </a:ext>
              </a:extLst>
            </p:cNvPr>
            <p:cNvSpPr txBox="1"/>
            <p:nvPr/>
          </p:nvSpPr>
          <p:spPr>
            <a:xfrm>
              <a:off x="9961893" y="5318614"/>
              <a:ext cx="80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8D6169-F34B-2B08-9B1D-E0B00E9E1D42}"/>
                </a:ext>
              </a:extLst>
            </p:cNvPr>
            <p:cNvSpPr txBox="1"/>
            <p:nvPr/>
          </p:nvSpPr>
          <p:spPr>
            <a:xfrm rot="16200000">
              <a:off x="1517893" y="3017840"/>
              <a:ext cx="2269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GDP (1k)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AEC78D-09C3-40A8-27B0-577A12E7B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0870" y="4986742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3350E9-797F-748D-4B2B-8DA9E42A7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977" y="4978926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0A31B8-1EDD-4861-796C-23558BD80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78" y="4986741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1795B3-944A-35EF-C877-1D24EF232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336" y="4977410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3D9554-6BCE-A3B6-7114-248C7E64F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407" y="4977409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407B97-9723-C1AB-3802-8DD71841B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38" y="2629303"/>
              <a:ext cx="2176722" cy="2444852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E0F5B7-732C-4D9F-17C0-4CF906BB2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290" y="2600408"/>
              <a:ext cx="703327" cy="22853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CE2161-08AE-AD6B-ED72-C7EFC1173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985" y="1814681"/>
              <a:ext cx="2829773" cy="785727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3" name="TextBox 22532">
              <a:extLst>
                <a:ext uri="{FF2B5EF4-FFF2-40B4-BE49-F238E27FC236}">
                  <a16:creationId xmlns:a16="http://schemas.microsoft.com/office/drawing/2014/main" id="{D25B7D67-8A4E-E3C9-4EB4-F4A7BAEE1CA3}"/>
                </a:ext>
              </a:extLst>
            </p:cNvPr>
            <p:cNvSpPr txBox="1"/>
            <p:nvPr/>
          </p:nvSpPr>
          <p:spPr>
            <a:xfrm>
              <a:off x="2906522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22534" name="TextBox 22533">
              <a:extLst>
                <a:ext uri="{FF2B5EF4-FFF2-40B4-BE49-F238E27FC236}">
                  <a16:creationId xmlns:a16="http://schemas.microsoft.com/office/drawing/2014/main" id="{8AA2C185-F7F8-6B1E-3FC5-BF2EAC3019B1}"/>
                </a:ext>
              </a:extLst>
            </p:cNvPr>
            <p:cNvSpPr txBox="1"/>
            <p:nvPr/>
          </p:nvSpPr>
          <p:spPr>
            <a:xfrm>
              <a:off x="4283291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2006</a:t>
              </a:r>
            </a:p>
          </p:txBody>
        </p:sp>
        <p:sp>
          <p:nvSpPr>
            <p:cNvPr id="22535" name="TextBox 22534">
              <a:extLst>
                <a:ext uri="{FF2B5EF4-FFF2-40B4-BE49-F238E27FC236}">
                  <a16:creationId xmlns:a16="http://schemas.microsoft.com/office/drawing/2014/main" id="{C0E8F4D2-9BBD-9487-3A23-583E2A9004E0}"/>
                </a:ext>
              </a:extLst>
            </p:cNvPr>
            <p:cNvSpPr txBox="1"/>
            <p:nvPr/>
          </p:nvSpPr>
          <p:spPr>
            <a:xfrm>
              <a:off x="5660060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2008</a:t>
              </a:r>
            </a:p>
          </p:txBody>
        </p:sp>
        <p:sp>
          <p:nvSpPr>
            <p:cNvPr id="22536" name="TextBox 22535">
              <a:extLst>
                <a:ext uri="{FF2B5EF4-FFF2-40B4-BE49-F238E27FC236}">
                  <a16:creationId xmlns:a16="http://schemas.microsoft.com/office/drawing/2014/main" id="{A8D70AAD-DD68-BD18-4E0A-21BF6794E387}"/>
                </a:ext>
              </a:extLst>
            </p:cNvPr>
            <p:cNvSpPr txBox="1"/>
            <p:nvPr/>
          </p:nvSpPr>
          <p:spPr>
            <a:xfrm>
              <a:off x="7036829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2010</a:t>
              </a:r>
            </a:p>
          </p:txBody>
        </p:sp>
        <p:sp>
          <p:nvSpPr>
            <p:cNvPr id="22537" name="TextBox 22536">
              <a:extLst>
                <a:ext uri="{FF2B5EF4-FFF2-40B4-BE49-F238E27FC236}">
                  <a16:creationId xmlns:a16="http://schemas.microsoft.com/office/drawing/2014/main" id="{2A58CE40-75CF-A549-6162-D371E56A92E3}"/>
                </a:ext>
              </a:extLst>
            </p:cNvPr>
            <p:cNvSpPr txBox="1"/>
            <p:nvPr/>
          </p:nvSpPr>
          <p:spPr>
            <a:xfrm>
              <a:off x="8413596" y="5463752"/>
              <a:ext cx="1228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2012</a:t>
              </a:r>
            </a:p>
          </p:txBody>
        </p:sp>
        <p:cxnSp>
          <p:nvCxnSpPr>
            <p:cNvPr id="22551" name="Straight Connector 22550">
              <a:extLst>
                <a:ext uri="{FF2B5EF4-FFF2-40B4-BE49-F238E27FC236}">
                  <a16:creationId xmlns:a16="http://schemas.microsoft.com/office/drawing/2014/main" id="{B6C96C47-AFF8-1843-7446-ED56427E8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58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2A0CA-B5F3-5EFD-9768-16D2C2493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681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5752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 Picking Alternative Models</a:t>
            </a:r>
          </a:p>
        </p:txBody>
      </p:sp>
      <p:sp>
        <p:nvSpPr>
          <p:cNvPr id="7680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Alternative models have different predictors so comparisons of -2 log likelihood values is not appropriate</a:t>
            </a:r>
          </a:p>
          <a:p>
            <a:pPr lvl="1"/>
            <a:r>
              <a:rPr lang="en-US" altLang="en-US" dirty="0"/>
              <a:t>Default is Restricted-Maximum Likelihood (REML)</a:t>
            </a:r>
          </a:p>
          <a:p>
            <a:pPr lvl="1"/>
            <a:r>
              <a:rPr lang="en-US" altLang="en-US" dirty="0"/>
              <a:t>With REML, -2 log likelihood contrasts should be used only on random effects</a:t>
            </a:r>
          </a:p>
          <a:p>
            <a:r>
              <a:rPr lang="en-US" altLang="en-US" dirty="0"/>
              <a:t>May be useful to examine:</a:t>
            </a:r>
          </a:p>
          <a:p>
            <a:pPr lvl="1"/>
            <a:r>
              <a:rPr lang="en-US" altLang="en-US" dirty="0"/>
              <a:t>Akaike’s Information Criterion (AIC)</a:t>
            </a:r>
          </a:p>
          <a:p>
            <a:pPr lvl="1"/>
            <a:r>
              <a:rPr lang="en-US" altLang="en-US" dirty="0"/>
              <a:t>Bayesian Information Criterion (BIC)</a:t>
            </a:r>
          </a:p>
          <a:p>
            <a:r>
              <a:rPr lang="en-US" altLang="en-US" dirty="0"/>
              <a:t>Smaller is better</a:t>
            </a:r>
          </a:p>
          <a:p>
            <a:r>
              <a:rPr lang="en-US" altLang="en-US" dirty="0"/>
              <a:t>Can contrast values across non-nested models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366E7B-EB4D-458A-0350-711A3CF8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2CE1E0-3C6F-6F5A-D39D-909D0B0A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742385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 Picking Alternative Models</a:t>
            </a:r>
          </a:p>
        </p:txBody>
      </p:sp>
      <p:sp>
        <p:nvSpPr>
          <p:cNvPr id="6247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Akaike’s</a:t>
            </a:r>
            <a:r>
              <a:rPr lang="en-US" altLang="en-US" dirty="0"/>
              <a:t> Information Criterion (AIC)</a:t>
            </a:r>
          </a:p>
          <a:p>
            <a:pPr lvl="1">
              <a:defRPr/>
            </a:pPr>
            <a:r>
              <a:rPr lang="en-US" altLang="en-US" dirty="0"/>
              <a:t>Formula:  2k – (2 * (</a:t>
            </a:r>
            <a:r>
              <a:rPr lang="en-US" altLang="en-US" dirty="0" err="1"/>
              <a:t>logLik</a:t>
            </a:r>
            <a:r>
              <a:rPr lang="en-US" altLang="en-US" dirty="0"/>
              <a:t>))</a:t>
            </a:r>
          </a:p>
          <a:p>
            <a:pPr>
              <a:defRPr/>
            </a:pPr>
            <a:r>
              <a:rPr lang="en-US" altLang="en-US" dirty="0"/>
              <a:t>Bayesian Information Criterion (BIC)</a:t>
            </a:r>
          </a:p>
          <a:p>
            <a:pPr lvl="1">
              <a:defRPr/>
            </a:pPr>
            <a:r>
              <a:rPr lang="en-US" altLang="en-US" dirty="0"/>
              <a:t>Formula (large n </a:t>
            </a:r>
            <a:r>
              <a:rPr lang="en-US" altLang="en-US" dirty="0" err="1"/>
              <a:t>approx</a:t>
            </a:r>
            <a:r>
              <a:rPr lang="en-US" altLang="en-US" dirty="0"/>
              <a:t>): -2 * </a:t>
            </a:r>
            <a:r>
              <a:rPr lang="en-US" altLang="en-US" dirty="0" err="1"/>
              <a:t>logLik</a:t>
            </a:r>
            <a:r>
              <a:rPr lang="en-US" altLang="en-US" dirty="0"/>
              <a:t> + k * log(n)</a:t>
            </a:r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marL="342900" lvl="1" indent="0">
              <a:buNone/>
              <a:defRPr/>
            </a:pPr>
            <a:endParaRPr lang="en-US" altLang="en-US" dirty="0"/>
          </a:p>
          <a:p>
            <a:pPr algn="ctr">
              <a:defRPr/>
            </a:pPr>
            <a:r>
              <a:rPr lang="en-US" altLang="en-US" dirty="0"/>
              <a:t>The BIC carries more of a penalty for additional parameters (k) than does the AIC</a:t>
            </a:r>
          </a:p>
          <a:p>
            <a:pPr algn="ctr">
              <a:defRPr/>
            </a:pPr>
            <a:r>
              <a:rPr lang="en-US" altLang="en-US" dirty="0"/>
              <a:t>Practically speaking, this means that the BIC will favor simpler models</a:t>
            </a:r>
          </a:p>
          <a:p>
            <a:pPr indent="-171450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A98D091-6C2F-5F9A-9F5F-1ECF2C4F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58E020-32D1-5A5C-E77F-C5FFF6D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2DD0-BB22-29A1-6CA8-E61B30197C37}"/>
              </a:ext>
            </a:extLst>
          </p:cNvPr>
          <p:cNvGrpSpPr/>
          <p:nvPr/>
        </p:nvGrpSpPr>
        <p:grpSpPr>
          <a:xfrm>
            <a:off x="1944137" y="3216905"/>
            <a:ext cx="8303726" cy="1569660"/>
            <a:chOff x="1005913" y="3079249"/>
            <a:chExt cx="8303726" cy="1569660"/>
          </a:xfrm>
        </p:grpSpPr>
        <p:sp>
          <p:nvSpPr>
            <p:cNvPr id="77831" name="Text Box 4"/>
            <p:cNvSpPr txBox="1">
              <a:spLocks noChangeArrowheads="1"/>
            </p:cNvSpPr>
            <p:nvPr/>
          </p:nvSpPr>
          <p:spPr bwMode="auto">
            <a:xfrm>
              <a:off x="1005913" y="3079249"/>
              <a:ext cx="3752900" cy="1569660"/>
            </a:xfrm>
            <a:prstGeom prst="rect">
              <a:avLst/>
            </a:prstGeom>
            <a:gradFill rotWithShape="1">
              <a:gsLst>
                <a:gs pos="0">
                  <a:srgbClr val="FAFAFF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&gt; logLik(mod5a)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'log Lik.' -1981.613 (df=12)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&gt; AIC(mod5a)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[1] 3987.226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&gt; BIC(mod5a)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[1] 4036.696</a:t>
              </a: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E83E25D7-0B3F-5C31-9714-847CC4223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739" y="3079249"/>
              <a:ext cx="3752900" cy="1569660"/>
            </a:xfrm>
            <a:prstGeom prst="rect">
              <a:avLst/>
            </a:prstGeom>
            <a:gradFill rotWithShape="1">
              <a:gsLst>
                <a:gs pos="0">
                  <a:srgbClr val="FAFAFF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&gt; logLik(mod5b)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'log Lik.' -1963.929 (df=12)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&gt; AIC(mod5b)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[1] 3951.857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&gt; BIC(mod5b)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a-DK" altLang="en-US" sz="1600" dirty="0">
                  <a:latin typeface="Courier New" pitchFamily="49" charset="0"/>
                </a:rPr>
                <a:t>[1] 4001.327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1328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 Picking Alternative Models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Models: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Three parameter model (mod4b)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TIME + EVENT (mod5a)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TIME + POST(mod5b)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Three parameter model (mod4) is best choice: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Lowest AIC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itchFamily="18" charset="0"/>
              </a:rPr>
              <a:t>Lowest BIC</a:t>
            </a:r>
          </a:p>
        </p:txBody>
      </p:sp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7588250" y="1682750"/>
            <a:ext cx="2154238" cy="353943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&gt; AIC(mod4b)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[1] 3908.058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&gt; BIC(mod4b)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[1] 3978.103</a:t>
            </a:r>
          </a:p>
          <a:p>
            <a:pPr>
              <a:spcBef>
                <a:spcPct val="0"/>
              </a:spcBef>
              <a:buFontTx/>
              <a:buNone/>
            </a:pPr>
            <a:endParaRPr lang="da-DK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&gt; AIC(mod5a)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[1] 3987.226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&gt; BIC(mod5a)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[1] 4036.696</a:t>
            </a:r>
          </a:p>
          <a:p>
            <a:pPr>
              <a:spcBef>
                <a:spcPct val="0"/>
              </a:spcBef>
              <a:buFontTx/>
              <a:buNone/>
            </a:pPr>
            <a:endParaRPr lang="da-DK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&gt; AIC(mod5b)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[1] 3951.857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&gt; BIC(mod5b)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en-US" sz="1600" dirty="0">
                <a:latin typeface="Courier New" pitchFamily="49" charset="0"/>
              </a:rPr>
              <a:t>[1] 4001.327</a:t>
            </a: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92232CE-1E4B-DF9E-1195-908FE29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EDB4A7-825D-E755-0EFF-94C57E0A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1223767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6:  Adding Level-2 Predictors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final step in discontinuous growth modeling is to add level-2 predictors of all the parameters found to randomly vary</a:t>
            </a:r>
          </a:p>
          <a:p>
            <a:r>
              <a:rPr lang="en-US" altLang="en-US" dirty="0"/>
              <a:t>In the GDP example, there are State-level differences in:</a:t>
            </a:r>
          </a:p>
          <a:p>
            <a:pPr lvl="1"/>
            <a:r>
              <a:rPr lang="en-US" altLang="en-US" dirty="0"/>
              <a:t>Intercepts (e.g., mean levels of GDP)</a:t>
            </a:r>
          </a:p>
          <a:p>
            <a:pPr lvl="1"/>
            <a:r>
              <a:rPr lang="en-US" altLang="en-US" dirty="0"/>
              <a:t>Pre-transition slope (TIME)</a:t>
            </a:r>
          </a:p>
          <a:p>
            <a:pPr lvl="1"/>
            <a:r>
              <a:rPr lang="en-US" altLang="en-US" dirty="0"/>
              <a:t>Change at the transition point (EVENT)</a:t>
            </a:r>
          </a:p>
          <a:p>
            <a:pPr lvl="1"/>
            <a:r>
              <a:rPr lang="en-US" altLang="en-US" dirty="0"/>
              <a:t>Post-transition slope (POST)</a:t>
            </a:r>
          </a:p>
          <a:p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FDA7E5-4031-C974-78C0-8813F3CD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DFD466-C1CD-816C-F3EE-9E03A15A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672829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53CD-CF65-717F-DCC2-6E6FC5A34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362804CB-B80E-C0D6-113A-C5140B9D8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6:  Adding Level-2 Predictors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905C8EC0-F02C-AC24-A0E2-C947CEE8F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data into R:</a:t>
            </a:r>
          </a:p>
          <a:p>
            <a:pPr lvl="1"/>
            <a:r>
              <a:rPr lang="en-US" altLang="en-US" dirty="0"/>
              <a:t>Copy data in EXCEL (Ctrl-C) “SMA PDW – Yearly GDP Example 2.csv”</a:t>
            </a:r>
          </a:p>
          <a:p>
            <a:pPr lvl="1"/>
            <a:r>
              <a:rPr lang="en-US" altLang="en-US" dirty="0"/>
              <a:t>Paste into R with commands below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9FD2BF5-5945-5EC4-B442-C0003825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BAB781-C5FB-84A1-010A-FEBC85E4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A797AC-4B27-E7E4-5AD9-11B5E1C5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6" y="2739073"/>
            <a:ext cx="11798709" cy="3046988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&gt; dat.GDP2.W &lt;- read.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(file="clipboard")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library(multilevel)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dat.GDP2 &lt;-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mult.make.univ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(dat.GDP2.Wdvlist=list(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GDP=c("GDP.1997","GDP.1998","GDP.1999","GDP.2000","GDP.2001","GDP.2002","GDP.2003","GDP.2004",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"GDP.2005","GDP.2006","GDP.2007","GDP.2008","GDP.2009","GDP.2010","GDP.2011","GDP.2012",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"GDP.2013","GDP.2014","GDP.2015","GDP.2016","GDP.2017","GDP.2018","GDP.2019","GDP.2020",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"GDP.2021","GDP.2022","GDP.2023"),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Tax =c("Tax.1997","Tax.1998","Tax.1999","Tax.2000","Tax.2001","Tax.2002","Tax.2003","Tax.2004",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"Tax.2005","Tax.2006","Tax.2007","Tax.2008","Tax.2009","Tax.2010","Tax.2011","Tax.2012",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"Tax.2013","Tax.2014","Tax.2015","Tax.2016","Tax.2017","Tax.2018","Tax.2019","Tax.2020",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"Tax.2021","Tax.2022","Tax.2023")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))[,c("State","TIME","GDP","Tax","Pop.2010")]</a:t>
            </a:r>
          </a:p>
        </p:txBody>
      </p:sp>
    </p:spTree>
    <p:extLst>
      <p:ext uri="{BB962C8B-B14F-4D97-AF65-F5344CB8AC3E}">
        <p14:creationId xmlns:p14="http://schemas.microsoft.com/office/powerpoint/2010/main" val="13545885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7C01-8782-0BE1-5B2D-F62310B1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FFE42D19-6C76-448C-236B-D8EAA44FD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6:  Adding Level-2 Predictors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C76C15D9-2731-44B3-BBC5-121E09CAE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Clean the data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58F655C-C67C-9BCA-ACA6-CA5A68C9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D5DF72-B983-9DDB-6DE4-00B5BD0D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794B22-BA2E-4532-9B6A-D37BC10E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85" y="2568862"/>
            <a:ext cx="10178231" cy="2308324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dat.GDP2$GDP1k &lt;- dat.GDP2$GDP / 1000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dat.GDP2$Tax1k &lt;- dat.GDP2$Tax / 1000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dat.GDP2$Pop.GM &lt;- (dat.GDP2$Pop.2010/100000) - mean(dat.GDP2$Pop.2010/100000)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dat.GDP2$Year &lt;- dat.GDP2$TIME + 1997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dat2 &lt;- dat.GDP2[dat.GDP2$Year &gt;= 2004 &amp; dat.GDP2$Year &lt;= 2012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dat2$TIME &lt;- dat2$TIME - 7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dat2$TIME.A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(dat2$Year &lt; 2008, dat2$TIME, 3)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dat2$EVENT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(dat2$Year &lt; 2008, 0, 1)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dat2$POST &lt;-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(dat2$Year &lt; 2008, 0, dat2$Year – 2008)</a:t>
            </a:r>
          </a:p>
        </p:txBody>
      </p:sp>
    </p:spTree>
    <p:extLst>
      <p:ext uri="{BB962C8B-B14F-4D97-AF65-F5344CB8AC3E}">
        <p14:creationId xmlns:p14="http://schemas.microsoft.com/office/powerpoint/2010/main" val="1015483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6:  Modeling State Variability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Predicting Intercept Variability</a:t>
            </a:r>
          </a:p>
          <a:p>
            <a:pPr lvl="1"/>
            <a:r>
              <a:rPr lang="en-US" altLang="en-US" dirty="0"/>
              <a:t>State-Level Average Population</a:t>
            </a:r>
          </a:p>
        </p:txBody>
      </p:sp>
      <p:sp>
        <p:nvSpPr>
          <p:cNvPr id="84999" name="Text Box 4"/>
          <p:cNvSpPr txBox="1">
            <a:spLocks noChangeArrowheads="1"/>
          </p:cNvSpPr>
          <p:nvPr/>
        </p:nvSpPr>
        <p:spPr bwMode="auto">
          <a:xfrm>
            <a:off x="2410133" y="2450178"/>
            <a:ext cx="7371735" cy="3293209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mod.Pop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(GDP1k ~ TIME + EVENT + POST + Pop.GM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 ,random = ~TIME + EVENT + </a:t>
            </a:r>
            <a:r>
              <a:rPr lang="en-US" altLang="en-US" sz="1600" dirty="0" err="1">
                <a:latin typeface="Courier New" pitchFamily="49" charset="0"/>
              </a:rPr>
              <a:t>POST|State</a:t>
            </a:r>
            <a:endParaRPr lang="en-US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 ,correlation=corAR1()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 ,weights=</a:t>
            </a:r>
            <a:r>
              <a:rPr lang="en-US" altLang="en-US" sz="1600" dirty="0" err="1">
                <a:latin typeface="Courier New" pitchFamily="49" charset="0"/>
              </a:rPr>
              <a:t>varExp</a:t>
            </a:r>
            <a:r>
              <a:rPr lang="en-US" altLang="en-US" sz="1600" dirty="0">
                <a:latin typeface="Courier New" pitchFamily="49" charset="0"/>
              </a:rPr>
              <a:t>(form=~TIME)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 ,data = dat2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 ,control = </a:t>
            </a:r>
            <a:r>
              <a:rPr lang="en-US" altLang="en-US" sz="1600" dirty="0" err="1">
                <a:latin typeface="Courier New" pitchFamily="49" charset="0"/>
              </a:rPr>
              <a:t>csetting.advanced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</a:t>
            </a:r>
            <a:r>
              <a:rPr lang="en-US" altLang="en-US" sz="1600" dirty="0" err="1">
                <a:latin typeface="Courier New" pitchFamily="49" charset="0"/>
              </a:rPr>
              <a:t>mod.Pop</a:t>
            </a:r>
            <a:r>
              <a:rPr lang="en-US" altLang="en-US" sz="1600" dirty="0">
                <a:latin typeface="Courier New" pitchFamily="49" charset="0"/>
              </a:rPr>
              <a:t>)$</a:t>
            </a:r>
            <a:r>
              <a:rPr lang="en-US" altLang="en-US" sz="1600" dirty="0" err="1">
                <a:latin typeface="Courier New" pitchFamily="49" charset="0"/>
              </a:rPr>
              <a:t>tTable</a:t>
            </a:r>
            <a:r>
              <a:rPr lang="en-US" altLang="en-US" sz="1600" dirty="0">
                <a:latin typeface="Courier New" pitchFamily="49" charset="0"/>
              </a:rPr>
              <a:t>, dig=2)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301.95      8.95 405   33.75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8.57      1.86 405    4.60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-8.67      2.39 405   -3.63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-6.09      1.57 405   -3.87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Pop.GM        5.41      0.12  49   45.06       0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F405F7D-8E79-47A1-C8B4-B4750B7E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5BF0E83-204D-8917-A1CA-B1CA1935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7627505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6:  Modeling State Variability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Notice huge change in Intercept Variance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284412" y="2034408"/>
            <a:ext cx="7623175" cy="4031873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VarCorr</a:t>
            </a:r>
            <a:r>
              <a:rPr lang="en-US" altLang="en-US" sz="1600" dirty="0">
                <a:latin typeface="Courier New" pitchFamily="49" charset="0"/>
              </a:rPr>
              <a:t>(mod4b)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State = </a:t>
            </a:r>
            <a:r>
              <a:rPr lang="en-US" altLang="en-US" sz="1600" dirty="0" err="1">
                <a:latin typeface="Courier New" pitchFamily="49" charset="0"/>
              </a:rPr>
              <a:t>pdLogChol</a:t>
            </a:r>
            <a:r>
              <a:rPr lang="en-US" altLang="en-US" sz="1600" dirty="0">
                <a:latin typeface="Courier New" pitchFamily="49" charset="0"/>
              </a:rPr>
              <a:t>(TIME + EVENT + POST)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Variance     </a:t>
            </a:r>
            <a:r>
              <a:rPr lang="en-US" altLang="en-US" sz="1600" dirty="0" err="1">
                <a:latin typeface="Courier New" pitchFamily="49" charset="0"/>
              </a:rPr>
              <a:t>StdDev</a:t>
            </a:r>
            <a:r>
              <a:rPr lang="en-US" altLang="en-US" sz="1600" dirty="0">
                <a:latin typeface="Courier New" pitchFamily="49" charset="0"/>
              </a:rPr>
              <a:t>     Corr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</a:t>
            </a:r>
            <a:r>
              <a:rPr lang="en-US" altLang="en-US" sz="1600" b="1" dirty="0">
                <a:latin typeface="Courier New" pitchFamily="49" charset="0"/>
              </a:rPr>
              <a:t>127808.38818</a:t>
            </a:r>
            <a:r>
              <a:rPr lang="en-US" altLang="en-US" sz="1600" dirty="0">
                <a:latin typeface="Courier New" pitchFamily="49" charset="0"/>
              </a:rPr>
              <a:t> 357.502990 (</a:t>
            </a:r>
            <a:r>
              <a:rPr lang="en-US" altLang="en-US" sz="1600" dirty="0" err="1">
                <a:latin typeface="Courier New" pitchFamily="49" charset="0"/>
              </a:rPr>
              <a:t>Intr</a:t>
            </a:r>
            <a:r>
              <a:rPr lang="en-US" altLang="en-US" sz="1600" dirty="0">
                <a:latin typeface="Courier New" pitchFamily="49" charset="0"/>
              </a:rPr>
              <a:t>) TIME   EVENT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 156.41191  12.506475  0.974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  165.20054  12.853036 -0.988 -0.954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   75.26766   8.675694 -0.938 -0.953  0.897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Residual       273.38012  16.534210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VarCorr</a:t>
            </a:r>
            <a:r>
              <a:rPr lang="en-US" altLang="en-US" sz="1600" dirty="0">
                <a:latin typeface="Courier New" pitchFamily="49" charset="0"/>
              </a:rPr>
              <a:t>(</a:t>
            </a:r>
            <a:r>
              <a:rPr lang="en-US" altLang="en-US" sz="1600" dirty="0" err="1">
                <a:latin typeface="Courier New" pitchFamily="49" charset="0"/>
              </a:rPr>
              <a:t>mod.Pop</a:t>
            </a:r>
            <a:r>
              <a:rPr lang="en-US" altLang="en-US" sz="1600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State = </a:t>
            </a:r>
            <a:r>
              <a:rPr lang="en-US" altLang="en-US" sz="1600" dirty="0" err="1">
                <a:latin typeface="Courier New" pitchFamily="49" charset="0"/>
              </a:rPr>
              <a:t>pdLogChol</a:t>
            </a:r>
            <a:r>
              <a:rPr lang="en-US" altLang="en-US" sz="1600" dirty="0">
                <a:latin typeface="Courier New" pitchFamily="49" charset="0"/>
              </a:rPr>
              <a:t>(TIME + EVENT + POST)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Variance   </a:t>
            </a:r>
            <a:r>
              <a:rPr lang="en-US" altLang="en-US" sz="1600" dirty="0" err="1">
                <a:latin typeface="Courier New" pitchFamily="49" charset="0"/>
              </a:rPr>
              <a:t>StdDev</a:t>
            </a:r>
            <a:r>
              <a:rPr lang="en-US" altLang="en-US" sz="1600" dirty="0">
                <a:latin typeface="Courier New" pitchFamily="49" charset="0"/>
              </a:rPr>
              <a:t>    Corr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</a:t>
            </a:r>
            <a:r>
              <a:rPr lang="en-US" altLang="en-US" sz="1600" b="1" dirty="0">
                <a:latin typeface="Courier New" pitchFamily="49" charset="0"/>
              </a:rPr>
              <a:t>3913.30616</a:t>
            </a:r>
            <a:r>
              <a:rPr lang="en-US" altLang="en-US" sz="1600" dirty="0">
                <a:latin typeface="Courier New" pitchFamily="49" charset="0"/>
              </a:rPr>
              <a:t> 62.556424 (</a:t>
            </a:r>
            <a:r>
              <a:rPr lang="en-US" altLang="en-US" sz="1600" dirty="0" err="1">
                <a:latin typeface="Courier New" pitchFamily="49" charset="0"/>
              </a:rPr>
              <a:t>Intr</a:t>
            </a:r>
            <a:r>
              <a:rPr lang="en-US" altLang="en-US" sz="1600" dirty="0">
                <a:latin typeface="Courier New" pitchFamily="49" charset="0"/>
              </a:rPr>
              <a:t>) TIME   EVENT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153.38017 12.384675 -0.303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141.37025 11.889922  0.428 -0.960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 63.32903  7.957954  0.558 -0.945  0.956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Residual     168.26107 12.971548                    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C142FD-CD3F-9604-236C-560E37C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B596DE-D501-6D9B-D26B-73B5A261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2042917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Step 6:  Modeling Variability in Time-Based Parameters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Personal Income and State-Level variability in:</a:t>
            </a:r>
          </a:p>
          <a:p>
            <a:pPr lvl="1"/>
            <a:r>
              <a:rPr lang="en-US" altLang="en-US" sz="2000" dirty="0"/>
              <a:t>Pre-discontinuity slope (TIME)</a:t>
            </a:r>
          </a:p>
          <a:p>
            <a:pPr lvl="1"/>
            <a:r>
              <a:rPr lang="en-US" altLang="en-US" sz="2000" dirty="0"/>
              <a:t>Discontinuity (TRANS)</a:t>
            </a:r>
          </a:p>
          <a:p>
            <a:pPr lvl="1"/>
            <a:r>
              <a:rPr lang="en-US" altLang="en-US" sz="2000" dirty="0"/>
              <a:t>Post-discontinuity slope (RECOV)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139B4CD-B0B6-BEC7-9562-2A1C4E20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34286A1-13DB-EDBA-6F61-633001C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C30EC-648D-FB25-C852-C87823498434}"/>
              </a:ext>
            </a:extLst>
          </p:cNvPr>
          <p:cNvCxnSpPr>
            <a:cxnSpLocks/>
          </p:cNvCxnSpPr>
          <p:nvPr/>
        </p:nvCxnSpPr>
        <p:spPr>
          <a:xfrm>
            <a:off x="3168797" y="3001889"/>
            <a:ext cx="0" cy="265430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DC55E-072B-D28E-129B-4E1C48338190}"/>
              </a:ext>
            </a:extLst>
          </p:cNvPr>
          <p:cNvCxnSpPr>
            <a:cxnSpLocks/>
          </p:cNvCxnSpPr>
          <p:nvPr/>
        </p:nvCxnSpPr>
        <p:spPr>
          <a:xfrm>
            <a:off x="3168797" y="5487475"/>
            <a:ext cx="6127797" cy="414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156BC6-6309-2DAC-F845-F19C35CFE845}"/>
              </a:ext>
            </a:extLst>
          </p:cNvPr>
          <p:cNvSpPr txBox="1"/>
          <p:nvPr/>
        </p:nvSpPr>
        <p:spPr>
          <a:xfrm>
            <a:off x="8994826" y="5575529"/>
            <a:ext cx="68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247E4-A502-EC37-AFAF-C556E59A7BBA}"/>
              </a:ext>
            </a:extLst>
          </p:cNvPr>
          <p:cNvSpPr txBox="1"/>
          <p:nvPr/>
        </p:nvSpPr>
        <p:spPr>
          <a:xfrm rot="16200000">
            <a:off x="2041489" y="3984396"/>
            <a:ext cx="1558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Mean GDP (1k)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E38FEB-59B5-47D6-B0EA-0685961180C0}"/>
              </a:ext>
            </a:extLst>
          </p:cNvPr>
          <p:cNvCxnSpPr>
            <a:cxnSpLocks/>
          </p:cNvCxnSpPr>
          <p:nvPr/>
        </p:nvCxnSpPr>
        <p:spPr>
          <a:xfrm flipH="1">
            <a:off x="3553858" y="5347711"/>
            <a:ext cx="3229" cy="31385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AE983A-CAFD-A43B-8F3F-C569189D5543}"/>
              </a:ext>
            </a:extLst>
          </p:cNvPr>
          <p:cNvCxnSpPr>
            <a:cxnSpLocks/>
          </p:cNvCxnSpPr>
          <p:nvPr/>
        </p:nvCxnSpPr>
        <p:spPr>
          <a:xfrm flipH="1">
            <a:off x="7029195" y="5342345"/>
            <a:ext cx="3229" cy="31385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91554B-45B0-21C6-62DE-07256F9E5E92}"/>
              </a:ext>
            </a:extLst>
          </p:cNvPr>
          <p:cNvCxnSpPr>
            <a:cxnSpLocks/>
          </p:cNvCxnSpPr>
          <p:nvPr/>
        </p:nvCxnSpPr>
        <p:spPr>
          <a:xfrm flipH="1">
            <a:off x="8186400" y="5347710"/>
            <a:ext cx="3229" cy="31385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8ADAB7-EABC-F941-A909-AAACB4FA9308}"/>
              </a:ext>
            </a:extLst>
          </p:cNvPr>
          <p:cNvCxnSpPr>
            <a:cxnSpLocks/>
          </p:cNvCxnSpPr>
          <p:nvPr/>
        </p:nvCxnSpPr>
        <p:spPr>
          <a:xfrm flipH="1">
            <a:off x="4707317" y="5341305"/>
            <a:ext cx="3229" cy="31385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8B8B5D-C97D-EE8F-65E1-F0EDDCD1B8AC}"/>
              </a:ext>
            </a:extLst>
          </p:cNvPr>
          <p:cNvCxnSpPr>
            <a:cxnSpLocks/>
          </p:cNvCxnSpPr>
          <p:nvPr/>
        </p:nvCxnSpPr>
        <p:spPr>
          <a:xfrm flipH="1">
            <a:off x="5879872" y="5341304"/>
            <a:ext cx="3229" cy="31385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723951-B047-DD6F-A369-C0DECC4BEA6E}"/>
              </a:ext>
            </a:extLst>
          </p:cNvPr>
          <p:cNvCxnSpPr>
            <a:cxnSpLocks/>
          </p:cNvCxnSpPr>
          <p:nvPr/>
        </p:nvCxnSpPr>
        <p:spPr>
          <a:xfrm flipV="1">
            <a:off x="3433203" y="3729411"/>
            <a:ext cx="1838756" cy="1678305"/>
          </a:xfrm>
          <a:prstGeom prst="line">
            <a:avLst/>
          </a:prstGeom>
          <a:ln w="60325"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94CC9-3BFC-96AF-2DCA-B570A94C19B9}"/>
              </a:ext>
            </a:extLst>
          </p:cNvPr>
          <p:cNvCxnSpPr>
            <a:cxnSpLocks/>
          </p:cNvCxnSpPr>
          <p:nvPr/>
        </p:nvCxnSpPr>
        <p:spPr>
          <a:xfrm>
            <a:off x="5259736" y="3725264"/>
            <a:ext cx="620136" cy="96012"/>
          </a:xfrm>
          <a:prstGeom prst="line">
            <a:avLst/>
          </a:prstGeom>
          <a:ln w="60325"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C8D74-C4C5-682B-96F7-3861FB4C2E11}"/>
              </a:ext>
            </a:extLst>
          </p:cNvPr>
          <p:cNvCxnSpPr>
            <a:cxnSpLocks/>
          </p:cNvCxnSpPr>
          <p:nvPr/>
        </p:nvCxnSpPr>
        <p:spPr>
          <a:xfrm flipV="1">
            <a:off x="5879872" y="3538580"/>
            <a:ext cx="2339961" cy="273118"/>
          </a:xfrm>
          <a:prstGeom prst="line">
            <a:avLst/>
          </a:prstGeom>
          <a:ln w="60325"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7D21C8-2A4A-E2C3-2885-C590F47E7555}"/>
              </a:ext>
            </a:extLst>
          </p:cNvPr>
          <p:cNvSpPr txBox="1"/>
          <p:nvPr/>
        </p:nvSpPr>
        <p:spPr>
          <a:xfrm>
            <a:off x="3034895" y="5675162"/>
            <a:ext cx="103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BD974-51EA-063A-7175-5CC415D4B5DB}"/>
              </a:ext>
            </a:extLst>
          </p:cNvPr>
          <p:cNvSpPr txBox="1"/>
          <p:nvPr/>
        </p:nvSpPr>
        <p:spPr>
          <a:xfrm>
            <a:off x="4197902" y="5675161"/>
            <a:ext cx="103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E4118-4A94-945C-BEC3-F41E89587E2F}"/>
              </a:ext>
            </a:extLst>
          </p:cNvPr>
          <p:cNvSpPr txBox="1"/>
          <p:nvPr/>
        </p:nvSpPr>
        <p:spPr>
          <a:xfrm>
            <a:off x="5360909" y="5675161"/>
            <a:ext cx="103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2008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326B9-7A00-0125-8E2C-C7D04CEC3E34}"/>
              </a:ext>
            </a:extLst>
          </p:cNvPr>
          <p:cNvSpPr txBox="1"/>
          <p:nvPr/>
        </p:nvSpPr>
        <p:spPr>
          <a:xfrm>
            <a:off x="6523917" y="5675161"/>
            <a:ext cx="103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7E255-14B9-9740-3459-0A93994C2A37}"/>
              </a:ext>
            </a:extLst>
          </p:cNvPr>
          <p:cNvSpPr txBox="1"/>
          <p:nvPr/>
        </p:nvSpPr>
        <p:spPr>
          <a:xfrm>
            <a:off x="7686924" y="5675161"/>
            <a:ext cx="103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2012</a:t>
            </a:r>
          </a:p>
        </p:txBody>
      </p:sp>
      <p:cxnSp>
        <p:nvCxnSpPr>
          <p:cNvPr id="88065" name="Straight Connector 88064">
            <a:extLst>
              <a:ext uri="{FF2B5EF4-FFF2-40B4-BE49-F238E27FC236}">
                <a16:creationId xmlns:a16="http://schemas.microsoft.com/office/drawing/2014/main" id="{AB1FD9EF-7BB3-7080-E73A-1455C14CF549}"/>
              </a:ext>
            </a:extLst>
          </p:cNvPr>
          <p:cNvCxnSpPr>
            <a:cxnSpLocks/>
          </p:cNvCxnSpPr>
          <p:nvPr/>
        </p:nvCxnSpPr>
        <p:spPr>
          <a:xfrm flipV="1">
            <a:off x="3401513" y="3291411"/>
            <a:ext cx="1838756" cy="1678305"/>
          </a:xfrm>
          <a:prstGeom prst="line">
            <a:avLst/>
          </a:prstGeom>
          <a:ln w="60325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66" name="Straight Connector 88065">
            <a:extLst>
              <a:ext uri="{FF2B5EF4-FFF2-40B4-BE49-F238E27FC236}">
                <a16:creationId xmlns:a16="http://schemas.microsoft.com/office/drawing/2014/main" id="{2316CCE9-CEC3-E0E9-881C-B0ED1E4A7664}"/>
              </a:ext>
            </a:extLst>
          </p:cNvPr>
          <p:cNvCxnSpPr>
            <a:cxnSpLocks/>
          </p:cNvCxnSpPr>
          <p:nvPr/>
        </p:nvCxnSpPr>
        <p:spPr>
          <a:xfrm flipV="1">
            <a:off x="5228046" y="3271576"/>
            <a:ext cx="594126" cy="15688"/>
          </a:xfrm>
          <a:prstGeom prst="line">
            <a:avLst/>
          </a:prstGeom>
          <a:ln w="60325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67" name="Straight Connector 88066">
            <a:extLst>
              <a:ext uri="{FF2B5EF4-FFF2-40B4-BE49-F238E27FC236}">
                <a16:creationId xmlns:a16="http://schemas.microsoft.com/office/drawing/2014/main" id="{6D37BD0E-0290-EC8D-4D24-229D7465DC65}"/>
              </a:ext>
            </a:extLst>
          </p:cNvPr>
          <p:cNvCxnSpPr>
            <a:cxnSpLocks/>
          </p:cNvCxnSpPr>
          <p:nvPr/>
        </p:nvCxnSpPr>
        <p:spPr>
          <a:xfrm flipV="1">
            <a:off x="5818972" y="2653586"/>
            <a:ext cx="2367428" cy="617990"/>
          </a:xfrm>
          <a:prstGeom prst="line">
            <a:avLst/>
          </a:prstGeom>
          <a:ln w="60325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68" name="Straight Connector 88067">
            <a:extLst>
              <a:ext uri="{FF2B5EF4-FFF2-40B4-BE49-F238E27FC236}">
                <a16:creationId xmlns:a16="http://schemas.microsoft.com/office/drawing/2014/main" id="{52317A08-A21C-83E1-DC1A-34891ED6C9C1}"/>
              </a:ext>
            </a:extLst>
          </p:cNvPr>
          <p:cNvCxnSpPr>
            <a:cxnSpLocks/>
          </p:cNvCxnSpPr>
          <p:nvPr/>
        </p:nvCxnSpPr>
        <p:spPr>
          <a:xfrm flipV="1">
            <a:off x="3448765" y="4542967"/>
            <a:ext cx="1828493" cy="1283518"/>
          </a:xfrm>
          <a:prstGeom prst="line">
            <a:avLst/>
          </a:prstGeom>
          <a:ln w="60325">
            <a:solidFill>
              <a:schemeClr val="accent3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72" name="Straight Connector 88071">
            <a:extLst>
              <a:ext uri="{FF2B5EF4-FFF2-40B4-BE49-F238E27FC236}">
                <a16:creationId xmlns:a16="http://schemas.microsoft.com/office/drawing/2014/main" id="{0394A9B7-1486-2375-C666-937151B9ACB1}"/>
              </a:ext>
            </a:extLst>
          </p:cNvPr>
          <p:cNvCxnSpPr>
            <a:cxnSpLocks/>
          </p:cNvCxnSpPr>
          <p:nvPr/>
        </p:nvCxnSpPr>
        <p:spPr>
          <a:xfrm flipV="1">
            <a:off x="5249290" y="4453812"/>
            <a:ext cx="656743" cy="85007"/>
          </a:xfrm>
          <a:prstGeom prst="line">
            <a:avLst/>
          </a:prstGeom>
          <a:ln w="60325">
            <a:solidFill>
              <a:schemeClr val="accent3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73" name="Straight Connector 88072">
            <a:extLst>
              <a:ext uri="{FF2B5EF4-FFF2-40B4-BE49-F238E27FC236}">
                <a16:creationId xmlns:a16="http://schemas.microsoft.com/office/drawing/2014/main" id="{17E2A8DE-FA23-0127-BACE-F7F4C49AB488}"/>
              </a:ext>
            </a:extLst>
          </p:cNvPr>
          <p:cNvCxnSpPr>
            <a:cxnSpLocks/>
          </p:cNvCxnSpPr>
          <p:nvPr/>
        </p:nvCxnSpPr>
        <p:spPr>
          <a:xfrm flipV="1">
            <a:off x="5879872" y="3923342"/>
            <a:ext cx="2390413" cy="539374"/>
          </a:xfrm>
          <a:prstGeom prst="line">
            <a:avLst/>
          </a:prstGeom>
          <a:ln w="60325">
            <a:solidFill>
              <a:schemeClr val="accent3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0E286-CE0B-85BF-FD36-ED30C4348D7D}"/>
              </a:ext>
            </a:extLst>
          </p:cNvPr>
          <p:cNvCxnSpPr>
            <a:cxnSpLocks/>
          </p:cNvCxnSpPr>
          <p:nvPr/>
        </p:nvCxnSpPr>
        <p:spPr>
          <a:xfrm flipV="1">
            <a:off x="5270184" y="3236272"/>
            <a:ext cx="0" cy="2251203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F968FE-56A9-4B1F-3DFE-6E1503CB880A}"/>
              </a:ext>
            </a:extLst>
          </p:cNvPr>
          <p:cNvCxnSpPr>
            <a:cxnSpLocks/>
          </p:cNvCxnSpPr>
          <p:nvPr/>
        </p:nvCxnSpPr>
        <p:spPr>
          <a:xfrm flipV="1">
            <a:off x="5885171" y="3236272"/>
            <a:ext cx="0" cy="2251203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81" name="Straight Connector 88080">
            <a:extLst>
              <a:ext uri="{FF2B5EF4-FFF2-40B4-BE49-F238E27FC236}">
                <a16:creationId xmlns:a16="http://schemas.microsoft.com/office/drawing/2014/main" id="{5FC854C4-D63D-9934-3404-B8EDB9D5B502}"/>
              </a:ext>
            </a:extLst>
          </p:cNvPr>
          <p:cNvCxnSpPr>
            <a:cxnSpLocks/>
          </p:cNvCxnSpPr>
          <p:nvPr/>
        </p:nvCxnSpPr>
        <p:spPr>
          <a:xfrm>
            <a:off x="9262345" y="3572934"/>
            <a:ext cx="658368" cy="0"/>
          </a:xfrm>
          <a:prstGeom prst="line">
            <a:avLst/>
          </a:prstGeom>
          <a:ln w="60325">
            <a:solidFill>
              <a:schemeClr val="accent5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82" name="Straight Connector 88081">
            <a:extLst>
              <a:ext uri="{FF2B5EF4-FFF2-40B4-BE49-F238E27FC236}">
                <a16:creationId xmlns:a16="http://schemas.microsoft.com/office/drawing/2014/main" id="{43D7B15E-57F6-9A98-6995-15E4A50ED85C}"/>
              </a:ext>
            </a:extLst>
          </p:cNvPr>
          <p:cNvCxnSpPr>
            <a:cxnSpLocks/>
          </p:cNvCxnSpPr>
          <p:nvPr/>
        </p:nvCxnSpPr>
        <p:spPr>
          <a:xfrm flipV="1">
            <a:off x="9275350" y="3159239"/>
            <a:ext cx="658368" cy="0"/>
          </a:xfrm>
          <a:prstGeom prst="line">
            <a:avLst/>
          </a:prstGeom>
          <a:ln w="60325">
            <a:solidFill>
              <a:schemeClr val="accent6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83" name="Straight Connector 88082">
            <a:extLst>
              <a:ext uri="{FF2B5EF4-FFF2-40B4-BE49-F238E27FC236}">
                <a16:creationId xmlns:a16="http://schemas.microsoft.com/office/drawing/2014/main" id="{ED11EB82-1AEF-F128-E7DF-511ACFA265AC}"/>
              </a:ext>
            </a:extLst>
          </p:cNvPr>
          <p:cNvCxnSpPr>
            <a:cxnSpLocks/>
          </p:cNvCxnSpPr>
          <p:nvPr/>
        </p:nvCxnSpPr>
        <p:spPr>
          <a:xfrm flipV="1">
            <a:off x="9275349" y="3986630"/>
            <a:ext cx="658368" cy="0"/>
          </a:xfrm>
          <a:prstGeom prst="line">
            <a:avLst/>
          </a:prstGeom>
          <a:ln w="60325">
            <a:solidFill>
              <a:schemeClr val="accent3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84" name="TextBox 88083">
            <a:extLst>
              <a:ext uri="{FF2B5EF4-FFF2-40B4-BE49-F238E27FC236}">
                <a16:creationId xmlns:a16="http://schemas.microsoft.com/office/drawing/2014/main" id="{DD50932D-F58C-0FC1-162B-8FAB42317FD1}"/>
              </a:ext>
            </a:extLst>
          </p:cNvPr>
          <p:cNvSpPr txBox="1"/>
          <p:nvPr/>
        </p:nvSpPr>
        <p:spPr>
          <a:xfrm>
            <a:off x="9967377" y="3001889"/>
            <a:ext cx="102784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Maryland</a:t>
            </a:r>
          </a:p>
        </p:txBody>
      </p:sp>
      <p:sp>
        <p:nvSpPr>
          <p:cNvPr id="88085" name="TextBox 88084">
            <a:extLst>
              <a:ext uri="{FF2B5EF4-FFF2-40B4-BE49-F238E27FC236}">
                <a16:creationId xmlns:a16="http://schemas.microsoft.com/office/drawing/2014/main" id="{1A62D017-AF7D-B4F4-98C7-28C554D562F8}"/>
              </a:ext>
            </a:extLst>
          </p:cNvPr>
          <p:cNvSpPr txBox="1"/>
          <p:nvPr/>
        </p:nvSpPr>
        <p:spPr>
          <a:xfrm>
            <a:off x="9967377" y="3411675"/>
            <a:ext cx="11750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Tennessee</a:t>
            </a:r>
          </a:p>
        </p:txBody>
      </p:sp>
      <p:sp>
        <p:nvSpPr>
          <p:cNvPr id="88086" name="TextBox 88085">
            <a:extLst>
              <a:ext uri="{FF2B5EF4-FFF2-40B4-BE49-F238E27FC236}">
                <a16:creationId xmlns:a16="http://schemas.microsoft.com/office/drawing/2014/main" id="{AABD4D95-38F9-71BA-63D4-2A2276D9D2BC}"/>
              </a:ext>
            </a:extLst>
          </p:cNvPr>
          <p:cNvSpPr txBox="1"/>
          <p:nvPr/>
        </p:nvSpPr>
        <p:spPr>
          <a:xfrm>
            <a:off x="9967377" y="3821461"/>
            <a:ext cx="10150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latin typeface="+mn-lt"/>
              </a:rPr>
              <a:t>Colorado</a:t>
            </a:r>
          </a:p>
        </p:txBody>
      </p:sp>
    </p:spTree>
    <p:extLst>
      <p:ext uri="{BB962C8B-B14F-4D97-AF65-F5344CB8AC3E}">
        <p14:creationId xmlns:p14="http://schemas.microsoft.com/office/powerpoint/2010/main" val="337884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1FC1-DFAE-128F-DF8B-EFD80D98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EEC8-1CF0-2C87-1D25-151C1021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of level of analysis and level of inference is important!</a:t>
            </a:r>
          </a:p>
          <a:p>
            <a:endParaRPr lang="en-US" dirty="0"/>
          </a:p>
          <a:p>
            <a:r>
              <a:rPr lang="en-US" dirty="0"/>
              <a:t>Misalignment can lead to incorrect inferences </a:t>
            </a:r>
            <a:r>
              <a:rPr lang="en-US" sz="1600" dirty="0"/>
              <a:t>(</a:t>
            </a:r>
            <a:r>
              <a:rPr lang="en-US" altLang="en-US" sz="1600" dirty="0"/>
              <a:t>Diez-Roux, 1998)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Ecological Fallacy </a:t>
            </a:r>
            <a:r>
              <a:rPr lang="en-US" dirty="0"/>
              <a:t>– using aggregate-level results to make inferences about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Atomistic Fallacy </a:t>
            </a:r>
            <a:r>
              <a:rPr lang="en-US" dirty="0"/>
              <a:t>– using individual-level results to make inferences about groups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59BBF28-FCA3-C23B-D1AD-E250FF6B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DF8DEB-DE09-0CDA-A344-5E7EE6B8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1341820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Step 6:  Modeling Variability in Time-Based Parameters</a:t>
            </a: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284412" y="1405489"/>
            <a:ext cx="7623175" cy="4524315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</a:t>
            </a:r>
            <a:r>
              <a:rPr lang="en-US" altLang="en-US" sz="1600" dirty="0" err="1">
                <a:latin typeface="Courier New" pitchFamily="49" charset="0"/>
              </a:rPr>
              <a:t>mod.Pop</a:t>
            </a:r>
            <a:r>
              <a:rPr lang="en-US" altLang="en-US" sz="1600" dirty="0">
                <a:latin typeface="Courier New" pitchFamily="49" charset="0"/>
              </a:rPr>
              <a:t> &lt;- </a:t>
            </a:r>
            <a:r>
              <a:rPr lang="en-US" altLang="en-US" sz="1600" dirty="0" err="1">
                <a:latin typeface="Courier New" pitchFamily="49" charset="0"/>
              </a:rPr>
              <a:t>lme</a:t>
            </a:r>
            <a:r>
              <a:rPr lang="en-US" altLang="en-US" sz="1600" dirty="0">
                <a:latin typeface="Courier New" pitchFamily="49" charset="0"/>
              </a:rPr>
              <a:t>(GDP1k ~ TIME + EVENT + POST + Pop.GM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+ TIME*Pop.GM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+ EVENT*Pop.GM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+ POST*Pop.GM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,random = ~TIME + EVENT + </a:t>
            </a:r>
            <a:r>
              <a:rPr lang="en-US" altLang="en-US" sz="1600" dirty="0" err="1">
                <a:latin typeface="Courier New" pitchFamily="49" charset="0"/>
              </a:rPr>
              <a:t>POST|State</a:t>
            </a:r>
            <a:endParaRPr lang="en-US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,correlation=corAR1()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,data = dat2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+                ,control = </a:t>
            </a:r>
            <a:r>
              <a:rPr lang="en-US" altLang="en-US" sz="1600" dirty="0" err="1">
                <a:latin typeface="Courier New" pitchFamily="49" charset="0"/>
              </a:rPr>
              <a:t>csetting.basic</a:t>
            </a:r>
            <a:r>
              <a:rPr lang="en-US" altLang="en-US" sz="1600" dirty="0"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</a:t>
            </a:r>
            <a:r>
              <a:rPr lang="en-US" altLang="en-US" sz="1600" dirty="0" err="1">
                <a:latin typeface="Courier New" pitchFamily="49" charset="0"/>
              </a:rPr>
              <a:t>mod.Pop</a:t>
            </a:r>
            <a:r>
              <a:rPr lang="en-US" altLang="en-US" sz="1600" dirty="0">
                <a:latin typeface="Courier New" pitchFamily="49" charset="0"/>
              </a:rPr>
              <a:t>)$</a:t>
            </a:r>
            <a:r>
              <a:rPr lang="en-US" altLang="en-US" sz="1600" dirty="0" err="1">
                <a:latin typeface="Courier New" pitchFamily="49" charset="0"/>
              </a:rPr>
              <a:t>tTable</a:t>
            </a:r>
            <a:r>
              <a:rPr lang="en-US" altLang="en-US" sz="1600" dirty="0">
                <a:latin typeface="Courier New" pitchFamily="49" charset="0"/>
              </a:rPr>
              <a:t>, dig=2)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 301.56      8.76 402   34.43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 8.39      0.90 402    9.33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 -8.38      1.83 402   -4.57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 -5.22      1.27 402   -4.10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Pop.GM         5.14      0.13  49   39.67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</a:rPr>
              <a:t>TIME:Pop.GM</a:t>
            </a:r>
            <a:r>
              <a:rPr lang="en-US" altLang="en-US" sz="1600" dirty="0">
                <a:latin typeface="Courier New" pitchFamily="49" charset="0"/>
              </a:rPr>
              <a:t>    0.18      0.01 402   13.26       0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</a:rPr>
              <a:t>EVENT:Pop.GM</a:t>
            </a:r>
            <a:r>
              <a:rPr lang="en-US" altLang="en-US" sz="1600" dirty="0">
                <a:latin typeface="Courier New" pitchFamily="49" charset="0"/>
              </a:rPr>
              <a:t>  -0.19      0.03 402   -6.89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itchFamily="49" charset="0"/>
              </a:rPr>
              <a:t>POST:Pop.GM</a:t>
            </a:r>
            <a:r>
              <a:rPr lang="en-US" altLang="en-US" sz="1600" dirty="0">
                <a:latin typeface="Courier New" pitchFamily="49" charset="0"/>
              </a:rPr>
              <a:t>   -0.10      0.02 402   -5.51       0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4B6E510-6F9D-4199-DD23-F7B4DAB4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97FA71-5C51-E745-F372-E1E9DC06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279414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Step 6:  Modeling Variability in Time-Based Parameters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425EAC6-1F0D-C38F-29AF-609999EF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ACA403-FE5B-31C8-ED54-351DB3FF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F7ECED-D9BB-C124-A091-7D8BCC7F0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79958"/>
              </p:ext>
            </p:extLst>
          </p:nvPr>
        </p:nvGraphicFramePr>
        <p:xfrm>
          <a:off x="1107570" y="1405490"/>
          <a:ext cx="9976861" cy="442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611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  <a:p>
            <a:pPr lvl="1"/>
            <a:r>
              <a:rPr lang="en-US" dirty="0"/>
              <a:t>Bliese &amp; Lang (2016) – Absolute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E244-9471-F605-ACFC-733E3E2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9EB792-EBC3-98DE-737D-B43F0501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AC4CD9FB-4829-60E6-E88A-C8B22B3BB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825" y="2599099"/>
            <a:ext cx="6371301" cy="156966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&gt; round(summary(</a:t>
            </a:r>
            <a:r>
              <a:rPr lang="en-US" altLang="en-US" sz="1600" dirty="0" err="1">
                <a:latin typeface="Courier New" pitchFamily="49" charset="0"/>
              </a:rPr>
              <a:t>mod.absolute</a:t>
            </a:r>
            <a:r>
              <a:rPr lang="en-US" altLang="en-US" sz="1600" dirty="0">
                <a:latin typeface="Courier New" pitchFamily="49" charset="0"/>
              </a:rPr>
              <a:t>)$</a:t>
            </a:r>
            <a:r>
              <a:rPr lang="en-US" altLang="en-US" sz="1600" dirty="0" err="1">
                <a:latin typeface="Courier New" pitchFamily="49" charset="0"/>
              </a:rPr>
              <a:t>tTable,dig</a:t>
            </a:r>
            <a:r>
              <a:rPr lang="en-US" altLang="en-US" sz="1600" dirty="0"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	      Value </a:t>
            </a:r>
            <a:r>
              <a:rPr lang="en-US" altLang="en-US" sz="1600" dirty="0" err="1">
                <a:latin typeface="Courier New" pitchFamily="49" charset="0"/>
              </a:rPr>
              <a:t>Std.Error</a:t>
            </a:r>
            <a:r>
              <a:rPr lang="en-US" altLang="en-US" sz="1600" dirty="0">
                <a:latin typeface="Courier New" pitchFamily="49" charset="0"/>
              </a:rPr>
              <a:t>  DF t-value p-value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(Intercept) 302.06     50.34 405    6.00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TIME          9.37      1.94 405    4.82    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EVENT         -.26      1.74 405   -0.15    0.88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POST          2.90      1.19 405    2.45    0.01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72A794-CEE6-C336-063B-C20AEAFAF9AB}"/>
              </a:ext>
            </a:extLst>
          </p:cNvPr>
          <p:cNvGrpSpPr/>
          <p:nvPr/>
        </p:nvGrpSpPr>
        <p:grpSpPr>
          <a:xfrm>
            <a:off x="213273" y="3383929"/>
            <a:ext cx="5841841" cy="2356889"/>
            <a:chOff x="2514262" y="1569493"/>
            <a:chExt cx="8254740" cy="417125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082C15-F4A2-045A-08F8-9E0B0A6CBED9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1569493"/>
              <a:ext cx="0" cy="386663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3D83D2-4F67-E7C5-3430-342D4036781C}"/>
                </a:ext>
              </a:extLst>
            </p:cNvPr>
            <p:cNvCxnSpPr>
              <a:cxnSpLocks/>
            </p:cNvCxnSpPr>
            <p:nvPr/>
          </p:nvCxnSpPr>
          <p:spPr>
            <a:xfrm>
              <a:off x="3065034" y="5190342"/>
              <a:ext cx="7254093" cy="604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61BBFB-050F-247B-0978-6CA94E234549}"/>
                </a:ext>
              </a:extLst>
            </p:cNvPr>
            <p:cNvSpPr txBox="1"/>
            <p:nvPr/>
          </p:nvSpPr>
          <p:spPr>
            <a:xfrm>
              <a:off x="9961893" y="5318614"/>
              <a:ext cx="807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Years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F2CA4D-2D43-28DA-9326-026CE12FF120}"/>
                </a:ext>
              </a:extLst>
            </p:cNvPr>
            <p:cNvSpPr txBox="1"/>
            <p:nvPr/>
          </p:nvSpPr>
          <p:spPr>
            <a:xfrm rot="16200000">
              <a:off x="1517893" y="3064006"/>
              <a:ext cx="2269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Mean GDP (1k)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EE8A33-E144-F033-48E0-6E550B0A5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0870" y="4986742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126412-5192-C8AB-E1E2-F0815C884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977" y="4978926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E3A88F-9B82-800E-AAA3-9A025587C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4878" y="4986741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E7F685-D21A-2A16-4351-4E8C992B4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6336" y="4977410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14BFC8-F473-0969-D7F2-97A00CB07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4407" y="4977409"/>
              <a:ext cx="3823" cy="45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1EBBC3-925C-DD62-E17F-EDFB89784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38" y="2629303"/>
              <a:ext cx="2176722" cy="2444852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AF53E-F46C-6B64-F682-50F147F5F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290" y="2600408"/>
              <a:ext cx="703327" cy="22853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DA76C9-F59E-E880-92B4-665468831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985" y="1814681"/>
              <a:ext cx="2829773" cy="785727"/>
            </a:xfrm>
            <a:prstGeom prst="line">
              <a:avLst/>
            </a:prstGeom>
            <a:ln w="603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8DE54E-8BE8-07AD-D992-EFF8E2D1BFA2}"/>
                </a:ext>
              </a:extLst>
            </p:cNvPr>
            <p:cNvSpPr txBox="1"/>
            <p:nvPr/>
          </p:nvSpPr>
          <p:spPr>
            <a:xfrm>
              <a:off x="2906522" y="5463752"/>
              <a:ext cx="1228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2004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B0393-BA57-8E81-0B9E-F0189E1C5442}"/>
                </a:ext>
              </a:extLst>
            </p:cNvPr>
            <p:cNvSpPr txBox="1"/>
            <p:nvPr/>
          </p:nvSpPr>
          <p:spPr>
            <a:xfrm>
              <a:off x="4283291" y="5463752"/>
              <a:ext cx="1228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2006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42A46-CAC5-F0B8-39DE-936856C40E7D}"/>
                </a:ext>
              </a:extLst>
            </p:cNvPr>
            <p:cNvSpPr txBox="1"/>
            <p:nvPr/>
          </p:nvSpPr>
          <p:spPr>
            <a:xfrm>
              <a:off x="5660060" y="5463752"/>
              <a:ext cx="1228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2008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91FA17-BD34-D716-3B99-F51B2B6C3644}"/>
                </a:ext>
              </a:extLst>
            </p:cNvPr>
            <p:cNvSpPr txBox="1"/>
            <p:nvPr/>
          </p:nvSpPr>
          <p:spPr>
            <a:xfrm>
              <a:off x="7036829" y="5463752"/>
              <a:ext cx="1228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81DD35-FB30-7574-8B66-6A30BBDCFD64}"/>
                </a:ext>
              </a:extLst>
            </p:cNvPr>
            <p:cNvSpPr txBox="1"/>
            <p:nvPr/>
          </p:nvSpPr>
          <p:spPr>
            <a:xfrm>
              <a:off x="8413596" y="5463752"/>
              <a:ext cx="1228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2012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4D269C-8BC7-A6FA-A5E4-5128CE1F6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2658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34144E-F2B3-9290-6F98-A7F26FD6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681" y="1910928"/>
              <a:ext cx="0" cy="3279414"/>
            </a:xfrm>
            <a:prstGeom prst="line">
              <a:avLst/>
            </a:prstGeom>
            <a:ln w="6032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58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DECD7-0FE7-C9D7-FF4A-3E78C4E7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529C-2439-B709-CB1B-8328DF77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6C0C-2463-EDCE-FBA0-55C0706D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  <a:p>
            <a:pPr lvl="1"/>
            <a:r>
              <a:rPr lang="en-US" dirty="0"/>
              <a:t>Bliese &amp; Lang (2016) – Multiple Discontinuities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0E0DDC-6D0B-ACB2-FC61-984BC2042727}"/>
              </a:ext>
            </a:extLst>
          </p:cNvPr>
          <p:cNvGrpSpPr/>
          <p:nvPr/>
        </p:nvGrpSpPr>
        <p:grpSpPr>
          <a:xfrm>
            <a:off x="1923877" y="2744511"/>
            <a:ext cx="8344246" cy="2879090"/>
            <a:chOff x="2035147" y="2744511"/>
            <a:chExt cx="8344246" cy="2879090"/>
          </a:xfrm>
        </p:grpSpPr>
        <p:pic>
          <p:nvPicPr>
            <p:cNvPr id="7" name="Picture 6" descr="C:\Users\jlang\Desktop\paul-discont\figure1.tif">
              <a:extLst>
                <a:ext uri="{FF2B5EF4-FFF2-40B4-BE49-F238E27FC236}">
                  <a16:creationId xmlns:a16="http://schemas.microsoft.com/office/drawing/2014/main" id="{013BE921-1D48-9577-E927-8191535C91AF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35147" y="2952156"/>
              <a:ext cx="2694940" cy="26714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C:\Users\jlang\Desktop\paul-discont\figure3.tif">
              <a:extLst>
                <a:ext uri="{FF2B5EF4-FFF2-40B4-BE49-F238E27FC236}">
                  <a16:creationId xmlns:a16="http://schemas.microsoft.com/office/drawing/2014/main" id="{D203ECFC-379E-57D9-D6F1-395B7EFB155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450" y="2745146"/>
              <a:ext cx="2703195" cy="2878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DDA9C2-9892-16AB-F91E-BADE80EC573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008" y="2744511"/>
              <a:ext cx="2699385" cy="287909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21A6-32CB-3990-EE13-0DC363A5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BA8C3C-8DDA-1468-D14F-C19347C0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8817866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2F192-3F6D-2A25-A703-33983D3D8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AC4-5D07-1612-A253-9FC5C885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AD36-120B-7504-AFD2-8BD667E3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  <a:p>
            <a:pPr lvl="1"/>
            <a:r>
              <a:rPr lang="en-US" dirty="0"/>
              <a:t>Bliese &amp; Lang (2016) – Multiple Discontinuities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CA137-2931-11C3-147B-AE47AE6F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649E3CC-9D7C-9ACD-E199-EEEF6A7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AF2EC-8B1A-F0F0-E3AB-4039C82F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92" r="2655" b="10241"/>
          <a:stretch/>
        </p:blipFill>
        <p:spPr>
          <a:xfrm>
            <a:off x="1035018" y="2312208"/>
            <a:ext cx="6390841" cy="3693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CC7D1-ED42-E824-6905-FE5D8754E9A8}"/>
              </a:ext>
            </a:extLst>
          </p:cNvPr>
          <p:cNvCxnSpPr>
            <a:cxnSpLocks/>
          </p:cNvCxnSpPr>
          <p:nvPr/>
        </p:nvCxnSpPr>
        <p:spPr>
          <a:xfrm flipV="1">
            <a:off x="4288207" y="2492759"/>
            <a:ext cx="0" cy="3236976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97B2C-5A4A-4926-04AB-7DDE40DDD326}"/>
              </a:ext>
            </a:extLst>
          </p:cNvPr>
          <p:cNvCxnSpPr>
            <a:cxnSpLocks/>
          </p:cNvCxnSpPr>
          <p:nvPr/>
        </p:nvCxnSpPr>
        <p:spPr>
          <a:xfrm flipV="1">
            <a:off x="6455781" y="2492759"/>
            <a:ext cx="0" cy="3234233"/>
          </a:xfrm>
          <a:prstGeom prst="line">
            <a:avLst/>
          </a:prstGeom>
          <a:ln w="60325"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2C4BD28E-8D9F-9FD9-E1AA-908CCEB7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859" y="432311"/>
            <a:ext cx="4569323" cy="5509200"/>
          </a:xfrm>
          <a:prstGeom prst="rect">
            <a:avLst/>
          </a:prstGeom>
          <a:gradFill rotWithShape="1">
            <a:gsLst>
              <a:gs pos="0">
                <a:srgbClr val="FAFA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YEAR TIME EVENT1 POST1 EVENT2 POST2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2004    0      0     0      0     0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2005    1      0     0      0     0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2006    2      0     0      0     0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2007    3      0     0      0     0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2008    4      1     0      0     0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2009    5      1     1      0     0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2010    6      1     2      0     0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2011    7      1     3      0     0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2012    8      1     4      0     0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2013    9      1     5      0     0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2014   10      1     6      0     0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2015   11      1     7      0     0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2016   12      1     8      0     0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2017   13      1     9      0     0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2018   14      1    10      0     0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2019   15      1    11      0     0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2020   16      1    12      1     0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2021   17      1    13      1     0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2022   18      1    14      1     1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2023   19      1    15      1     2</a:t>
            </a:r>
          </a:p>
        </p:txBody>
      </p:sp>
    </p:spTree>
    <p:extLst>
      <p:ext uri="{BB962C8B-B14F-4D97-AF65-F5344CB8AC3E}">
        <p14:creationId xmlns:p14="http://schemas.microsoft.com/office/powerpoint/2010/main" val="29303079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Automating the process (</a:t>
            </a:r>
            <a:r>
              <a:rPr lang="en-US" dirty="0" err="1"/>
              <a:t>dgm.code</a:t>
            </a:r>
            <a:r>
              <a:rPr lang="en-US" dirty="0"/>
              <a:t> in multilevel library)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65" y="2030819"/>
            <a:ext cx="7785604" cy="413610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F758-9DFD-D7A5-D704-C76F5856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D0246A-BF65-F065-4BC5-AB4D1892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7631108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Automating the process (</a:t>
            </a:r>
            <a:r>
              <a:rPr lang="en-US" dirty="0" err="1"/>
              <a:t>dgm.code</a:t>
            </a:r>
            <a:r>
              <a:rPr lang="en-US" dirty="0"/>
              <a:t>)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35" y="1786267"/>
            <a:ext cx="7462157" cy="444622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9267-89AE-11E2-379A-FEDE658D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9B3184-893E-C14D-90AD-3CB84B67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2866756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methods and theory</a:t>
            </a:r>
          </a:p>
          <a:p>
            <a:pPr lvl="1"/>
            <a:r>
              <a:rPr lang="en-US" sz="2000" i="1" dirty="0"/>
              <a:t>Annual Review of Organizational Psychology and Organizational Behavior</a:t>
            </a:r>
            <a:endParaRPr lang="en-US" sz="2000" dirty="0"/>
          </a:p>
          <a:p>
            <a:pPr lvl="1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A1E12-B196-4313-91D9-ABA42A94F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1" t="12149" r="22087" b="4542"/>
          <a:stretch/>
        </p:blipFill>
        <p:spPr>
          <a:xfrm>
            <a:off x="4690167" y="2344366"/>
            <a:ext cx="4936213" cy="390244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CBF5D-3BD3-1738-3813-2D6FD3A7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D08B45-3886-8F3C-1E1F-D0B9D794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3361322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Basic Question</a:t>
            </a:r>
          </a:p>
          <a:p>
            <a:pPr lvl="1"/>
            <a:r>
              <a:rPr lang="en-US" sz="2000" dirty="0"/>
              <a:t>“Do group members’ feelings and perceptions become more similar or less similar over time?”</a:t>
            </a:r>
          </a:p>
          <a:p>
            <a:r>
              <a:rPr lang="en-US" sz="2000" dirty="0"/>
              <a:t>Proposed Method to:</a:t>
            </a:r>
          </a:p>
          <a:p>
            <a:pPr lvl="1"/>
            <a:r>
              <a:rPr lang="en-US" sz="2000" dirty="0"/>
              <a:t>Formally test and quantify whether consensus in groups emerges over a period in time</a:t>
            </a:r>
          </a:p>
          <a:p>
            <a:pPr lvl="1"/>
            <a:r>
              <a:rPr lang="en-US" sz="2000" dirty="0"/>
              <a:t>Understand how group member characteristics (e.g., being in a leadership role) relate to emergent tendencies within groups (Cronin &amp; </a:t>
            </a:r>
            <a:r>
              <a:rPr lang="en-US" sz="2000" dirty="0" err="1"/>
              <a:t>Weingart</a:t>
            </a:r>
            <a:r>
              <a:rPr lang="en-US" sz="2000" dirty="0"/>
              <a:t>, 2011; Humphrey &amp; </a:t>
            </a:r>
            <a:r>
              <a:rPr lang="en-US" sz="2000" dirty="0" err="1"/>
              <a:t>Aime</a:t>
            </a:r>
            <a:r>
              <a:rPr lang="en-US" sz="2000" dirty="0"/>
              <a:t>, 2014; </a:t>
            </a:r>
            <a:r>
              <a:rPr lang="en-US" sz="2000" dirty="0" err="1"/>
              <a:t>Morgeson</a:t>
            </a:r>
            <a:r>
              <a:rPr lang="en-US" sz="2000" dirty="0"/>
              <a:t> &amp; Hofmann, 1999)</a:t>
            </a:r>
          </a:p>
          <a:p>
            <a:pPr lvl="1"/>
            <a:r>
              <a:rPr lang="en-US" sz="2000" dirty="0"/>
              <a:t>Study how unit-characteristics (e.g., baseline collective efficacy) predict consensus emergence over time.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5F14A2C-9990-B746-40C4-C7243546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F2FC20-9FCC-4F59-1085-F22F5E6E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9694074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ICC(1) values of .03, .00, .25, .40, and .58 (Time 1-Time 5)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95" b="51275"/>
          <a:stretch/>
        </p:blipFill>
        <p:spPr bwMode="auto">
          <a:xfrm>
            <a:off x="2819400" y="1905001"/>
            <a:ext cx="5867400" cy="3902393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458656" y="580739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B18F94D-F564-DB5D-D203-EDB308E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FABDCD-8772-D877-5A42-E3AECDC1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21129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5DE5-297C-9203-A626-548AA82D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Analysis – Alignment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12AE8-794D-20BF-E68D-A12E17618711}"/>
              </a:ext>
            </a:extLst>
          </p:cNvPr>
          <p:cNvCxnSpPr/>
          <p:nvPr/>
        </p:nvCxnSpPr>
        <p:spPr bwMode="auto">
          <a:xfrm flipV="1">
            <a:off x="3679225" y="1976009"/>
            <a:ext cx="0" cy="33975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FB44C7-2EBA-E6C8-045C-A8DBF1740C79}"/>
              </a:ext>
            </a:extLst>
          </p:cNvPr>
          <p:cNvCxnSpPr/>
          <p:nvPr/>
        </p:nvCxnSpPr>
        <p:spPr bwMode="auto">
          <a:xfrm>
            <a:off x="3679225" y="5373550"/>
            <a:ext cx="44987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239B04-DD14-EAD8-2F83-90B883A5A841}"/>
              </a:ext>
            </a:extLst>
          </p:cNvPr>
          <p:cNvCxnSpPr/>
          <p:nvPr/>
        </p:nvCxnSpPr>
        <p:spPr bwMode="auto">
          <a:xfrm>
            <a:off x="4241020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A220A5-DE57-6409-28BF-78C7DD646FAD}"/>
              </a:ext>
            </a:extLst>
          </p:cNvPr>
          <p:cNvCxnSpPr/>
          <p:nvPr/>
        </p:nvCxnSpPr>
        <p:spPr bwMode="auto">
          <a:xfrm>
            <a:off x="5375914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F6678-A33B-1316-5C08-B2EABC315D25}"/>
              </a:ext>
            </a:extLst>
          </p:cNvPr>
          <p:cNvCxnSpPr/>
          <p:nvPr/>
        </p:nvCxnSpPr>
        <p:spPr bwMode="auto">
          <a:xfrm>
            <a:off x="6514049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BA37F-617A-DFF2-E451-FFD8F7FEB7BC}"/>
              </a:ext>
            </a:extLst>
          </p:cNvPr>
          <p:cNvCxnSpPr/>
          <p:nvPr/>
        </p:nvCxnSpPr>
        <p:spPr bwMode="auto">
          <a:xfrm>
            <a:off x="7642508" y="530545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C3657-17C8-8D08-958A-767B4C47EBD4}"/>
              </a:ext>
            </a:extLst>
          </p:cNvPr>
          <p:cNvSpPr txBox="1"/>
          <p:nvPr/>
        </p:nvSpPr>
        <p:spPr>
          <a:xfrm>
            <a:off x="4110590" y="541793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8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C3ABA-9CD7-4179-0B68-F67B9ACF2ECF}"/>
              </a:ext>
            </a:extLst>
          </p:cNvPr>
          <p:cNvSpPr txBox="1"/>
          <p:nvPr/>
        </p:nvSpPr>
        <p:spPr>
          <a:xfrm>
            <a:off x="5190775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10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9E2E4-F07A-281D-C5CB-8FCE21AF7A9C}"/>
              </a:ext>
            </a:extLst>
          </p:cNvPr>
          <p:cNvSpPr txBox="1"/>
          <p:nvPr/>
        </p:nvSpPr>
        <p:spPr>
          <a:xfrm>
            <a:off x="6335345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12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32110-63AD-2BDB-CAE6-F3B5488F8BA3}"/>
              </a:ext>
            </a:extLst>
          </p:cNvPr>
          <p:cNvSpPr txBox="1"/>
          <p:nvPr/>
        </p:nvSpPr>
        <p:spPr>
          <a:xfrm>
            <a:off x="7449102" y="5417930"/>
            <a:ext cx="35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14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8905B-7946-8207-335C-231F9143F520}"/>
              </a:ext>
            </a:extLst>
          </p:cNvPr>
          <p:cNvSpPr txBox="1"/>
          <p:nvPr/>
        </p:nvSpPr>
        <p:spPr>
          <a:xfrm>
            <a:off x="5054901" y="5597649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Daily Hours Worked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5176A9-2450-37A5-5CBB-0912727E504A}"/>
              </a:ext>
            </a:extLst>
          </p:cNvPr>
          <p:cNvCxnSpPr/>
          <p:nvPr/>
        </p:nvCxnSpPr>
        <p:spPr bwMode="auto">
          <a:xfrm rot="16200000">
            <a:off x="3694425" y="5165349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16D34-2C96-2DFB-6C6E-C96E6061E3B7}"/>
              </a:ext>
            </a:extLst>
          </p:cNvPr>
          <p:cNvCxnSpPr/>
          <p:nvPr/>
        </p:nvCxnSpPr>
        <p:spPr bwMode="auto">
          <a:xfrm rot="16200000">
            <a:off x="3694425" y="4536294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D32046-741D-5D94-E8F0-2FAD683FF634}"/>
              </a:ext>
            </a:extLst>
          </p:cNvPr>
          <p:cNvCxnSpPr/>
          <p:nvPr/>
        </p:nvCxnSpPr>
        <p:spPr bwMode="auto">
          <a:xfrm rot="16200000">
            <a:off x="3694425" y="390400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17856B-10F5-C900-3F38-47EC4A9638A4}"/>
              </a:ext>
            </a:extLst>
          </p:cNvPr>
          <p:cNvCxnSpPr/>
          <p:nvPr/>
        </p:nvCxnSpPr>
        <p:spPr bwMode="auto">
          <a:xfrm rot="16200000">
            <a:off x="3694425" y="3288437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D3AF05-6F76-D512-A3ED-5AABF0708691}"/>
              </a:ext>
            </a:extLst>
          </p:cNvPr>
          <p:cNvCxnSpPr/>
          <p:nvPr/>
        </p:nvCxnSpPr>
        <p:spPr bwMode="auto">
          <a:xfrm rot="16200000">
            <a:off x="3694425" y="2664942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7BF035-84F1-38EA-B06F-0A5218D6C6FD}"/>
              </a:ext>
            </a:extLst>
          </p:cNvPr>
          <p:cNvCxnSpPr/>
          <p:nvPr/>
        </p:nvCxnSpPr>
        <p:spPr bwMode="auto">
          <a:xfrm rot="16200000">
            <a:off x="3694425" y="2045413"/>
            <a:ext cx="0" cy="1828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09F96A-061A-9DB7-9837-697E1258B4BC}"/>
              </a:ext>
            </a:extLst>
          </p:cNvPr>
          <p:cNvSpPr txBox="1"/>
          <p:nvPr/>
        </p:nvSpPr>
        <p:spPr>
          <a:xfrm>
            <a:off x="3395420" y="5096551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0</a:t>
            </a:r>
            <a:endParaRPr lang="en-US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32F54A-32C1-6E47-035E-B6C3F0EB3080}"/>
              </a:ext>
            </a:extLst>
          </p:cNvPr>
          <p:cNvSpPr txBox="1"/>
          <p:nvPr/>
        </p:nvSpPr>
        <p:spPr>
          <a:xfrm>
            <a:off x="3395420" y="4501524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</a:t>
            </a:r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45746-36F9-EB7E-7BA2-4D1294572005}"/>
              </a:ext>
            </a:extLst>
          </p:cNvPr>
          <p:cNvSpPr txBox="1"/>
          <p:nvPr/>
        </p:nvSpPr>
        <p:spPr>
          <a:xfrm>
            <a:off x="3395420" y="3878601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2</a:t>
            </a:r>
            <a:endParaRPr lang="en-US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CD5A62-D936-15C0-D81F-08DD654A2DC8}"/>
              </a:ext>
            </a:extLst>
          </p:cNvPr>
          <p:cNvSpPr txBox="1"/>
          <p:nvPr/>
        </p:nvSpPr>
        <p:spPr>
          <a:xfrm>
            <a:off x="3395420" y="3246310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3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9EC1A-AD6A-9B06-8710-B3B4F54C3C07}"/>
              </a:ext>
            </a:extLst>
          </p:cNvPr>
          <p:cNvSpPr txBox="1"/>
          <p:nvPr/>
        </p:nvSpPr>
        <p:spPr>
          <a:xfrm>
            <a:off x="3395420" y="2632402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4</a:t>
            </a:r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A27169-AD08-A61D-1A64-D61B48C16C25}"/>
              </a:ext>
            </a:extLst>
          </p:cNvPr>
          <p:cNvSpPr txBox="1"/>
          <p:nvPr/>
        </p:nvSpPr>
        <p:spPr>
          <a:xfrm>
            <a:off x="3395420" y="1990226"/>
            <a:ext cx="248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18C777-C2D1-F4DD-6EDB-5E95C879CC60}"/>
              </a:ext>
            </a:extLst>
          </p:cNvPr>
          <p:cNvCxnSpPr/>
          <p:nvPr/>
        </p:nvCxnSpPr>
        <p:spPr bwMode="auto">
          <a:xfrm>
            <a:off x="3694425" y="3324860"/>
            <a:ext cx="4483528" cy="3499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A4FB3C-C0A8-7E12-48C3-DFEFDA8CD439}"/>
              </a:ext>
            </a:extLst>
          </p:cNvPr>
          <p:cNvSpPr txBox="1"/>
          <p:nvPr/>
        </p:nvSpPr>
        <p:spPr>
          <a:xfrm>
            <a:off x="6282566" y="2557406"/>
            <a:ext cx="1300356" cy="369332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Individuals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EB662B-F9A8-CA5D-3255-57AA6C62F8B9}"/>
              </a:ext>
            </a:extLst>
          </p:cNvPr>
          <p:cNvSpPr txBox="1"/>
          <p:nvPr/>
        </p:nvSpPr>
        <p:spPr>
          <a:xfrm rot="16200000">
            <a:off x="2452993" y="3539555"/>
            <a:ext cx="180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Well-Being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F2019-3A06-8A9A-740E-E47A1C421418}"/>
              </a:ext>
            </a:extLst>
          </p:cNvPr>
          <p:cNvSpPr txBox="1"/>
          <p:nvPr/>
        </p:nvSpPr>
        <p:spPr>
          <a:xfrm>
            <a:off x="1914513" y="1099896"/>
            <a:ext cx="83629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/>
              <a:t>Individual-level correlation between work hours and well-being is low </a:t>
            </a:r>
            <a:r>
              <a:rPr lang="en-US" sz="1600" dirty="0"/>
              <a:t>(Bliese &amp; Halverson, 1996)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A166-D055-E39B-EBC1-E0FDBBA6B1AF}"/>
                  </a:ext>
                </a:extLst>
              </p:cNvPr>
              <p:cNvSpPr txBox="1"/>
              <p:nvPr/>
            </p:nvSpPr>
            <p:spPr>
              <a:xfrm>
                <a:off x="8306517" y="3499819"/>
                <a:ext cx="2379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𝑖𝑛𝑑𝑖𝑣𝑖𝑑𝑢𝑎𝑙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</m:sub>
                    </m:sSub>
                  </m:oMath>
                </a14:m>
                <a:r>
                  <a:rPr lang="en-US" dirty="0"/>
                  <a:t> = -.17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8CA166-D055-E39B-EBC1-E0FDBBA6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17" y="3499819"/>
                <a:ext cx="2379306" cy="369332"/>
              </a:xfrm>
              <a:prstGeom prst="rect">
                <a:avLst/>
              </a:prstGeom>
              <a:blipFill>
                <a:blip r:embed="rId2"/>
                <a:stretch>
                  <a:fillRect t="-8197" r="-10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0EB2F-B321-E2C0-86D6-7B5689864DD5}"/>
                  </a:ext>
                </a:extLst>
              </p:cNvPr>
              <p:cNvSpPr txBox="1"/>
              <p:nvPr/>
            </p:nvSpPr>
            <p:spPr>
              <a:xfrm>
                <a:off x="169890" y="1954390"/>
                <a:ext cx="303166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𝑖𝑛𝑑𝑖𝑣𝑖𝑑𝑢𝑎𝑙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=7,382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0EB2F-B321-E2C0-86D6-7B568986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0" y="1954390"/>
                <a:ext cx="3031667" cy="415498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B603220-8B9D-9E90-A882-36299529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7E032970-7D43-320E-E6CC-E5422E69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17708593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ICC(1) values of .01, .00, .19, .54, and .72 (Time 1-Time 5)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5" r="12995"/>
          <a:stretch/>
        </p:blipFill>
        <p:spPr bwMode="auto">
          <a:xfrm>
            <a:off x="3247697" y="2286000"/>
            <a:ext cx="5972503" cy="374999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5B8FC-6162-B4F4-C030-FE0DEF6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D5B36C-38CD-DF83-F52A-7931FCF0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680270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Models and Variants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Lang, J. W. B., </a:t>
            </a:r>
            <a:r>
              <a:rPr lang="en-US" sz="2000" dirty="0" err="1"/>
              <a:t>Bliese</a:t>
            </a:r>
            <a:r>
              <a:rPr lang="en-US" sz="2000" dirty="0"/>
              <a:t>, P. D., &amp; de </a:t>
            </a:r>
            <a:r>
              <a:rPr lang="en-US" sz="2000" dirty="0" err="1"/>
              <a:t>Voogt</a:t>
            </a:r>
            <a:r>
              <a:rPr lang="en-US" sz="2000" dirty="0"/>
              <a:t>, A. (2018)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AFC9C-C0D6-4AFE-9205-21CD6BCF9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86" t="18733" r="30968" b="1774"/>
          <a:stretch/>
        </p:blipFill>
        <p:spPr>
          <a:xfrm>
            <a:off x="6935649" y="1303818"/>
            <a:ext cx="4668592" cy="4580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5A00C8-CE33-C32C-C788-881DF55C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1E43D6-76ED-5A8E-AEB7-DD4741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aphicFrame>
        <p:nvGraphicFramePr>
          <p:cNvPr id="10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771683"/>
              </p:ext>
            </p:extLst>
          </p:nvPr>
        </p:nvGraphicFramePr>
        <p:xfrm>
          <a:off x="1152707" y="1960651"/>
          <a:ext cx="5178203" cy="41198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Parameters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M2a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M2b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Army data, DV = Job satisfaction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Intercept, γ</a:t>
                      </a:r>
                      <a:r>
                        <a:rPr lang="en-US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3.26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3.26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TIME, γ</a:t>
                      </a:r>
                      <a:r>
                        <a:rPr lang="en-US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0.05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0.05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Group intercept variance, </a:t>
                      </a:r>
                      <a:r>
                        <a:rPr lang="nl-BE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</a:t>
                      </a:r>
                      <a:r>
                        <a:rPr lang="nl-BE" sz="1600" baseline="-25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-25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</a:t>
                      </a: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²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0.11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0.10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Group variance for TIME, </a:t>
                      </a:r>
                      <a:r>
                        <a:rPr lang="nl-BE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</a:t>
                      </a:r>
                      <a:r>
                        <a:rPr lang="nl-BE" sz="1600" baseline="-25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-25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²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0.01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Covariance, </a:t>
                      </a:r>
                      <a:r>
                        <a:rPr lang="nl-BE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</a:t>
                      </a:r>
                      <a:r>
                        <a:rPr lang="nl-BE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</a:t>
                      </a:r>
                      <a:r>
                        <a:rPr lang="nl-BE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β</a:t>
                      </a:r>
                      <a:r>
                        <a:rPr lang="en-US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-0.03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-0.02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Person intercept variance, </a:t>
                      </a:r>
                      <a:r>
                        <a:rPr lang="nl-BE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</a:t>
                      </a:r>
                      <a:r>
                        <a:rPr lang="en-US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π0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²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0.38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Residual variance, </a:t>
                      </a:r>
                      <a:r>
                        <a:rPr lang="nl-BE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</a:t>
                      </a:r>
                      <a:r>
                        <a:rPr lang="en-US" sz="1600" i="1" baseline="-25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² 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     TIME, </a:t>
                      </a:r>
                      <a:r>
                        <a:rPr lang="nl-BE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</a:t>
                      </a:r>
                      <a:r>
                        <a:rPr lang="en-US" sz="1600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-0.10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37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1358980" y="2537163"/>
            <a:ext cx="5498048" cy="1157575"/>
          </a:xfrm>
          <a:ln w="28575">
            <a:solidFill>
              <a:srgbClr val="256AAF"/>
            </a:solidFill>
          </a:ln>
        </p:spPr>
        <p:txBody>
          <a:bodyPr/>
          <a:lstStyle/>
          <a:p>
            <a:pPr algn="ctr"/>
            <a:r>
              <a:rPr lang="en-US" altLang="en-US" b="1" dirty="0"/>
              <a:t>DGM Modeling </a:t>
            </a:r>
            <a:br>
              <a:rPr lang="en-US" altLang="en-US" b="1" dirty="0"/>
            </a:br>
            <a:r>
              <a:rPr lang="en-US" altLang="en-US" b="1" dirty="0"/>
              <a:t>Step Summary (part 1)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ED79837-0E33-C2B2-A1ED-E5F59C29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92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A425A53-5286-52F1-2947-9099D41D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DCDCFF-BE04-08B3-77AB-1478C47A8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8001"/>
              </p:ext>
            </p:extLst>
          </p:nvPr>
        </p:nvGraphicFramePr>
        <p:xfrm>
          <a:off x="2695957" y="499174"/>
          <a:ext cx="8128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275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6741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Model Steps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What to Interpret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9457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BUILD THE LEVEL 1 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1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 0 – Estimate the ICC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Interclass Correlation Estimates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7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 1 – Run OLS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 2 – Determine the Fixed Effects for 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Significance of TIME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70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(a) Linear-only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(b) Quadratic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89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 3 – Determine Variability in Growth Parameters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-2Log-Likelihood Ratio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03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(a) TIME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34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(b) TIME+EVENT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9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(c) TIME+EVENT+POST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73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 4 – Determine the Error Structure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-2Log-Likelihood Ratio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13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(a) Errors Correlated (autoregressive)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8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       (b) Errors Correlated and Heterogenous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64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633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861B5-5FA8-2FDA-FB77-F83B1F77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2">
            <a:extLst>
              <a:ext uri="{FF2B5EF4-FFF2-40B4-BE49-F238E27FC236}">
                <a16:creationId xmlns:a16="http://schemas.microsoft.com/office/drawing/2014/main" id="{34907480-68E9-1A3F-9F29-291F7DC6B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1358980" y="2537163"/>
            <a:ext cx="5498048" cy="1157575"/>
          </a:xfrm>
          <a:ln w="28575">
            <a:solidFill>
              <a:srgbClr val="256AAF"/>
            </a:solidFill>
          </a:ln>
        </p:spPr>
        <p:txBody>
          <a:bodyPr/>
          <a:lstStyle/>
          <a:p>
            <a:pPr algn="ctr"/>
            <a:r>
              <a:rPr lang="en-US" altLang="en-US" b="1" dirty="0"/>
              <a:t>DGM Modeling </a:t>
            </a:r>
            <a:br>
              <a:rPr lang="en-US" altLang="en-US" b="1" dirty="0"/>
            </a:br>
            <a:r>
              <a:rPr lang="en-US" altLang="en-US" b="1" dirty="0"/>
              <a:t>Step Summary (part 2)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2DC09B7-C870-4E91-A1BA-C469E528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93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C150F04-E96F-01CE-9F2A-99B02158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54FB39-4778-9FD3-EFF2-53479255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54916"/>
              </p:ext>
            </p:extLst>
          </p:nvPr>
        </p:nvGraphicFramePr>
        <p:xfrm>
          <a:off x="2695957" y="2240609"/>
          <a:ext cx="8128000" cy="14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275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6741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Model Steps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ysClr val="windowText" lastClr="000000"/>
                          </a:solidFill>
                        </a:rPr>
                        <a:t>What to Interpret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9457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BUILD THE LEVEL 2 MODEL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1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Step 5 – Between- or Within-Entity Predictors of Intercept and Slope Variability in Order of Theoretical Importance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Significance Tests of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73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151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0213"/>
            <a:ext cx="10515600" cy="1157575"/>
          </a:xfrm>
        </p:spPr>
        <p:txBody>
          <a:bodyPr/>
          <a:lstStyle/>
          <a:p>
            <a:pPr algn="ctr"/>
            <a:r>
              <a:rPr lang="en-US" altLang="en-US" dirty="0"/>
              <a:t>Q&amp;A Time!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20EA788-7233-F8E0-ADC2-460964CB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457200" cy="190307"/>
          </a:xfrm>
        </p:spPr>
        <p:txBody>
          <a:bodyPr/>
          <a:lstStyle/>
          <a:p>
            <a:fld id="{C68DACDF-E1A9-A04C-A5FF-FC2443684BF5}" type="slidenum">
              <a:rPr lang="en-US" smtClean="0">
                <a:solidFill>
                  <a:schemeClr val="bg1"/>
                </a:solidFill>
              </a:rPr>
              <a:pPr/>
              <a:t>94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E356BA-F4AF-9891-112E-342CE953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Kautz – DGM Overview BLITZ Slides</a:t>
            </a:r>
          </a:p>
        </p:txBody>
      </p:sp>
    </p:spTree>
    <p:extLst>
      <p:ext uri="{BB962C8B-B14F-4D97-AF65-F5344CB8AC3E}">
        <p14:creationId xmlns:p14="http://schemas.microsoft.com/office/powerpoint/2010/main" val="32115946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7481</Words>
  <Application>Microsoft Office PowerPoint</Application>
  <PresentationFormat>Widescreen</PresentationFormat>
  <Paragraphs>1284</Paragraphs>
  <Slides>94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Cambria Math</vt:lpstr>
      <vt:lpstr>Courier New</vt:lpstr>
      <vt:lpstr>Times New Roman</vt:lpstr>
      <vt:lpstr>1_Office Theme</vt:lpstr>
      <vt:lpstr>Chart</vt:lpstr>
      <vt:lpstr>A Practical Review of Longitudinal Modeling using RCGM </vt:lpstr>
      <vt:lpstr>Agenda</vt:lpstr>
      <vt:lpstr>A quick overview of  Basic Statistical Analysis and The Multilevel World</vt:lpstr>
      <vt:lpstr>Multilevel Analysis – Outline</vt:lpstr>
      <vt:lpstr>Multilevel Analysis – Assumptions</vt:lpstr>
      <vt:lpstr>Multilevel Analysis – Assumptions</vt:lpstr>
      <vt:lpstr>Multilevel Analysis – Assumptions</vt:lpstr>
      <vt:lpstr>Multilevel Analysis – Alignment</vt:lpstr>
      <vt:lpstr>Multilevel Analysis – Alignment</vt:lpstr>
      <vt:lpstr>Multilevel Analysis – Alignment</vt:lpstr>
      <vt:lpstr>Multilevel Analysis – Alignment</vt:lpstr>
      <vt:lpstr>Multilevel Analysis – Alignment</vt:lpstr>
      <vt:lpstr>Multilevel Analysis – Alignment</vt:lpstr>
      <vt:lpstr>Multilevel Analysis – Alignment</vt:lpstr>
      <vt:lpstr>Multilevel Analysis</vt:lpstr>
      <vt:lpstr>RCGM (Random Coefficient Growth Model)</vt:lpstr>
      <vt:lpstr>Growth Modeling – Outline</vt:lpstr>
      <vt:lpstr>Growth Modeling – Defined</vt:lpstr>
      <vt:lpstr>Growth Modeling – Defined</vt:lpstr>
      <vt:lpstr>Growth Modeling – Defined</vt:lpstr>
      <vt:lpstr>Growth Modeling – Defined</vt:lpstr>
      <vt:lpstr>Growth Modeling – Defined</vt:lpstr>
      <vt:lpstr>Growth Modeling – Defined</vt:lpstr>
      <vt:lpstr>Growth Modeling</vt:lpstr>
      <vt:lpstr>But what if something impacts those growth lines?  (Random Coefficient DISCONTINUOUS Growth Model)</vt:lpstr>
      <vt:lpstr>Discontinuous Growth Models</vt:lpstr>
      <vt:lpstr>Discontinuous Growth Models</vt:lpstr>
      <vt:lpstr>Discontinuous Growth Models – Examples</vt:lpstr>
      <vt:lpstr>Discontinuous Growth Models – Examples</vt:lpstr>
      <vt:lpstr>Discontinuous Growth Models – Examples</vt:lpstr>
      <vt:lpstr>Discontinuous Growth Models – Examples</vt:lpstr>
      <vt:lpstr>Discontinuous Growth Models – Examples</vt:lpstr>
      <vt:lpstr>Discontinuous Growth Models – Examples</vt:lpstr>
      <vt:lpstr>DGM – Interpreting the Models</vt:lpstr>
      <vt:lpstr>DGM – Interpreting the Models</vt:lpstr>
      <vt:lpstr>Lets run through our example!  (Random Coefficient DISCONTINUOUS Growth Model)</vt:lpstr>
      <vt:lpstr>DGM – Importing the data</vt:lpstr>
      <vt:lpstr>DGM – Importing the data</vt:lpstr>
      <vt:lpstr>DGM – Cleaning the Data</vt:lpstr>
      <vt:lpstr>PowerPoint Presentation</vt:lpstr>
      <vt:lpstr>PowerPoint Presentation</vt:lpstr>
      <vt:lpstr>DGM – Setting up the DGM Matrix</vt:lpstr>
      <vt:lpstr>Create Time-Related Covariates</vt:lpstr>
      <vt:lpstr>DGM – Time Covariates</vt:lpstr>
      <vt:lpstr>Create Time-Related Covariates</vt:lpstr>
      <vt:lpstr>Create Time-Related Covariates</vt:lpstr>
      <vt:lpstr>Create Time-Related Covariates</vt:lpstr>
      <vt:lpstr>Model Building Steps</vt:lpstr>
      <vt:lpstr>Optimization</vt:lpstr>
      <vt:lpstr>Step 0:  ICC estimate</vt:lpstr>
      <vt:lpstr>Step 1: Basic OLS</vt:lpstr>
      <vt:lpstr>Step 2: Check for Random Intercepts</vt:lpstr>
      <vt:lpstr>Step 2: Check for Random Intercepts</vt:lpstr>
      <vt:lpstr>Step 2: Check for Random Intercepts</vt:lpstr>
      <vt:lpstr>DGM – Time Covariates</vt:lpstr>
      <vt:lpstr>Step 3:  Check for Random Slopes</vt:lpstr>
      <vt:lpstr>Step 3:  Modeling State Variability</vt:lpstr>
      <vt:lpstr>Step 4:  Testing for Autocorrelation</vt:lpstr>
      <vt:lpstr>Step 4:  Testing for Autocorrelation</vt:lpstr>
      <vt:lpstr>Step 4:  Testing for Autocorrelation</vt:lpstr>
      <vt:lpstr>Step 4:  Testing for Autocorrelation</vt:lpstr>
      <vt:lpstr>Step 4:  Testing for Autocorrelation</vt:lpstr>
      <vt:lpstr>Step 4: Results</vt:lpstr>
      <vt:lpstr>Step 5:  Contrasting Alternative Models</vt:lpstr>
      <vt:lpstr>Step 5:  Contrasting Alternative Models</vt:lpstr>
      <vt:lpstr>Step 4: Results</vt:lpstr>
      <vt:lpstr>Step 4: Results</vt:lpstr>
      <vt:lpstr>Step 5:  Contrasting Alternative Models</vt:lpstr>
      <vt:lpstr>Step 4: Results</vt:lpstr>
      <vt:lpstr>Step 4: Results</vt:lpstr>
      <vt:lpstr>Step 5:  Picking Alternative Models</vt:lpstr>
      <vt:lpstr>Step 5:  Picking Alternative Models</vt:lpstr>
      <vt:lpstr>Step 5:  Picking Alternative Models</vt:lpstr>
      <vt:lpstr>Step 6:  Adding Level-2 Predictors</vt:lpstr>
      <vt:lpstr>Step 6:  Adding Level-2 Predictors</vt:lpstr>
      <vt:lpstr>Step 6:  Adding Level-2 Predictors</vt:lpstr>
      <vt:lpstr>Step 6:  Modeling State Variability</vt:lpstr>
      <vt:lpstr>Step 6:  Modeling State Variability</vt:lpstr>
      <vt:lpstr>Step 6:  Modeling Variability in Time-Based Parameters</vt:lpstr>
      <vt:lpstr>Step 6:  Modeling Variability in Time-Based Parameters</vt:lpstr>
      <vt:lpstr>Step 6:  Modeling Variability in Time-Based Parameters</vt:lpstr>
      <vt:lpstr>Some Extensions</vt:lpstr>
      <vt:lpstr>Some Extensions</vt:lpstr>
      <vt:lpstr>Some Extensions</vt:lpstr>
      <vt:lpstr>Some Extensions</vt:lpstr>
      <vt:lpstr>Some Extensions</vt:lpstr>
      <vt:lpstr>Some Extensions</vt:lpstr>
      <vt:lpstr>Emergence Models</vt:lpstr>
      <vt:lpstr>Example 1</vt:lpstr>
      <vt:lpstr>Example 2</vt:lpstr>
      <vt:lpstr>Growth Models and Variants</vt:lpstr>
      <vt:lpstr>DGM Modeling  Step Summary (part 1)</vt:lpstr>
      <vt:lpstr>DGM Modeling  Step Summary (part 2)</vt:lpstr>
      <vt:lpstr>Q&amp;A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Kautz, Jason David</cp:lastModifiedBy>
  <cp:revision>97</cp:revision>
  <dcterms:created xsi:type="dcterms:W3CDTF">2017-09-15T16:01:31Z</dcterms:created>
  <dcterms:modified xsi:type="dcterms:W3CDTF">2024-11-01T14:47:52Z</dcterms:modified>
</cp:coreProperties>
</file>