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5143500" cx="9144000"/>
  <p:notesSz cx="6858000" cy="9144000"/>
  <p:embeddedFontLst>
    <p:embeddedFont>
      <p:font typeface="Proxima Nova"/>
      <p:regular r:id="rId48"/>
      <p:bold r:id="rId49"/>
      <p:italic r:id="rId50"/>
      <p:boldItalic r:id="rId51"/>
    </p:embeddedFont>
    <p:embeddedFont>
      <p:font typeface="Ubuntu Mon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roximaNova-regular.fntdata"/><Relationship Id="rId47" Type="http://schemas.openxmlformats.org/officeDocument/2006/relationships/slide" Target="slides/slide43.xml"/><Relationship Id="rId49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roximaNova-boldItalic.fntdata"/><Relationship Id="rId50" Type="http://schemas.openxmlformats.org/officeDocument/2006/relationships/font" Target="fonts/ProximaNova-italic.fntdata"/><Relationship Id="rId53" Type="http://schemas.openxmlformats.org/officeDocument/2006/relationships/font" Target="fonts/UbuntuMono-bold.fntdata"/><Relationship Id="rId52" Type="http://schemas.openxmlformats.org/officeDocument/2006/relationships/font" Target="fonts/UbuntuMono-regular.fntdata"/><Relationship Id="rId11" Type="http://schemas.openxmlformats.org/officeDocument/2006/relationships/slide" Target="slides/slide7.xml"/><Relationship Id="rId55" Type="http://schemas.openxmlformats.org/officeDocument/2006/relationships/font" Target="fonts/UbuntuMono-boldItalic.fntdata"/><Relationship Id="rId10" Type="http://schemas.openxmlformats.org/officeDocument/2006/relationships/slide" Target="slides/slide6.xml"/><Relationship Id="rId54" Type="http://schemas.openxmlformats.org/officeDocument/2006/relationships/font" Target="fonts/UbuntuMon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d20de7e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d20de7e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d20de7ef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d20de7ef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d20de7ef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d20de7ef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d20de7ef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d20de7ef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d20de7ef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d20de7ef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d20de7ef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d20de7ef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d20de7ef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d20de7ef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d20de7ef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d20de7ef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d20de7ef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d20de7ef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d20de7ef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d20de7ef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d20de7ef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d20de7ef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d20de7e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d20de7e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d20de7ef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d20de7ef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d20de7ef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d20de7ef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d20de7ef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d20de7ef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d20de7ef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d20de7ef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d20de7ef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d20de7ef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d20de7ef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d20de7ef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d20de7ef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d20de7ef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d20de7ef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d20de7ef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d20de7ef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d20de7ef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d20de7ef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d20de7ef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d20de7e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d20de7e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d20de7ef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d20de7ef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d20de7ef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d20de7ef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d20de7ef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d20de7ef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d20de7ef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d20de7ef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d20de7ef7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d20de7ef7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d20de7ef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d20de7ef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d20de7ef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ed20de7ef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d20de7ef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d20de7ef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d20de7ef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d20de7ef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d20de7ef7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ed20de7ef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d20de7ef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d20de7ef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d20de7ef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d20de7ef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ed20de7ef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ed20de7ef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d20de7ef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d20de7ef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d20de7ef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ed20de7ef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d20de7ef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d20de7ef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d20de7ef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d20de7ef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d20de7ef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d20de7ef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d20de7ef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d20de7ef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d20de7ef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d20de7ef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532675"/>
            <a:ext cx="9144000" cy="1610700"/>
          </a:xfrm>
          <a:prstGeom prst="rect">
            <a:avLst/>
          </a:prstGeom>
          <a:solidFill>
            <a:srgbClr val="3B3535">
              <a:alpha val="66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0" y="4522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0450" y="3523025"/>
            <a:ext cx="81231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0450" y="45539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0" y="35315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">
  <p:cSld name="BIG_NUMB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2"/>
          <p:cNvSpPr txBox="1"/>
          <p:nvPr>
            <p:ph hasCustomPrompt="1" type="title"/>
          </p:nvPr>
        </p:nvSpPr>
        <p:spPr>
          <a:xfrm>
            <a:off x="311700" y="261725"/>
            <a:ext cx="8520600" cy="44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iz Question">
  <p:cSld name="TITLE_AND_BODY_1">
    <p:bg>
      <p:bgPr>
        <a:solidFill>
          <a:srgbClr val="B6D7A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36550"/>
            <a:ext cx="8520600" cy="333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UcPeriod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  <a:defRPr>
                <a:solidFill>
                  <a:srgbClr val="000000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○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geeksforgeeks.org/difference-operator-python/" TargetMode="External"/><Relationship Id="rId4" Type="http://schemas.openxmlformats.org/officeDocument/2006/relationships/hyperlink" Target="https://www.geeksforgeeks.org/difference-operator-python/" TargetMode="External"/><Relationship Id="rId5" Type="http://schemas.openxmlformats.org/officeDocument/2006/relationships/hyperlink" Target="https://www.geeksforgeeks.org/difference-operator-python/" TargetMode="External"/><Relationship Id="rId6" Type="http://schemas.openxmlformats.org/officeDocument/2006/relationships/hyperlink" Target="https://www.geeksforgeeks.org/difference-operator-python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lemson.ca1.qualtrics.com/jfe/form/SV_0w8HVnbNknndd0W" TargetMode="External"/><Relationship Id="rId4" Type="http://schemas.openxmlformats.org/officeDocument/2006/relationships/hyperlink" Target="https://www.python.org/downloads/release/python-3810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alpython.com/world-class-companies-using-python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odecademy.com/learn/learn-python-3" TargetMode="External"/><Relationship Id="rId4" Type="http://schemas.openxmlformats.org/officeDocument/2006/relationships/hyperlink" Target="http://introtopython.org/" TargetMode="External"/><Relationship Id="rId5" Type="http://schemas.openxmlformats.org/officeDocument/2006/relationships/hyperlink" Target="https://www.learnpython.org/" TargetMode="External"/><Relationship Id="rId6" Type="http://schemas.openxmlformats.org/officeDocument/2006/relationships/hyperlink" Target="https://realpython.com/python-introduction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510450" y="1257300"/>
            <a:ext cx="84360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Python for Network Programming, Part 1</a:t>
            </a:r>
            <a:endParaRPr sz="3600"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510450" y="4553913"/>
            <a:ext cx="8123100" cy="63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3600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Variables do not need to be declared in advance. Just assign it a value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Variables are not statically typed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can assign a value of any data type to any variable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b="1" lang="en" u="sng"/>
              <a:t>This can be a common cause of errors!</a:t>
            </a:r>
            <a:endParaRPr b="1" u="sng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Be careful you don’t create a “new” variable that is the same name as an old one, as you’ll just overwrite the old one. </a:t>
            </a:r>
            <a:endParaRPr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555925" y="2387600"/>
            <a:ext cx="3891600" cy="8910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packet_data = 388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packet_data = “This is a string”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4670725" y="2387500"/>
            <a:ext cx="3891600" cy="8910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packet_data = 388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packet_data = “This is a string”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555925" y="3356400"/>
            <a:ext cx="389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C: ERROR! Can’t assign an int and a string to the same var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4670725" y="3356400"/>
            <a:ext cx="389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Python: OK to assign a string to a var that contains an int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Integers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Floats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Strings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Booleans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Lists and Arrays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Dictionaries</a:t>
            </a:r>
            <a:endParaRPr/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Data Types in Python</a:t>
            </a:r>
            <a:endParaRPr/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use either ‘’ or “” to define a string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Strings can be concatenated as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string1 + string2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Non-strings must be converted to strings before concatenation using the str() function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u="sng"/>
              <a:t>Forgetting this conversion is a common cause of errors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555925" y="3167800"/>
            <a:ext cx="3891600" cy="6441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msg_num = 1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print(“Received message “ + msg_num)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4670725" y="3167800"/>
            <a:ext cx="3891600" cy="6441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msg_num = 1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print(“Received message “ + str(msg_num))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555925" y="3889800"/>
            <a:ext cx="389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ERROR!	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msg_num not converted to a string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4670725" y="3889800"/>
            <a:ext cx="389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Successful Concatenation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and Arrays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Lists and arrays are similar data types, with a few differences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Both store data, are mutable, and can be iterated through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Lists are a built-in data type, arrays have to be imported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Lists can store objects of different types, arrays can’t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Arrays are optimized for arithmetic operations, lists don’t support them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/>
              <a:t>Unless performing arithmetic operations, use lists instead of arrays</a:t>
            </a:r>
            <a:endParaRPr u="sng"/>
          </a:p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555925" y="3379425"/>
            <a:ext cx="3891600" cy="14568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a_list = []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a_list.append(1)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a_list.append(2)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a_list.append(“the end”)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len(a_list)		# returns 3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4670725" y="3379425"/>
            <a:ext cx="3891600" cy="14568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 =	[‘foo’, ‘bar’, ‘lorem’, ‘ipsum’]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print(a[2])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lorem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‘foo’ in a			# returns True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‘tigers’ not in a	# returns True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and Arrays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Lists can contain other lists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Useful Methods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x.append(&lt;obj&gt;)		→ adds &lt;obj&gt; to the end of the </a:t>
            </a:r>
            <a:r>
              <a:rPr i="1" lang="en"/>
              <a:t>x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x.insert(&lt;index&gt;, &lt;obj&gt;) → insert &lt;obj&gt; at &lt;index&gt; in x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x.remove(&lt;obj&gt;)		→ removes a specific object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x.pop()				→ removes </a:t>
            </a:r>
            <a:r>
              <a:rPr i="1" lang="en"/>
              <a:t>and returns</a:t>
            </a:r>
            <a:r>
              <a:rPr lang="en"/>
              <a:t> the last item from the list</a:t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860725" y="1635931"/>
            <a:ext cx="7564500" cy="14364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 =	[‘foo’, [1,2,4], ‘lorem’, [‘a’, [‘b’]]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x[0]			# returns ‘foo’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x[1]			# returns [1,2,4]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x[1][2]		# returns 4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x[3][1]		# returns [‘b’]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x[3][1][0]		# returns ‘b’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Dictionaries store key-value pairs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Sometimes called HashTables or HashMaps in other languages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Key must be unique, value can be anything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dictionary can store keys (and values) of different data types</a:t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860725" y="2645216"/>
            <a:ext cx="2599500" cy="22485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Create a dictionary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 = {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‘Red’: ‘Fish’,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‘Blue’: ‘Fish’,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‘Green’: ‘Eggs’,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37: 42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Add to dictionary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x[‘Clemson’] = ‘Tigers’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3847400" y="2645216"/>
            <a:ext cx="4443600" cy="22485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Access a value in dictionary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x[‘Red’] 		# Returns ‘Fish’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x[‘Green’]		# Returns ‘Eggs’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x[37]			# Returns 42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Modify dictionary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x[‘Blue’] = ‘Tiger’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x[‘Blue’]		# Returns ‘Tiger’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del x[‘Green’]	# Removes ‘Green’ key-value pair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x[‘Green’]		# Raises KeyError exception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327325" y="1121225"/>
            <a:ext cx="3387900" cy="35421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Create a dictionary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 = {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‘Red’: ‘Fish’,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‘Blue’: ‘Fish’,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‘Green’: ‘Eggs’,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37: 42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Determine if a key exists in dict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‘Red’ in x			# Returns True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‘Yellow’ in x 		# Returns False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‘Yellow’ not in x	# Returns True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Find number of key-value pairs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len(x)			# Returns 4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3840075" y="1121225"/>
            <a:ext cx="5152800" cy="35421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Accessing values in a dictionary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x[‘Red’]			# Returns ‘Fish’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x.get(‘Red’)		# Returns ‘Fish’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x[‘Yellow’]		# Raises a KeyError exception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x.get(‘Yellow’)		# Returns None (i.e. null)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x.pop(‘Red’)		# Returns ‘Fish’, removed from dict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			# Raises KeyError if not present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Accessing multiple values in dictionary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x.items()			# Returns list of key-value pairs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x.keys()			# Returns list of keys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x.values()			# Returns list of values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Resetting the dictionary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x.clear()			# Removes contents of dict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Standard arithmetic operations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/ is always float division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// used for integer division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** used for exponentiation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Standard comparison operations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Logical operators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True, False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not, or, and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</a:pPr>
            <a:r>
              <a:rPr lang="en"/>
              <a:t>Identity operators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3"/>
              </a:rPr>
              <a:t>==</a:t>
            </a:r>
            <a:r>
              <a:rPr lang="en" u="sng">
                <a:solidFill>
                  <a:schemeClr val="hlink"/>
                </a:solidFill>
                <a:hlinkClick r:id="rId4"/>
              </a:rPr>
              <a:t> compares value, </a:t>
            </a:r>
            <a:r>
              <a:rPr lang="en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5"/>
              </a:rPr>
              <a:t>is</a:t>
            </a:r>
            <a:r>
              <a:rPr lang="en" u="sng">
                <a:solidFill>
                  <a:schemeClr val="hlink"/>
                </a:solidFill>
                <a:hlinkClick r:id="rId6"/>
              </a:rPr>
              <a:t> checks if they reference the same object</a:t>
            </a:r>
            <a:endParaRPr/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Whitespace in Python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Whitespace serves a special function in Python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C-type languages define blocks of code using { }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Python defines blocks of code using indentation at the start of the line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block nested inside of another block must be indented once more than its parent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 consistent in how you indent! Mixing spaces and tabs will break</a:t>
            </a:r>
            <a:endParaRPr/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555925" y="3359586"/>
            <a:ext cx="3891600" cy="13986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 = True; y = False;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if (x == True) {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if (y == True) {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printf(“Done”);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4670725" y="3359586"/>
            <a:ext cx="3891600" cy="13986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 = True; y = False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if x == True: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if y == True: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print(“Done”)	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555925" y="4691186"/>
            <a:ext cx="389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4670725" y="4691186"/>
            <a:ext cx="389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Python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Whitespace in Python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Whitespace serves a special function in Python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C-type languages define blocks of code using { }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Python defines blocks of code using indentation at the start of the line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block nested inside of another block must be indented once more than its parent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3"/>
          <p:cNvSpPr txBox="1"/>
          <p:nvPr/>
        </p:nvSpPr>
        <p:spPr>
          <a:xfrm>
            <a:off x="4670725" y="2978585"/>
            <a:ext cx="3891600" cy="13986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 = True; y = False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if x == True: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if y == True: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print(“Done”)	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555925" y="2978585"/>
            <a:ext cx="3891600" cy="13986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 = True; y = False;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if (x == True) {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if (y == True) {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printf(“Done”);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555925" y="4310186"/>
            <a:ext cx="389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Hard to read, but valid C. </a:t>
            </a:r>
            <a:b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Will not print Done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4670725" y="4310186"/>
            <a:ext cx="389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Invalid Python! </a:t>
            </a:r>
            <a:b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Will print “Done” (if it ran)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 for Today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Write and run basic python programs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Catch exceptions thrown by your programs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Debug python programs using an IDE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Any statement that creates a new block MUST contain something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if, for, while, functions, …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Sometimes you want to stub out a loop, or a function, but aren’t ready to create content yet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so, put the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pass</a:t>
            </a:r>
            <a:r>
              <a:rPr lang="en"/>
              <a:t> statement in the block</a:t>
            </a:r>
            <a:endParaRPr/>
          </a:p>
        </p:txBody>
      </p:sp>
      <p:sp>
        <p:nvSpPr>
          <p:cNvPr id="229" name="Google Shape;22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4"/>
          <p:cNvSpPr txBox="1"/>
          <p:nvPr/>
        </p:nvSpPr>
        <p:spPr>
          <a:xfrm>
            <a:off x="603375" y="3035361"/>
            <a:ext cx="3891600" cy="13797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 = True; y = False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if x == True: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if y == True: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print(“Done”)	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4635250" y="3035361"/>
            <a:ext cx="3891600" cy="13797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 = True; y = False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if x == True: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pass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if y == True: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pass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print(“Done”)	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603375" y="4306200"/>
            <a:ext cx="389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No content in the two </a:t>
            </a: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 blocks, will raise an error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4718175" y="4306200"/>
            <a:ext cx="389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pass</a:t>
            </a: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 included in both </a:t>
            </a: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 blocks, will run successfully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239" name="Google Shape;23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5"/>
          <p:cNvSpPr txBox="1"/>
          <p:nvPr/>
        </p:nvSpPr>
        <p:spPr>
          <a:xfrm>
            <a:off x="3587550" y="1616550"/>
            <a:ext cx="1968900" cy="19104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if x &gt; 3: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print(x)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elif y &gt; 3: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print(y)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elif z &gt; 3: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print(z)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else: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print(‘None’)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</a:pPr>
            <a:r>
              <a:rPr lang="en"/>
              <a:t>For loops in Python function like foreach loops in C++ or Java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Rather than iteratively changing an index value, you iteratively examine new elements of a list</a:t>
            </a:r>
            <a:endParaRPr/>
          </a:p>
        </p:txBody>
      </p:sp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47" name="Google Shape;2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6"/>
          <p:cNvSpPr txBox="1"/>
          <p:nvPr/>
        </p:nvSpPr>
        <p:spPr>
          <a:xfrm>
            <a:off x="4646250" y="2609800"/>
            <a:ext cx="3826200" cy="19302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tigers = [‘siberian’, ‘sumatran’, 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‘clemson’]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for t in tigers: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print(t)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‘siberian’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   ‘sumatran’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   ‘clemson’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555925" y="2609800"/>
            <a:ext cx="3826200" cy="19302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tigers = [‘siberian’, ‘sumatran’, 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‘clemson’]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for (i; i &lt; sizeof(tigers); i++) {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print(tigers[i])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‘siberian’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   ‘sumatran’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   ‘clemson’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555925" y="4538786"/>
            <a:ext cx="389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C pseudocode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4670725" y="4538786"/>
            <a:ext cx="389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Python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you need to loop through a list of numbers, use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range</a:t>
            </a:r>
            <a:r>
              <a:rPr lang="en"/>
              <a:t> to create 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Range creates a list of all numbers within a given range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can specify starting value, end value, and increment value</a:t>
            </a:r>
            <a:endParaRPr/>
          </a:p>
        </p:txBody>
      </p:sp>
      <p:sp>
        <p:nvSpPr>
          <p:cNvPr id="257" name="Google Shape;257;p3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37"/>
          <p:cNvSpPr txBox="1"/>
          <p:nvPr/>
        </p:nvSpPr>
        <p:spPr>
          <a:xfrm>
            <a:off x="2106600" y="2630125"/>
            <a:ext cx="2340000" cy="20331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Prints 0,1,2,3,4,5,6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for j in range(7):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print(j)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While loop equivalent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 = 0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while i &lt; 7: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i = i+1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print(i)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4697400" y="2630125"/>
            <a:ext cx="2340000" cy="20331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Prints 3,4,5,6,7,8,9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for j in range(3,10):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print(j)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Prints 3,6,9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for j in range(3,10,3):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print(j)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you need both the index and value of each element in a list, you can do that using the enumerate function</a:t>
            </a:r>
            <a:endParaRPr/>
          </a:p>
        </p:txBody>
      </p:sp>
      <p:sp>
        <p:nvSpPr>
          <p:cNvPr id="266" name="Google Shape;266;p3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8"/>
          <p:cNvSpPr txBox="1"/>
          <p:nvPr/>
        </p:nvSpPr>
        <p:spPr>
          <a:xfrm>
            <a:off x="2213250" y="2451025"/>
            <a:ext cx="4717500" cy="19302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tigers = [‘siberian’, ‘sumatran’, ‘clemson’]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for idx, val in enumerate(tigers):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print(idx + “:” + val)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‘0:siberian’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   ‘1:sumatran’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   ‘2:clemson’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Functions are specified using the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/>
              <a:t> keyword</a:t>
            </a:r>
            <a:endParaRPr/>
          </a:p>
        </p:txBody>
      </p:sp>
      <p:sp>
        <p:nvSpPr>
          <p:cNvPr id="275" name="Google Shape;27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9"/>
          <p:cNvSpPr txBox="1"/>
          <p:nvPr/>
        </p:nvSpPr>
        <p:spPr>
          <a:xfrm>
            <a:off x="311700" y="1841775"/>
            <a:ext cx="2064600" cy="31311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Basic function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def multiply(a,b):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return a*b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x = multiple(3,4)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print(x)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12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No return statement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def print_twice(s)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print(s)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print(s)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2521500" y="1841775"/>
            <a:ext cx="2322900" cy="31311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Named parameters with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default values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def raise_to(x,y=2):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return x**y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 = raise_to(3,3)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print(a)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27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b = raise_to(y=3,x=2)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print(b)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8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c = raise_to(2)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print(c)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4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78" name="Google Shape;278;p39"/>
          <p:cNvSpPr txBox="1"/>
          <p:nvPr/>
        </p:nvSpPr>
        <p:spPr>
          <a:xfrm>
            <a:off x="4959900" y="1841775"/>
            <a:ext cx="3672000" cy="31311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Multiple return values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def fractional_division(a,b):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quotient = a /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/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b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remainder = a % b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return quotient, remainder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q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, r = fractional_division(15,7)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print(q)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2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print(r)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1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Method</a:t>
            </a:r>
            <a:endParaRPr/>
          </a:p>
        </p:txBody>
      </p:sp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Python script files can be run immediately in the console. They do not necessarily require a “main method”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However, often using this structure is helpful, especially with OOP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Python defines main methods using the following syntax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you run a Python script, it will look to see if a main method is present. If so, it will begin execution there. Otherwise it will run the file from top to bottom</a:t>
            </a:r>
            <a:endParaRPr/>
          </a:p>
        </p:txBody>
      </p:sp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40"/>
          <p:cNvSpPr txBox="1"/>
          <p:nvPr/>
        </p:nvSpPr>
        <p:spPr>
          <a:xfrm>
            <a:off x="860700" y="2673374"/>
            <a:ext cx="7611600" cy="6252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4A87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 sz="1600">
                <a:solidFill>
                  <a:srgbClr val="212529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 __name__ </a:t>
            </a:r>
            <a:r>
              <a:rPr lang="en" sz="1600">
                <a:solidFill>
                  <a:srgbClr val="CE5C00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==</a:t>
            </a:r>
            <a:r>
              <a:rPr lang="en" sz="1600">
                <a:solidFill>
                  <a:srgbClr val="212529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600">
                <a:solidFill>
                  <a:srgbClr val="4E9A06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"__main__"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:</a:t>
            </a:r>
            <a:endParaRPr sz="1600">
              <a:solidFill>
                <a:srgbClr val="212529"/>
              </a:solidFill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pass</a:t>
            </a:r>
            <a:endParaRPr sz="1600">
              <a:solidFill>
                <a:srgbClr val="212529"/>
              </a:solidFill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</a:t>
            </a:r>
            <a:endParaRPr/>
          </a:p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Classes are defined as follows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Code defined in a class can reference the current instance of the class using the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/>
              <a:t> keyword. This is similar to </a:t>
            </a:r>
            <a:r>
              <a:rPr i="1" lang="en"/>
              <a:t>this </a:t>
            </a:r>
            <a:r>
              <a:rPr lang="en"/>
              <a:t>from C++ and Java</a:t>
            </a:r>
            <a:endParaRPr/>
          </a:p>
        </p:txBody>
      </p:sp>
      <p:sp>
        <p:nvSpPr>
          <p:cNvPr id="293" name="Google Shape;29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41"/>
          <p:cNvSpPr txBox="1"/>
          <p:nvPr/>
        </p:nvSpPr>
        <p:spPr>
          <a:xfrm>
            <a:off x="2213250" y="1681650"/>
            <a:ext cx="4717500" cy="6252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class FootballPlayer: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pass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</a:t>
            </a:r>
            <a:endParaRPr/>
          </a:p>
        </p:txBody>
      </p:sp>
      <p:sp>
        <p:nvSpPr>
          <p:cNvPr id="300" name="Google Shape;300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Functions can be defined in a class as follows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The </a:t>
            </a: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self </a:t>
            </a:r>
            <a:r>
              <a:rPr b="1" lang="en"/>
              <a:t>argument must be the first argument in all class functions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u="sng"/>
              <a:t>You do NOT pass a value for self in when calling the function, Python handles this automatically. These are common causes of errors.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2"/>
          <p:cNvSpPr txBox="1"/>
          <p:nvPr/>
        </p:nvSpPr>
        <p:spPr>
          <a:xfrm>
            <a:off x="887250" y="2658500"/>
            <a:ext cx="7558200" cy="22335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class FootballPlayer: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def throw(self, item):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	print(“Throwing the ball!”)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def play(self, ball):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You DON’T pass a value for self into the function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You MUST write self.throw(...), not throw(...), as throw is a member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function of this class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	self.throw(ball)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</a:t>
            </a:r>
            <a:endParaRPr/>
          </a:p>
        </p:txBody>
      </p:sp>
      <p:sp>
        <p:nvSpPr>
          <p:cNvPr id="308" name="Google Shape;308;p43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</a:pPr>
            <a:r>
              <a:rPr lang="en"/>
              <a:t>To define an instance-level variable within a function, preface it with self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you don’t call self, the variable will be defined at the function-level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you try and call an instance-level variable without self, it won’t work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will get an error, or mistakenly create a new function-level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3"/>
          <p:cNvSpPr txBox="1"/>
          <p:nvPr/>
        </p:nvSpPr>
        <p:spPr>
          <a:xfrm>
            <a:off x="887250" y="1744100"/>
            <a:ext cx="7558200" cy="15471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class FootballPlayer: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def hydrate(self):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	self.hydration = 100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	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def sweat(self, amount):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	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self.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hydration = self.hydration - amount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me get a sense of the class’ experience with key topics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https://clemson.ca1.qualtrics.com/jfe/form/SV_0w8HVnbNknndd0W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Download Python 3.8.10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</a:t>
            </a:r>
            <a:endParaRPr/>
          </a:p>
        </p:txBody>
      </p:sp>
      <p:sp>
        <p:nvSpPr>
          <p:cNvPr id="316" name="Google Shape;316;p44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</a:pPr>
            <a:r>
              <a:rPr lang="en"/>
              <a:t>Create a constructor using the __init__ function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44"/>
          <p:cNvSpPr txBox="1"/>
          <p:nvPr/>
        </p:nvSpPr>
        <p:spPr>
          <a:xfrm>
            <a:off x="506250" y="1820300"/>
            <a:ext cx="4771200" cy="30897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class FootballPlayer: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def __init__(self, name, number)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	self.name = name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	self.number = number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self.hydration = 100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def sweat(self, amount):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	self.hydration = self.hydration - amount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qb= FootballPlayer(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name = “Trevor Lawrence”, 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number = 16)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wr= FootballPlayer(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name =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“Justyn Ross”, 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number =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8)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9" name="Google Shape;319;p44"/>
          <p:cNvSpPr txBox="1"/>
          <p:nvPr/>
        </p:nvSpPr>
        <p:spPr>
          <a:xfrm>
            <a:off x="5494275" y="1820300"/>
            <a:ext cx="3212100" cy="30897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qb.sweat(20)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wr.sweat(45)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print(qb.hydration)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80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print(wr.hydration)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55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qb.name = “Deshaun Watson”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print(qb.name)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“Deshaun Watson”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Exceptions are raised by programs when something goes wrong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E.g. dividing by 0 will raise the ZeroDivisionError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WILL encounter exceptions as you code.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Sometimes this is a sign something is wrong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Sometimes you just want to execute different code after the exception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not caught, a raised exception will terminate your program</a:t>
            </a:r>
            <a:endParaRPr/>
          </a:p>
        </p:txBody>
      </p:sp>
      <p:sp>
        <p:nvSpPr>
          <p:cNvPr id="326" name="Google Shape;32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332" name="Google Shape;33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It’s much better to catch an exception than for your program to crash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Catch exceptions using try… except… blocks</a:t>
            </a:r>
            <a:endParaRPr/>
          </a:p>
        </p:txBody>
      </p:sp>
      <p:sp>
        <p:nvSpPr>
          <p:cNvPr id="333" name="Google Shape;33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46"/>
          <p:cNvSpPr txBox="1"/>
          <p:nvPr/>
        </p:nvSpPr>
        <p:spPr>
          <a:xfrm>
            <a:off x="1539900" y="2125100"/>
            <a:ext cx="6064200" cy="24936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try: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x = 9/0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This will catch a divide by 0 exception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except ZeroDivisionError as err: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print(err)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This will catch ANY exception other than a ZeroDivsionError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except: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print	(“An error happened!”)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340" name="Google Shape;340;p4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can raise your own exceptions using the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raise</a:t>
            </a:r>
            <a:r>
              <a:rPr lang="en"/>
              <a:t> command</a:t>
            </a:r>
            <a:endParaRPr/>
          </a:p>
        </p:txBody>
      </p:sp>
      <p:sp>
        <p:nvSpPr>
          <p:cNvPr id="341" name="Google Shape;34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47"/>
          <p:cNvSpPr txBox="1"/>
          <p:nvPr/>
        </p:nvSpPr>
        <p:spPr>
          <a:xfrm>
            <a:off x="1539900" y="1896500"/>
            <a:ext cx="6064200" cy="11373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try: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raise KeyboardInterrupt: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except: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print(“There was a keyboard interrupt!”)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348" name="Google Shape;34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Python automatically packages code into modules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code in a single file is automatically a module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Sets of files can also be packaged into a module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Code in a different module must import other modules to use them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48"/>
          <p:cNvSpPr txBox="1"/>
          <p:nvPr/>
        </p:nvSpPr>
        <p:spPr>
          <a:xfrm>
            <a:off x="351629" y="2634846"/>
            <a:ext cx="4108200" cy="10476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Import numpy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import numpy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Call the arrange function defined by numpy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 = numpy.arange(15)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51" name="Google Shape;351;p48"/>
          <p:cNvSpPr txBox="1"/>
          <p:nvPr/>
        </p:nvSpPr>
        <p:spPr>
          <a:xfrm>
            <a:off x="351629" y="3854046"/>
            <a:ext cx="4108200" cy="10476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Import numpy, but use a shorthand name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import numpy as np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Call the arrange function defined by numpy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 = np.arange(15)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52" name="Google Shape;352;p48"/>
          <p:cNvSpPr txBox="1"/>
          <p:nvPr/>
        </p:nvSpPr>
        <p:spPr>
          <a:xfrm>
            <a:off x="4618829" y="2634846"/>
            <a:ext cx="4108200" cy="10476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Import the arange function from numpy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from numpy import arange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Call the arrange function defined by numpy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 = arange(15)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53" name="Google Shape;353;p48"/>
          <p:cNvSpPr txBox="1"/>
          <p:nvPr/>
        </p:nvSpPr>
        <p:spPr>
          <a:xfrm>
            <a:off x="4618829" y="3854046"/>
            <a:ext cx="4108200" cy="10476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Import everything numpy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from numpy import *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Call the arrange function defined by numpy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 = arange(15)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One feature of IDEs is a visual debugger. This allows you to debug your code in the IDE, stepping through it and inspecting values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an </a:t>
            </a:r>
            <a:r>
              <a:rPr b="1" i="1" lang="en" sz="3000" u="sng"/>
              <a:t>INVALUABLE</a:t>
            </a:r>
            <a:r>
              <a:rPr lang="en" sz="3000"/>
              <a:t> </a:t>
            </a:r>
            <a:r>
              <a:rPr lang="en"/>
              <a:t>tool, and it is worth learning to use</a:t>
            </a:r>
            <a:endParaRPr/>
          </a:p>
        </p:txBody>
      </p:sp>
      <p:sp>
        <p:nvSpPr>
          <p:cNvPr id="359" name="Google Shape;359;p49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Code using a Visual Debugger</a:t>
            </a:r>
            <a:endParaRPr/>
          </a:p>
        </p:txBody>
      </p:sp>
      <p:sp>
        <p:nvSpPr>
          <p:cNvPr id="360" name="Google Shape;36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major features of a debugger are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“Breaking” (i.e. pausing) when a specific line of code is executed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Stepping through each line of code manually after a breakpoint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Inspecting the value of variables at the current moment of execution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lets you easily: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See what code is executed in what order (check your program flow)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View the value of variables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Determine why code isn’t performing how you expect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Inspect code prior to where an exception is thrown</a:t>
            </a:r>
            <a:endParaRPr/>
          </a:p>
        </p:txBody>
      </p:sp>
      <p:sp>
        <p:nvSpPr>
          <p:cNvPr id="366" name="Google Shape;366;p50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Code using a Visual Debugger</a:t>
            </a:r>
            <a:endParaRPr/>
          </a:p>
        </p:txBody>
      </p:sp>
      <p:sp>
        <p:nvSpPr>
          <p:cNvPr id="367" name="Google Shape;36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5" name="Google Shape;37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50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8" name="Google Shape;388;p53"/>
          <p:cNvCxnSpPr>
            <a:endCxn id="389" idx="1"/>
          </p:cNvCxnSpPr>
          <p:nvPr/>
        </p:nvCxnSpPr>
        <p:spPr>
          <a:xfrm flipH="1" rot="10800000">
            <a:off x="1667297" y="1141400"/>
            <a:ext cx="887700" cy="219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89" name="Google Shape;389;p53"/>
          <p:cNvSpPr txBox="1"/>
          <p:nvPr/>
        </p:nvSpPr>
        <p:spPr>
          <a:xfrm>
            <a:off x="2554996" y="659000"/>
            <a:ext cx="3538200" cy="96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Breakpoint. Code stops when it reaches this line and activates the debugger.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Add a breakpoint by clicking in this column at the appropriate line.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Python is portable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Python is simple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Python provides straightforward access to the low-level socket API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you learn about networking in Python will easily transfer to </a:t>
            </a:r>
            <a:br>
              <a:rPr lang="en"/>
            </a:br>
            <a:r>
              <a:rPr lang="en"/>
              <a:t>almost all other languages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Knowledge of Python is beneficial for future employment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6" name="Google Shape;396;p54"/>
          <p:cNvCxnSpPr>
            <a:endCxn id="397" idx="2"/>
          </p:cNvCxnSpPr>
          <p:nvPr/>
        </p:nvCxnSpPr>
        <p:spPr>
          <a:xfrm rot="10800000">
            <a:off x="4647500" y="1382350"/>
            <a:ext cx="5400" cy="462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7" name="Google Shape;397;p54"/>
          <p:cNvSpPr txBox="1"/>
          <p:nvPr/>
        </p:nvSpPr>
        <p:spPr>
          <a:xfrm>
            <a:off x="2878400" y="417550"/>
            <a:ext cx="3538200" cy="96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This line is about to be executed. The code is paused here.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4" name="Google Shape;404;p55"/>
          <p:cNvCxnSpPr/>
          <p:nvPr/>
        </p:nvCxnSpPr>
        <p:spPr>
          <a:xfrm flipH="1">
            <a:off x="6183650" y="466050"/>
            <a:ext cx="1076400" cy="170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05" name="Google Shape;405;p55"/>
          <p:cNvSpPr txBox="1"/>
          <p:nvPr/>
        </p:nvSpPr>
        <p:spPr>
          <a:xfrm>
            <a:off x="932125" y="200600"/>
            <a:ext cx="5216400" cy="2307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These tools allow us to step through the code line by line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Continue: resume normal execution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Step Over: step to the next line, not entering any functions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Step Into: step to the next line, entering into any functions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Step Out: complete the function you’re in and move to the line of code after it was called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Restart: restart the execution of the program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Stop: stop execution of the program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2" name="Google Shape;412;p56"/>
          <p:cNvCxnSpPr>
            <a:endCxn id="413" idx="1"/>
          </p:cNvCxnSpPr>
          <p:nvPr/>
        </p:nvCxnSpPr>
        <p:spPr>
          <a:xfrm>
            <a:off x="1411275" y="1037300"/>
            <a:ext cx="1122900" cy="26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13" name="Google Shape;413;p56"/>
          <p:cNvSpPr txBox="1"/>
          <p:nvPr/>
        </p:nvSpPr>
        <p:spPr>
          <a:xfrm>
            <a:off x="2534175" y="581600"/>
            <a:ext cx="3538200" cy="96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 can see details about the currently defined variables in the program here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9" name="Google Shape;419;p57"/>
          <p:cNvCxnSpPr>
            <a:endCxn id="420" idx="0"/>
          </p:cNvCxnSpPr>
          <p:nvPr/>
        </p:nvCxnSpPr>
        <p:spPr>
          <a:xfrm flipH="1">
            <a:off x="4132200" y="1851225"/>
            <a:ext cx="239700" cy="824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421" name="Google Shape;42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2" name="Google Shape;422;p57"/>
          <p:cNvCxnSpPr>
            <a:endCxn id="423" idx="0"/>
          </p:cNvCxnSpPr>
          <p:nvPr/>
        </p:nvCxnSpPr>
        <p:spPr>
          <a:xfrm>
            <a:off x="3951750" y="1457225"/>
            <a:ext cx="228600" cy="1073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23" name="Google Shape;423;p57"/>
          <p:cNvSpPr txBox="1"/>
          <p:nvPr/>
        </p:nvSpPr>
        <p:spPr>
          <a:xfrm>
            <a:off x="2411250" y="2530925"/>
            <a:ext cx="3538200" cy="96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Inspecting the contents of self.sock. You can inspect the current value of any variable by hovering your mouse over it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Python Resources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Interactive resources</a:t>
            </a:r>
            <a:endParaRPr b="1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https://www.codecademy.com/learn/learn-python-3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http://introtopython.org/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https://www.learnpython.org/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Articles</a:t>
            </a:r>
            <a:endParaRPr b="1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https://realpython.com/python-introduction/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2 vs. Python 3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Two major versions of Python are still commonly used: v2 and v3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 are breaking changes between Python2 and Python3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will use Python3 for this course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learning about Python, make sure any resources you reference is written for Python3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Python2 resources can still be useful, but will likely contain errors that you will have to fix before the code with run in Python3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Python2 and Python3 are both installed on a computer, you have to specify which version you want to use when running a program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 on next slide</a:t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Python Programs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Python is an interpreted language: no compilation required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Python scripts are executed directly via the command line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assumes your PATH variable includes the Python install directory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Python2 and Python3 are both installed, instead try the following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u="sng"/>
              <a:t>Both Python2 and Python3 are installed on some CPSC lab machines. Forgetting this is a common cause of errors.</a:t>
            </a:r>
            <a:endParaRPr b="1" u="sng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881800" y="2041600"/>
            <a:ext cx="7590600" cy="56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C:\&gt; python my_script.py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881800" y="4099000"/>
            <a:ext cx="7590600" cy="56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C:\&gt; python3 my_script.py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Python Programs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Running the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python</a:t>
            </a:r>
            <a:r>
              <a:rPr lang="en"/>
              <a:t> command without specifying a script will open an interactive Python session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Tip: Use this to check what version is linked to the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python</a:t>
            </a:r>
            <a:r>
              <a:rPr lang="en"/>
              <a:t> command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Once in the interactive session, you can begin coding immediately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is helpful for learning Python, but isn’t a recommended way to actually develop your programs. Use an IDE for that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881800" y="2041600"/>
            <a:ext cx="7590600" cy="119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C:\&gt; python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Python 3.7.1 (default, Dec 10 2018 22:54:23) [MSC v.1915 64 bit (AMD64)]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Type “help”, “copyright”, “credits” or “license” for more information.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&gt;&gt;&gt;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Python Programs</a:t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881800" y="1127200"/>
            <a:ext cx="7590600" cy="297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C:\&gt; python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Python 3.7.1 (default, Dec 10 2018 22:54:23) [MSC v.1915 64 bit (AMD64)]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Type “help”, “copyright”, “credits” or “license” for more information.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&gt;&gt;&gt; i=3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&gt;&gt;&gt; j=77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&gt;&gt;&gt; i*j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231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&gt;&gt;&gt; result = i*j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&gt;&gt;&gt; print(result)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231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&gt;&gt;&gt;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