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Ubuntu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buntu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UbuntuMono-italic.fntdata"/><Relationship Id="rId30" Type="http://schemas.openxmlformats.org/officeDocument/2006/relationships/font" Target="fonts/Ubuntu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Ubuntu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33ff2f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a33ff2f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33ff2f68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a33ff2f6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a33ff2f68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a33ff2f68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a33ff2f68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a33ff2f68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a33ff2f68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a33ff2f68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a33ff2f68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a33ff2f68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a33ff2f68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a33ff2f68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a33ff2f68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a33ff2f68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a33ff2f68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a33ff2f68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a33ff2f68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a33ff2f68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a33ff2f68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a33ff2f68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33ff2f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a33ff2f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a33ff3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a33ff3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33ff2f6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a33ff2f6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a33ff2f6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33ff2f6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33ff2f6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33ff2f6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33ff2f6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a33ff2f6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sockets are connectionless! When a port is open, anyone can send to it. Conversely, when we want to send to a port, we must also specify the IP address of the destination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33ff2f6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a33ff2f6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sockets are connection-oriented. You first establish a unique connection with the server, and then communicate using a socket configured for that unique connection.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33ff2f68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33ff2f68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a33ff2f68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a33ff2f68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532675"/>
            <a:ext cx="9144000" cy="1610700"/>
          </a:xfrm>
          <a:prstGeom prst="rect">
            <a:avLst/>
          </a:prstGeom>
          <a:solidFill>
            <a:srgbClr val="3B3535">
              <a:alpha val="66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4522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0450" y="3523025"/>
            <a:ext cx="81231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35315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">
  <p:cSld name="BIG_NUMB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hasCustomPrompt="1"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Question">
  <p:cSld name="TITLE_AND_BODY_1"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6550"/>
            <a:ext cx="8520600" cy="333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  <a:defRPr>
                <a:solidFill>
                  <a:srgbClr val="000000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○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510450" y="3523025"/>
            <a:ext cx="8382900" cy="9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Socket Programming with Python</a:t>
            </a:r>
            <a:endParaRPr sz="44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sockets for network communication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UDP sockets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UDP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UDP Server</a:t>
            </a:r>
            <a:endParaRPr/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860725" y="1625600"/>
            <a:ext cx="7971600" cy="7938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udpClient = socket(AF_INET, </a:t>
            </a:r>
            <a:r>
              <a:rPr b="1"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SOCK_DGRAM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860725" y="2997200"/>
            <a:ext cx="7971600" cy="7938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udpServer = socket(AF_INET, </a:t>
            </a:r>
            <a:r>
              <a:rPr b="1"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SOCK_DGRAM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b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udpServer.bind(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‘’, serverPort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TCP sockets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TCP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TCP Server</a:t>
            </a:r>
            <a:endParaRPr/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860725" y="1625600"/>
            <a:ext cx="7971600" cy="7938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tcpClient = socket(AF_INET, </a:t>
            </a:r>
            <a:r>
              <a:rPr b="1"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SOCK_STREAM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b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tcpClient.connect((serverIP, serverPort))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860725" y="2997200"/>
            <a:ext cx="7971600" cy="7938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tcpServer = socket(AF_INET, </a:t>
            </a:r>
            <a:r>
              <a:rPr b="1"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SOCK_STREAM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b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tcpServer.bind((‘’, serverPort))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UDP Sockets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UDP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UDP Server</a:t>
            </a:r>
            <a:endParaRPr/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860725" y="1625600"/>
            <a:ext cx="7971600" cy="8064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udpClient.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sendto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(message.encode(), 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(serverName, serverPort)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newMessage, othersideAddr = udpClient.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recvfrom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(2048)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860725" y="2997200"/>
            <a:ext cx="7971600" cy="8064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message, clientAddress = udpServer.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recvfrom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(2048)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udpServer.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sendto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(newMessage, clientAddress)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TCP Sockets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TCP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TCP Server</a:t>
            </a:r>
            <a:endParaRPr/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860725" y="1625600"/>
            <a:ext cx="7971600" cy="8064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tcpClient.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send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(message.encode())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newMessage = tcpClient.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recv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(2048)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860725" y="2997200"/>
            <a:ext cx="7971600" cy="17808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tcpServer.listen(1)						# Connection establishment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connectionSocket, addr = tcpServer.accept()	# Connection establishment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...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b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message = connectionSocket.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recv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(2048)</a:t>
            </a:r>
            <a:b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connectionSocket.</a:t>
            </a:r>
            <a:r>
              <a:rPr lang="en" sz="1600">
                <a:solidFill>
                  <a:srgbClr val="6AA84F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send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(newMessage)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Sockets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Once you are done with a socket, call socket.close() to free resources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860725" y="1625600"/>
            <a:ext cx="7971600" cy="4818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tcpClient.close()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Sockets</a:t>
            </a:r>
            <a:endParaRPr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Alternatively, use a with statement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the with block exits, Python tears down the object declared in with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prevents you from forgetting to close the socket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860725" y="2252640"/>
            <a:ext cx="7611600" cy="2640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4A87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with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socket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socket(socket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AF_INET,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socket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SOCK_STREAM)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00">
                <a:solidFill>
                  <a:srgbClr val="204A87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as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s:</a:t>
            </a:r>
            <a:endParaRPr sz="1600">
              <a:solidFill>
                <a:srgbClr val="212529"/>
              </a:solidFill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bind((HOST,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PORT))</a:t>
            </a:r>
            <a:endParaRPr sz="1600">
              <a:solidFill>
                <a:srgbClr val="212529"/>
              </a:solidFill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listen()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conn, addr = s.accept()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4A87"/>
                </a:solidFill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with</a:t>
            </a: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 conn: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while True: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9144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data = conn.recv(1024)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9144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conn.sendall(data)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print(“with block exited, conn is torn down”)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print(“with block exited, s is torn down”)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Client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311700" y="1200125"/>
            <a:ext cx="8520600" cy="3463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from socket import *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serverName = ‘cspc3600.computing.clemson.edu’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serverPort = 3600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clientSocket = socket(AF_INET, SOCK_DGRAM)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message = input(‘Input a lowercase sentence’)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clientsocket.sendto(message.encode(), (serverName, serverPort))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modifiedMessage, serverAddress = clientSocket.recvfrom(2048)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print(modifiedMessage.decode())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clientSocket.close()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Server</a:t>
            </a:r>
            <a:endParaRPr/>
          </a:p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311700" y="1200125"/>
            <a:ext cx="8520600" cy="3463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from socket import *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serverPort = 3600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serverSocket = socket(AF_INET, SOCK_DGRAM)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serverSocket.bind((‘’, serverPort))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print(‘The server is ready to receive’)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while True: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message, clientAddress = serverSocket.recvfrom(2048)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modifiedMessage = message.decode().upper()   </a:t>
            </a:r>
            <a:r>
              <a:rPr i="1"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# converts message to upper case</a:t>
            </a:r>
            <a:endParaRPr i="1"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serverSocket.sendto(modifiedMessage.encode(), clientAddress)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Client</a:t>
            </a:r>
            <a:endParaRPr/>
          </a:p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311700" y="1200125"/>
            <a:ext cx="8520600" cy="3463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from socket import *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serverName = ‘cspc3600.computing.clemson.edu’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serverPort = 3601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clientSocket = socket(AF_INET, SOCK_STREAM)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clientSocket.connect((serverName, serverPort))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message = input(‘Input a lowercase sentence’)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clientsocket.send(message.encode())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modifiedMessage = clientSocket.recv(2048)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print(modifiedMessage.decode())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clientSocket.close()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Server</a:t>
            </a:r>
            <a:endParaRPr/>
          </a:p>
        </p:txBody>
      </p:sp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311700" y="1200125"/>
            <a:ext cx="8520600" cy="34632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from socket import *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serverPort = 3601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serverSocket = socket(AF_INET, SOCK_STREAM)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serverSocket.bind((‘’, serverPort))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serverSocket.listen(1)   </a:t>
            </a:r>
            <a:r>
              <a:rPr i="1"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		#1 unaccepted connections to allow in a queue</a:t>
            </a:r>
            <a:endParaRPr i="1"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print(‘The server is ready to receive’)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while True: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connectionSocket, addr = serverSocket.accept()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message = connectionSocket.recv(2048)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modifiedMessage = message.decode().upper()   # converts message to upper case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connectionSocket.send(modifiedMessage.encode())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Ubuntu Mono"/>
                <a:ea typeface="Ubuntu Mono"/>
                <a:cs typeface="Ubuntu Mono"/>
                <a:sym typeface="Ubuntu Mono"/>
              </a:rPr>
              <a:t>	connectionSocket.close()</a:t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sockets for network communication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We’ll cover four important topics in the coming videos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Basic of creating and using sockets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Encoding data for transmission over a network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Streaming and buffering large amounts of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sockets in a non-blocking manner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11700" y="220100"/>
            <a:ext cx="85206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Programming Activity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Write a TCP client that will connect to an ‘echo’ server. The server is hosted on cirrus4.computing.clemson.edu at port 3604. Your client should: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Create a socket and connect to the server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Loop forever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Prompt the user for some text input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romanLcPeriod"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'Input: 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 #Prompts the user for input and saves it in message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Send the input to the server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Listen for a response from the server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Print the response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Once you finish this, write your own echo server and run it locally, then connect your client to your server (you’ll need to run the two programs in different terminals)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and TCP Sockets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Two major types of sockets available to us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UDP and TCP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We’ll cover both of these protocols in depth later in the course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programs you will develop will use TCP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and TCP Sockets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Two major types of sockets available to us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UDP and TCP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We’ll cover both of these protocols in depth later in the course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programs you will develop will use TCP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also two “places” sockets are used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 and Server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of these have different usage requirements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Process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381525" y="1562925"/>
            <a:ext cx="13827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server socket(port=X)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381525" y="3354625"/>
            <a:ext cx="13827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socket</a:t>
            </a:r>
            <a:endParaRPr/>
          </a:p>
        </p:txBody>
      </p:sp>
      <p:cxnSp>
        <p:nvCxnSpPr>
          <p:cNvPr id="101" name="Google Shape;101;p19"/>
          <p:cNvCxnSpPr>
            <a:stCxn id="99" idx="3"/>
            <a:endCxn id="102" idx="1"/>
          </p:cNvCxnSpPr>
          <p:nvPr/>
        </p:nvCxnSpPr>
        <p:spPr>
          <a:xfrm>
            <a:off x="1764225" y="1930875"/>
            <a:ext cx="208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>
            <a:stCxn id="100" idx="3"/>
            <a:endCxn id="104" idx="1"/>
          </p:cNvCxnSpPr>
          <p:nvPr/>
        </p:nvCxnSpPr>
        <p:spPr>
          <a:xfrm>
            <a:off x="1764225" y="3722575"/>
            <a:ext cx="2085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/>
          <p:nvPr/>
        </p:nvSpPr>
        <p:spPr>
          <a:xfrm>
            <a:off x="5885400" y="3354625"/>
            <a:ext cx="14766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from socket(port=X)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885400" y="4487225"/>
            <a:ext cx="1476600" cy="441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socket</a:t>
            </a:r>
            <a:endParaRPr/>
          </a:p>
        </p:txBody>
      </p:sp>
      <p:cxnSp>
        <p:nvCxnSpPr>
          <p:cNvPr id="107" name="Google Shape;107;p19"/>
          <p:cNvCxnSpPr>
            <a:stCxn id="105" idx="2"/>
            <a:endCxn id="106" idx="0"/>
          </p:cNvCxnSpPr>
          <p:nvPr/>
        </p:nvCxnSpPr>
        <p:spPr>
          <a:xfrm>
            <a:off x="6623700" y="4090525"/>
            <a:ext cx="0" cy="39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22125" y="2843975"/>
            <a:ext cx="855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/>
        </p:nvSpPr>
        <p:spPr>
          <a:xfrm>
            <a:off x="326925" y="1053550"/>
            <a:ext cx="1160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26925" y="2958550"/>
            <a:ext cx="93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3850050" y="1562925"/>
            <a:ext cx="15705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socket(port=X)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885400" y="1562925"/>
            <a:ext cx="14766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segment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</a:t>
            </a:r>
            <a:br>
              <a:rPr lang="en"/>
            </a:br>
            <a:r>
              <a:rPr lang="en"/>
              <a:t>socket(port=X)</a:t>
            </a:r>
            <a:endParaRPr/>
          </a:p>
        </p:txBody>
      </p:sp>
      <p:cxnSp>
        <p:nvCxnSpPr>
          <p:cNvPr id="112" name="Google Shape;112;p19"/>
          <p:cNvCxnSpPr>
            <a:stCxn id="102" idx="3"/>
            <a:endCxn id="111" idx="1"/>
          </p:cNvCxnSpPr>
          <p:nvPr/>
        </p:nvCxnSpPr>
        <p:spPr>
          <a:xfrm>
            <a:off x="5420550" y="1930875"/>
            <a:ext cx="465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/>
          <p:nvPr/>
        </p:nvSpPr>
        <p:spPr>
          <a:xfrm>
            <a:off x="3849950" y="3354625"/>
            <a:ext cx="15705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message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socket(port=X)</a:t>
            </a:r>
            <a:endParaRPr/>
          </a:p>
        </p:txBody>
      </p:sp>
      <p:cxnSp>
        <p:nvCxnSpPr>
          <p:cNvPr id="113" name="Google Shape;113;p19"/>
          <p:cNvCxnSpPr>
            <a:stCxn id="104" idx="0"/>
            <a:endCxn id="102" idx="2"/>
          </p:cNvCxnSpPr>
          <p:nvPr/>
        </p:nvCxnSpPr>
        <p:spPr>
          <a:xfrm rot="10800000">
            <a:off x="4635200" y="2298925"/>
            <a:ext cx="0" cy="105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11" idx="2"/>
            <a:endCxn id="105" idx="0"/>
          </p:cNvCxnSpPr>
          <p:nvPr/>
        </p:nvCxnSpPr>
        <p:spPr>
          <a:xfrm>
            <a:off x="6623700" y="2298825"/>
            <a:ext cx="0" cy="105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11" idx="3"/>
            <a:endCxn id="102" idx="0"/>
          </p:cNvCxnSpPr>
          <p:nvPr/>
        </p:nvCxnSpPr>
        <p:spPr>
          <a:xfrm rot="10800000">
            <a:off x="4635300" y="1563075"/>
            <a:ext cx="2726700" cy="367800"/>
          </a:xfrm>
          <a:prstGeom prst="bentConnector4">
            <a:avLst>
              <a:gd fmla="val -8733" name="adj1"/>
              <a:gd fmla="val 16465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05" idx="1"/>
            <a:endCxn id="104" idx="3"/>
          </p:cNvCxnSpPr>
          <p:nvPr/>
        </p:nvCxnSpPr>
        <p:spPr>
          <a:xfrm rot="10800000">
            <a:off x="5420400" y="3722575"/>
            <a:ext cx="465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Sockets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05325" y="1562925"/>
            <a:ext cx="13827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server socket(port=X)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05325" y="3354625"/>
            <a:ext cx="13827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socket</a:t>
            </a:r>
            <a:endParaRPr/>
          </a:p>
        </p:txBody>
      </p:sp>
      <p:cxnSp>
        <p:nvCxnSpPr>
          <p:cNvPr id="125" name="Google Shape;125;p20"/>
          <p:cNvCxnSpPr>
            <a:stCxn id="123" idx="3"/>
            <a:endCxn id="126" idx="1"/>
          </p:cNvCxnSpPr>
          <p:nvPr/>
        </p:nvCxnSpPr>
        <p:spPr>
          <a:xfrm>
            <a:off x="1688025" y="1930875"/>
            <a:ext cx="1406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24" idx="3"/>
            <a:endCxn id="128" idx="1"/>
          </p:cNvCxnSpPr>
          <p:nvPr/>
        </p:nvCxnSpPr>
        <p:spPr>
          <a:xfrm>
            <a:off x="1688025" y="3722575"/>
            <a:ext cx="140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5965300" y="3354625"/>
            <a:ext cx="27684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from socket(port=X)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611200" y="4487125"/>
            <a:ext cx="1476600" cy="441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socket</a:t>
            </a:r>
            <a:endParaRPr/>
          </a:p>
        </p:txBody>
      </p:sp>
      <p:cxnSp>
        <p:nvCxnSpPr>
          <p:cNvPr id="131" name="Google Shape;131;p20"/>
          <p:cNvCxnSpPr>
            <a:stCxn id="129" idx="2"/>
            <a:endCxn id="130" idx="0"/>
          </p:cNvCxnSpPr>
          <p:nvPr/>
        </p:nvCxnSpPr>
        <p:spPr>
          <a:xfrm>
            <a:off x="7349500" y="4090525"/>
            <a:ext cx="0" cy="39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250725" y="2843975"/>
            <a:ext cx="855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3" name="Google Shape;133;p20"/>
          <p:cNvSpPr txBox="1"/>
          <p:nvPr/>
        </p:nvSpPr>
        <p:spPr>
          <a:xfrm>
            <a:off x="250725" y="1053550"/>
            <a:ext cx="1160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50725" y="2958550"/>
            <a:ext cx="93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3094333" y="1562925"/>
            <a:ext cx="24786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socket(port=X)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965300" y="1562925"/>
            <a:ext cx="27684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segment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</a:t>
            </a:r>
            <a:br>
              <a:rPr lang="en"/>
            </a:br>
            <a:r>
              <a:rPr lang="en"/>
              <a:t>socket(</a:t>
            </a:r>
            <a:r>
              <a:rPr b="1" lang="en" u="sng">
                <a:solidFill>
                  <a:srgbClr val="00FF00"/>
                </a:solidFill>
              </a:rPr>
              <a:t>IP=client</a:t>
            </a:r>
            <a:r>
              <a:rPr b="1" lang="en">
                <a:solidFill>
                  <a:srgbClr val="00FF00"/>
                </a:solidFill>
              </a:rPr>
              <a:t>, </a:t>
            </a:r>
            <a:r>
              <a:rPr lang="en"/>
              <a:t>port=X)</a:t>
            </a:r>
            <a:endParaRPr/>
          </a:p>
        </p:txBody>
      </p:sp>
      <p:cxnSp>
        <p:nvCxnSpPr>
          <p:cNvPr id="136" name="Google Shape;136;p20"/>
          <p:cNvCxnSpPr>
            <a:stCxn id="126" idx="3"/>
            <a:endCxn id="135" idx="1"/>
          </p:cNvCxnSpPr>
          <p:nvPr/>
        </p:nvCxnSpPr>
        <p:spPr>
          <a:xfrm>
            <a:off x="5572933" y="1930875"/>
            <a:ext cx="392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/>
          <p:nvPr/>
        </p:nvSpPr>
        <p:spPr>
          <a:xfrm>
            <a:off x="3094175" y="3354625"/>
            <a:ext cx="24786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message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</a:t>
            </a:r>
            <a:r>
              <a:rPr b="1" lang="en" u="sng">
                <a:solidFill>
                  <a:srgbClr val="00FF00"/>
                </a:solidFill>
              </a:rPr>
              <a:t>IP=Server</a:t>
            </a:r>
            <a:r>
              <a:rPr b="1" lang="en">
                <a:solidFill>
                  <a:srgbClr val="00FF00"/>
                </a:solidFill>
              </a:rPr>
              <a:t>, </a:t>
            </a:r>
            <a:r>
              <a:rPr lang="en"/>
              <a:t>port=X)</a:t>
            </a:r>
            <a:endParaRPr/>
          </a:p>
        </p:txBody>
      </p:sp>
      <p:cxnSp>
        <p:nvCxnSpPr>
          <p:cNvPr id="137" name="Google Shape;137;p20"/>
          <p:cNvCxnSpPr>
            <a:stCxn id="128" idx="0"/>
            <a:endCxn id="126" idx="2"/>
          </p:cNvCxnSpPr>
          <p:nvPr/>
        </p:nvCxnSpPr>
        <p:spPr>
          <a:xfrm flipH="1" rot="10800000">
            <a:off x="4333475" y="2298925"/>
            <a:ext cx="300" cy="105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>
            <a:stCxn id="135" idx="2"/>
            <a:endCxn id="129" idx="0"/>
          </p:cNvCxnSpPr>
          <p:nvPr/>
        </p:nvCxnSpPr>
        <p:spPr>
          <a:xfrm>
            <a:off x="7349500" y="2298825"/>
            <a:ext cx="0" cy="105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>
            <a:stCxn id="135" idx="3"/>
            <a:endCxn id="126" idx="0"/>
          </p:cNvCxnSpPr>
          <p:nvPr/>
        </p:nvCxnSpPr>
        <p:spPr>
          <a:xfrm rot="10800000">
            <a:off x="4333600" y="1563075"/>
            <a:ext cx="4400100" cy="367800"/>
          </a:xfrm>
          <a:prstGeom prst="bentConnector4">
            <a:avLst>
              <a:gd fmla="val -5412" name="adj1"/>
              <a:gd fmla="val 16465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>
            <a:stCxn id="129" idx="1"/>
            <a:endCxn id="128" idx="3"/>
          </p:cNvCxnSpPr>
          <p:nvPr/>
        </p:nvCxnSpPr>
        <p:spPr>
          <a:xfrm rot="10800000">
            <a:off x="5572900" y="3722575"/>
            <a:ext cx="392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Sockets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05325" y="1562925"/>
            <a:ext cx="13827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server socket(port=X)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305325" y="3354625"/>
            <a:ext cx="13827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socket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2073150" y="1562925"/>
            <a:ext cx="1014000" cy="7359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Listens for incoming request</a:t>
            </a:r>
            <a:endParaRPr/>
          </a:p>
        </p:txBody>
      </p:sp>
      <p:cxnSp>
        <p:nvCxnSpPr>
          <p:cNvPr id="150" name="Google Shape;150;p21"/>
          <p:cNvCxnSpPr>
            <a:stCxn id="147" idx="3"/>
            <a:endCxn id="149" idx="1"/>
          </p:cNvCxnSpPr>
          <p:nvPr/>
        </p:nvCxnSpPr>
        <p:spPr>
          <a:xfrm>
            <a:off x="1688025" y="1930875"/>
            <a:ext cx="385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/>
          <p:nvPr/>
        </p:nvSpPr>
        <p:spPr>
          <a:xfrm>
            <a:off x="3425500" y="1562925"/>
            <a:ext cx="1382700" cy="7359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socket(port=Y)</a:t>
            </a:r>
            <a:endParaRPr/>
          </a:p>
        </p:txBody>
      </p:sp>
      <p:cxnSp>
        <p:nvCxnSpPr>
          <p:cNvPr id="152" name="Google Shape;152;p21"/>
          <p:cNvCxnSpPr>
            <a:stCxn id="149" idx="3"/>
            <a:endCxn id="151" idx="1"/>
          </p:cNvCxnSpPr>
          <p:nvPr/>
        </p:nvCxnSpPr>
        <p:spPr>
          <a:xfrm>
            <a:off x="3087150" y="1930875"/>
            <a:ext cx="338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>
            <a:stCxn id="148" idx="3"/>
            <a:endCxn id="154" idx="1"/>
          </p:cNvCxnSpPr>
          <p:nvPr/>
        </p:nvCxnSpPr>
        <p:spPr>
          <a:xfrm>
            <a:off x="1688025" y="3722575"/>
            <a:ext cx="385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1"/>
          <p:cNvSpPr/>
          <p:nvPr/>
        </p:nvSpPr>
        <p:spPr>
          <a:xfrm>
            <a:off x="7257000" y="3354625"/>
            <a:ext cx="14766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from socket(port=Y)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257000" y="4487225"/>
            <a:ext cx="1476600" cy="441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socket</a:t>
            </a:r>
            <a:endParaRPr/>
          </a:p>
        </p:txBody>
      </p:sp>
      <p:cxnSp>
        <p:nvCxnSpPr>
          <p:cNvPr id="157" name="Google Shape;157;p21"/>
          <p:cNvCxnSpPr>
            <a:stCxn id="155" idx="2"/>
            <a:endCxn id="156" idx="0"/>
          </p:cNvCxnSpPr>
          <p:nvPr/>
        </p:nvCxnSpPr>
        <p:spPr>
          <a:xfrm>
            <a:off x="7995300" y="4090525"/>
            <a:ext cx="0" cy="39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250725" y="2843975"/>
            <a:ext cx="855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9" name="Google Shape;159;p21"/>
          <p:cNvSpPr txBox="1"/>
          <p:nvPr/>
        </p:nvSpPr>
        <p:spPr>
          <a:xfrm>
            <a:off x="250725" y="1053550"/>
            <a:ext cx="1160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50725" y="2958550"/>
            <a:ext cx="93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221650" y="1562925"/>
            <a:ext cx="15705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socket(port=Y)</a:t>
            </a:r>
            <a:endParaRPr/>
          </a:p>
        </p:txBody>
      </p:sp>
      <p:cxnSp>
        <p:nvCxnSpPr>
          <p:cNvPr id="162" name="Google Shape;162;p21"/>
          <p:cNvCxnSpPr>
            <a:stCxn id="151" idx="3"/>
            <a:endCxn id="161" idx="1"/>
          </p:cNvCxnSpPr>
          <p:nvPr/>
        </p:nvCxnSpPr>
        <p:spPr>
          <a:xfrm>
            <a:off x="4808200" y="1930875"/>
            <a:ext cx="413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7257000" y="1562925"/>
            <a:ext cx="14766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segment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</a:t>
            </a:r>
            <a:br>
              <a:rPr lang="en"/>
            </a:br>
            <a:r>
              <a:rPr lang="en"/>
              <a:t>socket(port=Y)</a:t>
            </a:r>
            <a:endParaRPr/>
          </a:p>
        </p:txBody>
      </p:sp>
      <p:cxnSp>
        <p:nvCxnSpPr>
          <p:cNvPr id="164" name="Google Shape;164;p21"/>
          <p:cNvCxnSpPr>
            <a:stCxn id="161" idx="3"/>
            <a:endCxn id="163" idx="1"/>
          </p:cNvCxnSpPr>
          <p:nvPr/>
        </p:nvCxnSpPr>
        <p:spPr>
          <a:xfrm>
            <a:off x="6792150" y="1930875"/>
            <a:ext cx="465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>
            <a:stCxn id="149" idx="3"/>
          </p:cNvCxnSpPr>
          <p:nvPr/>
        </p:nvCxnSpPr>
        <p:spPr>
          <a:xfrm flipH="1" rot="10800000">
            <a:off x="3087150" y="1245675"/>
            <a:ext cx="603600" cy="685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1"/>
          <p:cNvCxnSpPr>
            <a:stCxn id="149" idx="3"/>
          </p:cNvCxnSpPr>
          <p:nvPr/>
        </p:nvCxnSpPr>
        <p:spPr>
          <a:xfrm flipH="1" rot="10800000">
            <a:off x="3087150" y="844575"/>
            <a:ext cx="367200" cy="108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1"/>
          <p:cNvSpPr txBox="1"/>
          <p:nvPr/>
        </p:nvSpPr>
        <p:spPr>
          <a:xfrm>
            <a:off x="3689268" y="78719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427450" y="372977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221550" y="3354625"/>
            <a:ext cx="15705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message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socket(port=Y)</a:t>
            </a:r>
            <a:endParaRPr/>
          </a:p>
        </p:txBody>
      </p:sp>
      <p:cxnSp>
        <p:nvCxnSpPr>
          <p:cNvPr id="170" name="Google Shape;170;p21"/>
          <p:cNvCxnSpPr>
            <a:endCxn id="149" idx="2"/>
          </p:cNvCxnSpPr>
          <p:nvPr/>
        </p:nvCxnSpPr>
        <p:spPr>
          <a:xfrm flipH="1" rot="10800000">
            <a:off x="2561250" y="2298825"/>
            <a:ext cx="18900" cy="105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/>
          <p:nvPr/>
        </p:nvCxnSpPr>
        <p:spPr>
          <a:xfrm flipH="1">
            <a:off x="4413625" y="2302675"/>
            <a:ext cx="17100" cy="103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>
            <a:stCxn id="154" idx="3"/>
            <a:endCxn id="169" idx="1"/>
          </p:cNvCxnSpPr>
          <p:nvPr/>
        </p:nvCxnSpPr>
        <p:spPr>
          <a:xfrm>
            <a:off x="4756650" y="3722575"/>
            <a:ext cx="465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>
            <a:stCxn id="169" idx="0"/>
            <a:endCxn id="161" idx="2"/>
          </p:cNvCxnSpPr>
          <p:nvPr/>
        </p:nvCxnSpPr>
        <p:spPr>
          <a:xfrm rot="10800000">
            <a:off x="6006800" y="2298925"/>
            <a:ext cx="0" cy="105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>
            <a:stCxn id="163" idx="2"/>
            <a:endCxn id="155" idx="0"/>
          </p:cNvCxnSpPr>
          <p:nvPr/>
        </p:nvCxnSpPr>
        <p:spPr>
          <a:xfrm>
            <a:off x="7995300" y="2298825"/>
            <a:ext cx="0" cy="105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54" name="Google Shape;154;p21"/>
          <p:cNvSpPr/>
          <p:nvPr/>
        </p:nvSpPr>
        <p:spPr>
          <a:xfrm>
            <a:off x="2073150" y="3354625"/>
            <a:ext cx="2683500" cy="7359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server on socket(port=X)</a:t>
            </a:r>
            <a:endParaRPr/>
          </a:p>
        </p:txBody>
      </p:sp>
      <p:cxnSp>
        <p:nvCxnSpPr>
          <p:cNvPr id="175" name="Google Shape;175;p21"/>
          <p:cNvCxnSpPr>
            <a:stCxn id="163" idx="3"/>
            <a:endCxn id="161" idx="0"/>
          </p:cNvCxnSpPr>
          <p:nvPr/>
        </p:nvCxnSpPr>
        <p:spPr>
          <a:xfrm rot="10800000">
            <a:off x="6006900" y="1563075"/>
            <a:ext cx="2726700" cy="367800"/>
          </a:xfrm>
          <a:prstGeom prst="bentConnector4">
            <a:avLst>
              <a:gd fmla="val -8733" name="adj1"/>
              <a:gd fmla="val 16465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1"/>
          <p:cNvCxnSpPr>
            <a:stCxn id="155" idx="1"/>
            <a:endCxn id="169" idx="3"/>
          </p:cNvCxnSpPr>
          <p:nvPr/>
        </p:nvCxnSpPr>
        <p:spPr>
          <a:xfrm rot="10800000">
            <a:off x="6792000" y="3722575"/>
            <a:ext cx="465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Sockets</a:t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05325" y="1562925"/>
            <a:ext cx="13827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server socket(port=X)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305325" y="3354625"/>
            <a:ext cx="13827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socket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073150" y="1562925"/>
            <a:ext cx="1014000" cy="7359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Listens for incoming request</a:t>
            </a:r>
            <a:endParaRPr/>
          </a:p>
        </p:txBody>
      </p:sp>
      <p:cxnSp>
        <p:nvCxnSpPr>
          <p:cNvPr id="186" name="Google Shape;186;p22"/>
          <p:cNvCxnSpPr>
            <a:stCxn id="183" idx="3"/>
            <a:endCxn id="185" idx="1"/>
          </p:cNvCxnSpPr>
          <p:nvPr/>
        </p:nvCxnSpPr>
        <p:spPr>
          <a:xfrm>
            <a:off x="1688025" y="1930875"/>
            <a:ext cx="385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2"/>
          <p:cNvSpPr/>
          <p:nvPr/>
        </p:nvSpPr>
        <p:spPr>
          <a:xfrm>
            <a:off x="3425500" y="1562925"/>
            <a:ext cx="1382700" cy="7359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socket(port=Y)</a:t>
            </a:r>
            <a:endParaRPr/>
          </a:p>
        </p:txBody>
      </p:sp>
      <p:cxnSp>
        <p:nvCxnSpPr>
          <p:cNvPr id="188" name="Google Shape;188;p22"/>
          <p:cNvCxnSpPr>
            <a:stCxn id="185" idx="3"/>
            <a:endCxn id="187" idx="1"/>
          </p:cNvCxnSpPr>
          <p:nvPr/>
        </p:nvCxnSpPr>
        <p:spPr>
          <a:xfrm>
            <a:off x="3087150" y="1930875"/>
            <a:ext cx="338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2"/>
          <p:cNvCxnSpPr>
            <a:stCxn id="184" idx="3"/>
            <a:endCxn id="190" idx="1"/>
          </p:cNvCxnSpPr>
          <p:nvPr/>
        </p:nvCxnSpPr>
        <p:spPr>
          <a:xfrm>
            <a:off x="1688025" y="3722575"/>
            <a:ext cx="385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/>
          <p:nvPr/>
        </p:nvSpPr>
        <p:spPr>
          <a:xfrm>
            <a:off x="7257000" y="3354625"/>
            <a:ext cx="14766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from socket(port=Y)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7257000" y="4487225"/>
            <a:ext cx="1476600" cy="441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socket</a:t>
            </a:r>
            <a:endParaRPr/>
          </a:p>
        </p:txBody>
      </p:sp>
      <p:cxnSp>
        <p:nvCxnSpPr>
          <p:cNvPr id="193" name="Google Shape;193;p22"/>
          <p:cNvCxnSpPr>
            <a:stCxn id="191" idx="2"/>
            <a:endCxn id="192" idx="0"/>
          </p:cNvCxnSpPr>
          <p:nvPr/>
        </p:nvCxnSpPr>
        <p:spPr>
          <a:xfrm>
            <a:off x="7995300" y="4090525"/>
            <a:ext cx="0" cy="39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2"/>
          <p:cNvCxnSpPr/>
          <p:nvPr/>
        </p:nvCxnSpPr>
        <p:spPr>
          <a:xfrm>
            <a:off x="250725" y="2843975"/>
            <a:ext cx="855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5" name="Google Shape;195;p22"/>
          <p:cNvSpPr txBox="1"/>
          <p:nvPr/>
        </p:nvSpPr>
        <p:spPr>
          <a:xfrm>
            <a:off x="250725" y="1053550"/>
            <a:ext cx="1160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50725" y="2958550"/>
            <a:ext cx="93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5221650" y="1562925"/>
            <a:ext cx="15705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socket(port=Y)</a:t>
            </a:r>
            <a:endParaRPr/>
          </a:p>
        </p:txBody>
      </p:sp>
      <p:cxnSp>
        <p:nvCxnSpPr>
          <p:cNvPr id="198" name="Google Shape;198;p22"/>
          <p:cNvCxnSpPr>
            <a:stCxn id="187" idx="3"/>
            <a:endCxn id="197" idx="1"/>
          </p:cNvCxnSpPr>
          <p:nvPr/>
        </p:nvCxnSpPr>
        <p:spPr>
          <a:xfrm>
            <a:off x="4808200" y="1930875"/>
            <a:ext cx="413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2"/>
          <p:cNvSpPr/>
          <p:nvPr/>
        </p:nvSpPr>
        <p:spPr>
          <a:xfrm>
            <a:off x="7257000" y="1562925"/>
            <a:ext cx="14766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segment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</a:t>
            </a:r>
            <a:br>
              <a:rPr lang="en"/>
            </a:br>
            <a:r>
              <a:rPr lang="en"/>
              <a:t>socket(port=Y)</a:t>
            </a:r>
            <a:endParaRPr/>
          </a:p>
        </p:txBody>
      </p:sp>
      <p:cxnSp>
        <p:nvCxnSpPr>
          <p:cNvPr id="200" name="Google Shape;200;p22"/>
          <p:cNvCxnSpPr>
            <a:stCxn id="197" idx="3"/>
            <a:endCxn id="199" idx="1"/>
          </p:cNvCxnSpPr>
          <p:nvPr/>
        </p:nvCxnSpPr>
        <p:spPr>
          <a:xfrm>
            <a:off x="6792150" y="1930875"/>
            <a:ext cx="465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2"/>
          <p:cNvCxnSpPr>
            <a:stCxn id="185" idx="3"/>
          </p:cNvCxnSpPr>
          <p:nvPr/>
        </p:nvCxnSpPr>
        <p:spPr>
          <a:xfrm flipH="1" rot="10800000">
            <a:off x="3087150" y="1245675"/>
            <a:ext cx="603600" cy="685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2"/>
          <p:cNvCxnSpPr>
            <a:stCxn id="185" idx="3"/>
          </p:cNvCxnSpPr>
          <p:nvPr/>
        </p:nvCxnSpPr>
        <p:spPr>
          <a:xfrm flipH="1" rot="10800000">
            <a:off x="3087150" y="844575"/>
            <a:ext cx="367200" cy="108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2"/>
          <p:cNvSpPr txBox="1"/>
          <p:nvPr/>
        </p:nvSpPr>
        <p:spPr>
          <a:xfrm>
            <a:off x="3689268" y="78719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3427450" y="372977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5221550" y="3354625"/>
            <a:ext cx="1570500" cy="735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message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socket(port=Y)</a:t>
            </a:r>
            <a:endParaRPr/>
          </a:p>
        </p:txBody>
      </p:sp>
      <p:cxnSp>
        <p:nvCxnSpPr>
          <p:cNvPr id="206" name="Google Shape;206;p22"/>
          <p:cNvCxnSpPr>
            <a:endCxn id="185" idx="2"/>
          </p:cNvCxnSpPr>
          <p:nvPr/>
        </p:nvCxnSpPr>
        <p:spPr>
          <a:xfrm flipH="1" rot="10800000">
            <a:off x="2561250" y="2298825"/>
            <a:ext cx="18900" cy="105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2"/>
          <p:cNvCxnSpPr/>
          <p:nvPr/>
        </p:nvCxnSpPr>
        <p:spPr>
          <a:xfrm flipH="1">
            <a:off x="4413625" y="2302675"/>
            <a:ext cx="17100" cy="103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>
            <a:stCxn id="190" idx="3"/>
            <a:endCxn id="205" idx="1"/>
          </p:cNvCxnSpPr>
          <p:nvPr/>
        </p:nvCxnSpPr>
        <p:spPr>
          <a:xfrm>
            <a:off x="4756650" y="3722575"/>
            <a:ext cx="465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2"/>
          <p:cNvCxnSpPr>
            <a:stCxn id="205" idx="0"/>
            <a:endCxn id="197" idx="2"/>
          </p:cNvCxnSpPr>
          <p:nvPr/>
        </p:nvCxnSpPr>
        <p:spPr>
          <a:xfrm rot="10800000">
            <a:off x="6006800" y="2298925"/>
            <a:ext cx="0" cy="105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>
            <a:stCxn id="199" idx="2"/>
            <a:endCxn id="191" idx="0"/>
          </p:cNvCxnSpPr>
          <p:nvPr/>
        </p:nvCxnSpPr>
        <p:spPr>
          <a:xfrm>
            <a:off x="7995300" y="2298825"/>
            <a:ext cx="0" cy="105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90" name="Google Shape;190;p22"/>
          <p:cNvSpPr/>
          <p:nvPr/>
        </p:nvSpPr>
        <p:spPr>
          <a:xfrm>
            <a:off x="2073150" y="3354625"/>
            <a:ext cx="2683500" cy="7359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server on socket(port=X)</a:t>
            </a:r>
            <a:endParaRPr/>
          </a:p>
        </p:txBody>
      </p:sp>
      <p:cxnSp>
        <p:nvCxnSpPr>
          <p:cNvPr id="211" name="Google Shape;211;p22"/>
          <p:cNvCxnSpPr>
            <a:stCxn id="199" idx="3"/>
            <a:endCxn id="197" idx="0"/>
          </p:cNvCxnSpPr>
          <p:nvPr/>
        </p:nvCxnSpPr>
        <p:spPr>
          <a:xfrm rot="10800000">
            <a:off x="6006900" y="1563075"/>
            <a:ext cx="2726700" cy="367800"/>
          </a:xfrm>
          <a:prstGeom prst="bentConnector4">
            <a:avLst>
              <a:gd fmla="val -8733" name="adj1"/>
              <a:gd fmla="val 16465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>
            <a:stCxn id="191" idx="1"/>
            <a:endCxn id="205" idx="3"/>
          </p:cNvCxnSpPr>
          <p:nvPr/>
        </p:nvCxnSpPr>
        <p:spPr>
          <a:xfrm rot="10800000">
            <a:off x="6792000" y="3722575"/>
            <a:ext cx="465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/>
          <p:nvPr/>
        </p:nvSpPr>
        <p:spPr>
          <a:xfrm>
            <a:off x="1793750" y="500575"/>
            <a:ext cx="3178500" cy="390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1793750" y="4351750"/>
            <a:ext cx="31785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TCP-specific connection establishment with server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Sockets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must import the Sockets module to be able to use either UDP or TCP sockets</a:t>
            </a:r>
            <a:endParaRPr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860700" y="2042750"/>
            <a:ext cx="7611600" cy="480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from 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socket </a:t>
            </a:r>
            <a:r>
              <a:rPr lang="en" sz="16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import </a:t>
            </a: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*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