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y="5143500" cx="9144000"/>
  <p:notesSz cx="6858000" cy="9144000"/>
  <p:embeddedFontLst>
    <p:embeddedFont>
      <p:font typeface="Proxima Nova"/>
      <p:regular r:id="rId61"/>
      <p:bold r:id="rId62"/>
      <p:italic r:id="rId63"/>
      <p:boldItalic r:id="rId64"/>
    </p:embeddedFont>
    <p:embeddedFont>
      <p:font typeface="Roboto Mono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ProximaNova-bold.fntdata"/><Relationship Id="rId61" Type="http://schemas.openxmlformats.org/officeDocument/2006/relationships/font" Target="fonts/ProximaNova-regular.fntdata"/><Relationship Id="rId20" Type="http://schemas.openxmlformats.org/officeDocument/2006/relationships/slide" Target="slides/slide16.xml"/><Relationship Id="rId64" Type="http://schemas.openxmlformats.org/officeDocument/2006/relationships/font" Target="fonts/ProximaNova-boldItalic.fntdata"/><Relationship Id="rId63" Type="http://schemas.openxmlformats.org/officeDocument/2006/relationships/font" Target="fonts/ProximaNova-italic.fntdata"/><Relationship Id="rId22" Type="http://schemas.openxmlformats.org/officeDocument/2006/relationships/slide" Target="slides/slide18.xml"/><Relationship Id="rId66" Type="http://schemas.openxmlformats.org/officeDocument/2006/relationships/font" Target="fonts/RobotoMono-bold.fntdata"/><Relationship Id="rId21" Type="http://schemas.openxmlformats.org/officeDocument/2006/relationships/slide" Target="slides/slide17.xml"/><Relationship Id="rId65" Type="http://schemas.openxmlformats.org/officeDocument/2006/relationships/font" Target="fonts/RobotoMono-regular.fntdata"/><Relationship Id="rId24" Type="http://schemas.openxmlformats.org/officeDocument/2006/relationships/slide" Target="slides/slide20.xml"/><Relationship Id="rId68" Type="http://schemas.openxmlformats.org/officeDocument/2006/relationships/font" Target="fonts/RobotoMono-boldItalic.fntdata"/><Relationship Id="rId23" Type="http://schemas.openxmlformats.org/officeDocument/2006/relationships/slide" Target="slides/slide19.xml"/><Relationship Id="rId67" Type="http://schemas.openxmlformats.org/officeDocument/2006/relationships/font" Target="fonts/RobotoMono-italic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e81213d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e81213d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e81213de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e81213d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e81213de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e81213de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e81213de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e81213de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e81213de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e81213de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e81213de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e81213de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e81213de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e81213de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81213de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e81213de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e81213de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e81213de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81213de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e81213de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e81213def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e81213def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e81213de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e81213de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e81213de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e81213de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e81213de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e81213de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e81213de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e81213de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e81213de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e81213de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e81213de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e81213de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e81213de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e81213de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e81213de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e81213de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e81213de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e81213de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e81213de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e81213de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e81213def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e81213def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e81213de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e81213de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e81213de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e81213de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e81213de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e81213de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e81213de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e81213de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(150 requests/sec) * (1 Mb/request)/(150 MBps)</a:t>
            </a:r>
            <a:b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1.0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e81213de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e81213de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e81213de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e81213de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e81213de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e81213de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e81213de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e81213de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e81213def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e81213de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e81213de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e81213de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e81213def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e81213def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e81213de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e81213de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e81213de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e81213de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the utilization rate, determines queuing latency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data being moved around = 100kb * 100 = 10000kb = 10 Mb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Mb/50Mbps = .2 utilization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option is C, because we are going to have minimal queuing latency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e81213def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e81213de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the utilization rate, determines queuing latency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data being moved around = 100kb * 495= 49500kb = 49.5 Mb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49.5 Mb/50Mbps = .99 utilization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option is D, because we are going to have a lot of queuing latency due to high utilization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e81213def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e81213de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the utilization rate, determines queuing latency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data being moved around = 200kb * 200= 40000kb = 40 Mb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 Mb/50Mbps = .8 utilization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factor in cache to utilization = .8 * (1-.3) = 0.56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(1 - .3) → the amount of traffic NOT served by the cache, that has to go out over the access 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compute latency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Latency = latency for traffic to the Internet + latency for traffic to the cache →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 sec + msec + usec) * .7 + (usec)*.3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best option is 2.15 seconds (D)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e81213def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ee81213def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the utilization rate, determines queuing latency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data being moved around = 200kb * 500= 100000kb = 100 Mb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Mb/50Mbps = .2 utilization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factor in cache to utilization = .2 * (1-.5) =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(1 - .5) → the amount of traffic NOT served by the cache, that has to go out over the access 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compute latency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Latency = latency for traffic to the Internet + latency for traffic to the cache →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 sec + minutes + usec) * .5 + (usec)*.5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best option is 183 seconds (D)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e81213def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ee81213def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e81213de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ee81213de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e81213de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e81213de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e81213def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ee81213def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e80b7ec2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e80b7ec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e81213def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e81213def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e80b7ec2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ee80b7ec2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e80b7ec2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ee80b7ec2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e80b7ec2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e80b7ec2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ee80b7ec2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ee80b7ec2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e80b7ec2a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ee80b7ec2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d_trans = 10.1 Mb/1Mbps = 10.1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connections to server needed, in serial = 11 * 2RTT = 44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= 54.1 seconds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e80b7ec2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e80b7ec2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d_trans = 10.1 Mb/1Mbps = 10.1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connections to server needed,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 to get the web page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5 in parallel to get 5 images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5 in parallel to get 5 images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3 * 2RTT = 12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= 22.1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e80b7ec2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e80b7ec2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d_trans = 10.1 Mb/1Mbps = 10.1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RTT to establish connection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RTT to request webpage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RTT to request 10 images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10.1 + 6 = 16.1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e81213def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e81213def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e81213def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e81213def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e81213def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e81213def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e81213d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e81213d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532675"/>
            <a:ext cx="9144000" cy="1610700"/>
          </a:xfrm>
          <a:prstGeom prst="rect">
            <a:avLst/>
          </a:prstGeom>
          <a:solidFill>
            <a:srgbClr val="3B3535">
              <a:alpha val="66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0" y="4522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0450" y="3523025"/>
            <a:ext cx="81231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0450" y="45539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0" y="35315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">
  <p:cSld name="BIG_NUMBER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2"/>
          <p:cNvSpPr txBox="1"/>
          <p:nvPr>
            <p:ph hasCustomPrompt="1" type="title"/>
          </p:nvPr>
        </p:nvSpPr>
        <p:spPr>
          <a:xfrm>
            <a:off x="311700" y="261725"/>
            <a:ext cx="8520600" cy="44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iz Question">
  <p:cSld name="TITLE_AND_BODY_1">
    <p:bg>
      <p:bgPr>
        <a:solidFill>
          <a:srgbClr val="B6D7A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36550"/>
            <a:ext cx="8520600" cy="333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UcPeriod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  <a:defRPr>
                <a:solidFill>
                  <a:srgbClr val="000000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○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ashable.com/2010/12/29/skype-outage-explained/#_x71NS9QESq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510450" y="3523025"/>
            <a:ext cx="8123100" cy="9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Internet Applications</a:t>
            </a:r>
            <a:endParaRPr sz="4400"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510450" y="4553913"/>
            <a:ext cx="8123100" cy="63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Hypertext Transfer Protocol (HTTP)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Web Page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Web pages can consist of many objects/files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HTML files define page layout, static content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Image files can be linked to by HTML files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CSS files define styling information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Video clips, Java applets, …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 files are referenced using URLs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http://www.clemson.edu/computing/exciting_image.gif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base HTML file includes references to all other files needed for that page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Web Page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Web pages can consist of many objects/files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HTML files define page layout, static content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Image files can be linked to by HTML files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CSS files define styling information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Video clips, Java applets, …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 files are referenced using URLs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http://www.clemson.edu/computing/exciting_image.gif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base HTML file includes references to all other files needed for that page</a:t>
            </a:r>
            <a:endParaRPr/>
          </a:p>
        </p:txBody>
      </p:sp>
      <p:cxnSp>
        <p:nvCxnSpPr>
          <p:cNvPr id="136" name="Google Shape;136;p25"/>
          <p:cNvCxnSpPr/>
          <p:nvPr/>
        </p:nvCxnSpPr>
        <p:spPr>
          <a:xfrm>
            <a:off x="1360825" y="3790350"/>
            <a:ext cx="2614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Web Page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Web pages can consist of many objects/files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HTML files define page layout, static content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Image files can be linked to by HTML files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CSS files define styling information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Video clips, Java applets, …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 files are referenced using URLs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http://www.clemson.edu/computing/exciting_image.gif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base HTML file includes references to all other files needed for that page</a:t>
            </a:r>
            <a:endParaRPr/>
          </a:p>
        </p:txBody>
      </p:sp>
      <p:cxnSp>
        <p:nvCxnSpPr>
          <p:cNvPr id="143" name="Google Shape;143;p26"/>
          <p:cNvCxnSpPr/>
          <p:nvPr/>
        </p:nvCxnSpPr>
        <p:spPr>
          <a:xfrm>
            <a:off x="4104025" y="3790350"/>
            <a:ext cx="3215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Protocol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HTTP defines how clients (e.g. browsers) communicate with servers in order to request content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Communicates over TCP sockets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18791" l="0" r="0" t="0"/>
          <a:stretch/>
        </p:blipFill>
        <p:spPr>
          <a:xfrm>
            <a:off x="2104800" y="3350825"/>
            <a:ext cx="2171700" cy="15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0730" y="1806725"/>
            <a:ext cx="1860649" cy="2875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7"/>
          <p:cNvCxnSpPr/>
          <p:nvPr/>
        </p:nvCxnSpPr>
        <p:spPr>
          <a:xfrm flipH="1" rot="10800000">
            <a:off x="4259350" y="3029150"/>
            <a:ext cx="2237400" cy="7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7"/>
          <p:cNvSpPr txBox="1"/>
          <p:nvPr/>
        </p:nvSpPr>
        <p:spPr>
          <a:xfrm rot="-1102234">
            <a:off x="4331945" y="3052676"/>
            <a:ext cx="1941861" cy="516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HTTP Request</a:t>
            </a:r>
            <a:endParaRPr/>
          </a:p>
        </p:txBody>
      </p:sp>
      <p:cxnSp>
        <p:nvCxnSpPr>
          <p:cNvPr id="154" name="Google Shape;154;p27"/>
          <p:cNvCxnSpPr/>
          <p:nvPr/>
        </p:nvCxnSpPr>
        <p:spPr>
          <a:xfrm flipH="1" rot="10800000">
            <a:off x="4335550" y="3562550"/>
            <a:ext cx="2237400" cy="7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5" name="Google Shape;155;p27"/>
          <p:cNvSpPr txBox="1"/>
          <p:nvPr/>
        </p:nvSpPr>
        <p:spPr>
          <a:xfrm rot="-1102119">
            <a:off x="4513760" y="3582031"/>
            <a:ext cx="1967760" cy="516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 HTTP Response</a:t>
            </a:r>
            <a:endParaRPr/>
          </a:p>
        </p:txBody>
      </p:sp>
      <p:cxnSp>
        <p:nvCxnSpPr>
          <p:cNvPr id="156" name="Google Shape;156;p27"/>
          <p:cNvCxnSpPr/>
          <p:nvPr/>
        </p:nvCxnSpPr>
        <p:spPr>
          <a:xfrm flipH="1">
            <a:off x="8595425" y="1760625"/>
            <a:ext cx="423000" cy="47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7" name="Google Shape;157;p27"/>
          <p:cNvCxnSpPr/>
          <p:nvPr/>
        </p:nvCxnSpPr>
        <p:spPr>
          <a:xfrm flipH="1">
            <a:off x="8595350" y="2775500"/>
            <a:ext cx="469200" cy="3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8" name="Google Shape;158;p27"/>
          <p:cNvCxnSpPr/>
          <p:nvPr/>
        </p:nvCxnSpPr>
        <p:spPr>
          <a:xfrm rot="10800000">
            <a:off x="8625325" y="3200800"/>
            <a:ext cx="462300" cy="42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General process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Client initiates TCP connect to server, using port 80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Server accepts TCP connection from client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Exchange HTTP messages between client and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Close TCP connection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HTTP is stateless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Server maintains no state about past client requests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Stateful protocols are complex, resource intensive</a:t>
            </a:r>
            <a:endParaRPr/>
          </a:p>
        </p:txBody>
      </p:sp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Protocol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 Message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Two types of HTTP messages: request, response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 HTTP Request message</a:t>
            </a:r>
            <a:endParaRPr/>
          </a:p>
        </p:txBody>
      </p:sp>
      <p:sp>
        <p:nvSpPr>
          <p:cNvPr id="171" name="Google Shape;171;p29"/>
          <p:cNvSpPr txBox="1"/>
          <p:nvPr/>
        </p:nvSpPr>
        <p:spPr>
          <a:xfrm>
            <a:off x="1831950" y="2220750"/>
            <a:ext cx="5480100" cy="270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GET /index.html HTTP/1.1\r\n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Host: www-net.cs.umass.edu\r\n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User-Agent: Firefox/3.6.10\r\n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Accept: text/html,application/xhtml+xml\r\n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Accept-Language: en-us,en;q=0.5\r\n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Accept-Encoding: gzip,deflate\r\n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Accept-Charset: ISO-8859-1,utf-8;q=0.7\r\n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Keep-Alive: 115\r\n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Connection: keep-alive\r\n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\r\n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2" name="Google Shape;172;p29"/>
          <p:cNvCxnSpPr/>
          <p:nvPr/>
        </p:nvCxnSpPr>
        <p:spPr>
          <a:xfrm>
            <a:off x="522950" y="2714098"/>
            <a:ext cx="783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9"/>
          <p:cNvCxnSpPr/>
          <p:nvPr/>
        </p:nvCxnSpPr>
        <p:spPr>
          <a:xfrm>
            <a:off x="522950" y="4441057"/>
            <a:ext cx="783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9"/>
          <p:cNvSpPr txBox="1"/>
          <p:nvPr/>
        </p:nvSpPr>
        <p:spPr>
          <a:xfrm>
            <a:off x="522950" y="2348773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line</a:t>
            </a: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522950" y="3335925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lines</a:t>
            </a:r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522950" y="4428907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header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547688"/>
            <a:ext cx="71818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GET:</a:t>
            </a:r>
            <a:r>
              <a:rPr lang="en"/>
              <a:t> most commonly used, requests content, no entity body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POST:</a:t>
            </a:r>
            <a:r>
              <a:rPr lang="en"/>
              <a:t> requests content &amp; sends content in entity body, commonly used with online forms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GET can also send content by adding it to the request URL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HEAD:</a:t>
            </a:r>
            <a:r>
              <a:rPr lang="en"/>
              <a:t> like GET, but only wants the header. For debugging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PUT:</a:t>
            </a:r>
            <a:r>
              <a:rPr lang="en"/>
              <a:t> Upload a file to a specific location on the server, included in entity body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DELETE:</a:t>
            </a:r>
            <a:r>
              <a:rPr lang="en"/>
              <a:t> Delete files on the server specified by the URL</a:t>
            </a:r>
            <a:endParaRPr/>
          </a:p>
        </p:txBody>
      </p:sp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Types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Many different parameters possible in the header, optional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Common headers include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Host: address of the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User-Agent: the web browser that generated the request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Accept: Media types accepted by client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Accept-Language: Languages accepted by client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Connection: Persistent or non-persistent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Keep-Alive: How long the connection can remain idle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Cookie: Updated cookie information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...</a:t>
            </a:r>
            <a:endParaRPr/>
          </a:p>
        </p:txBody>
      </p:sp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 Header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Message</a:t>
            </a:r>
            <a:endParaRPr/>
          </a:p>
        </p:txBody>
      </p:sp>
      <p:sp>
        <p:nvSpPr>
          <p:cNvPr id="199" name="Google Shape;199;p33"/>
          <p:cNvSpPr txBox="1"/>
          <p:nvPr/>
        </p:nvSpPr>
        <p:spPr>
          <a:xfrm>
            <a:off x="1569950" y="1234525"/>
            <a:ext cx="6909300" cy="3252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HTTP/1.1 200 OK\r\n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Date: Sun, 26 Sep 2010 20:09:20 GMT\r\n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Server: Apache/2.0.52 (CentOS)\r\n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Last-Modified: Tue, 30 Oct 2007 17:00:02 GMT\r\n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ETag: "17dc6-a5c-bf716880"\r\n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Accept-Ranges: bytes\r\n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Content-Length: 2652\r\n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Keep-Alive: timeout=10, max=100\r\n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Connection: Keep-Alive\r\n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Content-Type: text/html; charset=ISO-8859-1\r\n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\r\n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data data data data data ...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0" name="Google Shape;200;p33"/>
          <p:cNvCxnSpPr/>
          <p:nvPr/>
        </p:nvCxnSpPr>
        <p:spPr>
          <a:xfrm>
            <a:off x="294350" y="1642423"/>
            <a:ext cx="783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33"/>
          <p:cNvCxnSpPr/>
          <p:nvPr/>
        </p:nvCxnSpPr>
        <p:spPr>
          <a:xfrm>
            <a:off x="294350" y="3829652"/>
            <a:ext cx="783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33"/>
          <p:cNvSpPr txBox="1"/>
          <p:nvPr/>
        </p:nvSpPr>
        <p:spPr>
          <a:xfrm>
            <a:off x="294350" y="1277098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line</a:t>
            </a:r>
            <a:endParaRPr/>
          </a:p>
        </p:txBody>
      </p:sp>
      <p:sp>
        <p:nvSpPr>
          <p:cNvPr id="203" name="Google Shape;203;p33"/>
          <p:cNvSpPr txBox="1"/>
          <p:nvPr/>
        </p:nvSpPr>
        <p:spPr>
          <a:xfrm>
            <a:off x="294350" y="2269125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lines</a:t>
            </a:r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294350" y="3781684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header</a:t>
            </a:r>
            <a:endParaRPr/>
          </a:p>
        </p:txBody>
      </p:sp>
      <p:cxnSp>
        <p:nvCxnSpPr>
          <p:cNvPr id="205" name="Google Shape;205;p33"/>
          <p:cNvCxnSpPr/>
          <p:nvPr/>
        </p:nvCxnSpPr>
        <p:spPr>
          <a:xfrm>
            <a:off x="294350" y="4134452"/>
            <a:ext cx="783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3"/>
          <p:cNvSpPr txBox="1"/>
          <p:nvPr/>
        </p:nvSpPr>
        <p:spPr>
          <a:xfrm>
            <a:off x="294350" y="4086484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Application Architectures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Two main system architectures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Client-server model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Peer-to-peer model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Both live on the </a:t>
            </a:r>
            <a:r>
              <a:rPr b="1" lang="en"/>
              <a:t>Edge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These are ways of organizing how applications talk to each other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communication still routed through the same network layers we discussed last class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status codes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Like HTTP Requests has message types, Responses have status codes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200 OK: </a:t>
            </a:r>
            <a:r>
              <a:rPr lang="en"/>
              <a:t>request succeeded, object included in message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301 Moved Permanently: </a:t>
            </a:r>
            <a:r>
              <a:rPr lang="en"/>
              <a:t>request object has been moved, new located provided in message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400 Bad Request: </a:t>
            </a:r>
            <a:r>
              <a:rPr lang="en"/>
              <a:t>message not understood by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404 Not Found: </a:t>
            </a:r>
            <a:r>
              <a:rPr lang="en"/>
              <a:t>requested document not found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Header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Many different parameters possible in the header, optional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Common headers include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Date: time the response was sent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Server: details about the web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Last-Modified: the last time this object was modified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Content-length: how long the content 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Content-type: what type of content is included in the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Set-Cookie: information from the server to store in a cookie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11700" y="372500"/>
            <a:ext cx="8520600" cy="4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sending an HTTP message.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SSH into a linux machine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e.g. access.computing.clemson.edu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AutoNum type="arabicPeriod"/>
            </a:pPr>
            <a:r>
              <a:rPr lang="en"/>
              <a:t>Open up a command prompt and telnet into a web server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elnet gaia.cs.umass.edu 80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Type in a GET HTTP request: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GET /kurose_ross/interactive/index.php HTTP/1.1</a:t>
            </a:r>
            <a:br>
              <a:rPr lang="en" sz="2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Host: gaia.cs.umass.edu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Look at the response message you receive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7"/>
          <p:cNvPicPr preferRelativeResize="0"/>
          <p:nvPr/>
        </p:nvPicPr>
        <p:blipFill rotWithShape="1">
          <a:blip r:embed="rId3">
            <a:alphaModFix/>
          </a:blip>
          <a:srcRect b="0" l="14529" r="0" t="0"/>
          <a:stretch/>
        </p:blipFill>
        <p:spPr>
          <a:xfrm rot="-657132">
            <a:off x="5762981" y="2639365"/>
            <a:ext cx="3132540" cy="206282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Cookies: State in a Stateless system</a:t>
            </a:r>
            <a:endParaRPr/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HTTP is a stateless system, no memory of prior interactions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Cookies are a way to add state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Remember your username when you log back into a website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Remember what was in your shopping cart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Remember preferences on a site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Remember advertising information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Cookies</a:t>
            </a:r>
            <a:endParaRPr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Four components to cookies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Cookie header line in an HTTP response message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Set-cookie: ….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Cookie header line in an HTTP request message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Cookie: ….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Cookie file stored on the user’s host, managed by browser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Database on the Web server linked to cookie information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62" y="0"/>
            <a:ext cx="7181875" cy="50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Cookies &amp; Privacy</a:t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Cookies can allow websites to gather enormous amounts of data about you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Browsing habits, purchasing habits, info typed into website, … can all be stored in a database and associated with your cookie ID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375" y="2442500"/>
            <a:ext cx="3488326" cy="247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Web caches store previously requested data close to end users’ machines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Goal: be able to satisfy a user’s request without requesting content from the origin server</a:t>
            </a:r>
            <a:endParaRPr/>
          </a:p>
        </p:txBody>
      </p:sp>
      <p:sp>
        <p:nvSpPr>
          <p:cNvPr id="254" name="Google Shape;254;p4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Caching</a:t>
            </a:r>
            <a:endParaRPr/>
          </a:p>
        </p:txBody>
      </p:sp>
      <p:sp>
        <p:nvSpPr>
          <p:cNvPr id="255" name="Google Shape;255;p41"/>
          <p:cNvSpPr txBox="1"/>
          <p:nvPr>
            <p:ph idx="1" type="body"/>
          </p:nvPr>
        </p:nvSpPr>
        <p:spPr>
          <a:xfrm>
            <a:off x="311700" y="2800975"/>
            <a:ext cx="5254500" cy="17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Browser sends request to cache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Cache checks if it has requested file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Returns it if it does, otherwise</a:t>
            </a:r>
            <a:br>
              <a:rPr lang="en"/>
            </a:br>
            <a:r>
              <a:rPr lang="en"/>
              <a:t>sends request to origin server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Caching</a:t>
            </a:r>
            <a:endParaRPr/>
          </a:p>
        </p:txBody>
      </p:sp>
      <p:sp>
        <p:nvSpPr>
          <p:cNvPr id="261" name="Google Shape;26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Both client and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Serves request from original client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Requests files from origin server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Caches usually installed by ISP (institutional, residential, …)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Web Caching?</a:t>
            </a:r>
            <a:endParaRPr/>
          </a:p>
        </p:txBody>
      </p:sp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Reduces response time for clients’ requests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Reduces traffic on institution’s access link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Reduce overall traffic across the Internet as a whole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Model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15690" l="0" r="0" t="0"/>
          <a:stretch/>
        </p:blipFill>
        <p:spPr>
          <a:xfrm>
            <a:off x="4599425" y="304800"/>
            <a:ext cx="4974350" cy="43365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497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Clients request information from the server, server provides information to the clients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Clients don’t talk to each other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Very distinct roles (generally)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Clients don’t contribute to servers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Servers don’t initiate with clients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824" y="657225"/>
            <a:ext cx="3470375" cy="39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Example</a:t>
            </a:r>
            <a:endParaRPr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object size: 1 Mb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request rate from all browsers to </a:t>
            </a:r>
            <a:br>
              <a:rPr lang="en" sz="1800"/>
            </a:br>
            <a:r>
              <a:rPr lang="en" sz="1800"/>
              <a:t>origin servers: 150/sec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RTT from institution router to any origin server: 2 sec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824" y="657225"/>
            <a:ext cx="3470375" cy="39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Example</a:t>
            </a:r>
            <a:endParaRPr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object size: 1 Mb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request rate from all browsers to </a:t>
            </a:r>
            <a:br>
              <a:rPr lang="en" sz="1800"/>
            </a:br>
            <a:r>
              <a:rPr lang="en" sz="1800"/>
              <a:t>origin servers: 150/sec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RTT from institution router to any origin server: 2 sec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What is LAN utilization?</a:t>
            </a:r>
            <a:endParaRPr b="1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824" y="657225"/>
            <a:ext cx="3470375" cy="39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Example</a:t>
            </a:r>
            <a:endParaRPr/>
          </a:p>
        </p:txBody>
      </p:sp>
      <p:sp>
        <p:nvSpPr>
          <p:cNvPr id="288" name="Google Shape;28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object size: 1 Mb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request rate from all browsers to </a:t>
            </a:r>
            <a:br>
              <a:rPr lang="en" sz="1800"/>
            </a:br>
            <a:r>
              <a:rPr lang="en" sz="1800"/>
              <a:t>origin servers: 150/sec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RTT from institution router to any origin server: 2 sec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What is LAN utilization?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(150 requests/sec) * (1 Mb/request)/(1 GBps)</a:t>
            </a:r>
            <a:br>
              <a:rPr lang="en" sz="1800"/>
            </a:br>
            <a:r>
              <a:rPr lang="en" sz="1800"/>
              <a:t>= </a:t>
            </a:r>
            <a:r>
              <a:rPr b="1" lang="en" sz="1800"/>
              <a:t>0.15</a:t>
            </a:r>
            <a:endParaRPr b="1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824" y="657225"/>
            <a:ext cx="3470375" cy="39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Example</a:t>
            </a:r>
            <a:endParaRPr/>
          </a:p>
        </p:txBody>
      </p:sp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object size: 1 Mb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request rate from all browsers to </a:t>
            </a:r>
            <a:br>
              <a:rPr lang="en" sz="1800"/>
            </a:br>
            <a:r>
              <a:rPr lang="en" sz="1800"/>
              <a:t>origin servers: 150/sec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RTT from institution router to any origin server: 2 sec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What is Link utilization?</a:t>
            </a:r>
            <a:endParaRPr b="1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824" y="657225"/>
            <a:ext cx="3470375" cy="39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Example</a:t>
            </a:r>
            <a:endParaRPr/>
          </a:p>
        </p:txBody>
      </p:sp>
      <p:sp>
        <p:nvSpPr>
          <p:cNvPr id="302" name="Google Shape;30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object size: 1 Mb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request rate from all browsers to </a:t>
            </a:r>
            <a:br>
              <a:rPr lang="en" sz="1800"/>
            </a:br>
            <a:r>
              <a:rPr lang="en" sz="1800"/>
              <a:t>origin servers: 150/sec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RTT from institution router to any origin server: 2 sec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What is Link utilization?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(150 requests/sec) * (1 Mb/request)/(150 M</a:t>
            </a:r>
            <a:r>
              <a:rPr lang="en"/>
              <a:t>b</a:t>
            </a:r>
            <a:r>
              <a:rPr lang="en" sz="1800"/>
              <a:t>ps)</a:t>
            </a:r>
            <a:br>
              <a:rPr lang="en" sz="1800"/>
            </a:br>
            <a:r>
              <a:rPr lang="en" sz="1800"/>
              <a:t>= </a:t>
            </a:r>
            <a:r>
              <a:rPr b="1" lang="en" sz="1800"/>
              <a:t>1.0</a:t>
            </a:r>
            <a:endParaRPr b="1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824" y="657225"/>
            <a:ext cx="3470375" cy="39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9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Example</a:t>
            </a:r>
            <a:endParaRPr/>
          </a:p>
        </p:txBody>
      </p:sp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object size: 1 Mb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request rate from all browsers to </a:t>
            </a:r>
            <a:br>
              <a:rPr lang="en" sz="1800"/>
            </a:br>
            <a:r>
              <a:rPr lang="en" sz="1800"/>
              <a:t>origin servers: 150/sec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RTT from institution router to any origin server: 2 sec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LAN utilization = 0.15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Link utilization = 1.0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Total delay = 2 sec + minutes (link) + usecs (LAN)</a:t>
            </a:r>
            <a:endParaRPr b="1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solution: Upgrade the link</a:t>
            </a:r>
            <a:endParaRPr/>
          </a:p>
        </p:txBody>
      </p:sp>
      <p:sp>
        <p:nvSpPr>
          <p:cNvPr id="315" name="Google Shape;31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we increase the link bandwidth to 1 GBps, the problem goes away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(150 requests/sec) * (1 Mb/request) / 1 GBps = 0.15 utilization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Total delay = 2 sec + msec (Link) + usec (LAN)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BUT, much more expensive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solution: Add a cache server</a:t>
            </a:r>
            <a:endParaRPr/>
          </a:p>
        </p:txBody>
      </p:sp>
      <p:sp>
        <p:nvSpPr>
          <p:cNvPr id="321" name="Google Shape;32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Cache servers reduce the need for a high bandwidth link by reducing the number of requests that go out onto the link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Reduce link traffic by cache hit rate (how often the requested data is in the cache)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Typically ranges between 0.2 and 0.7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740" y="438115"/>
            <a:ext cx="3489375" cy="40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2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Example</a:t>
            </a:r>
            <a:endParaRPr/>
          </a:p>
        </p:txBody>
      </p:sp>
      <p:sp>
        <p:nvSpPr>
          <p:cNvPr id="328" name="Google Shape;32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object size: 1 Mb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request rate from all browsers to </a:t>
            </a:r>
            <a:br>
              <a:rPr lang="en" sz="1800"/>
            </a:br>
            <a:r>
              <a:rPr lang="en" sz="1800"/>
              <a:t>origin servers: 150/sec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RTT from institution router to any origin server: 2 sec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Also assume cache hit rate is 0.4</a:t>
            </a:r>
            <a:endParaRPr b="1"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740" y="438115"/>
            <a:ext cx="3489375" cy="40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3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Example</a:t>
            </a:r>
            <a:endParaRPr/>
          </a:p>
        </p:txBody>
      </p:sp>
      <p:sp>
        <p:nvSpPr>
          <p:cNvPr id="335" name="Google Shape;33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object size: 1 Mb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request rate from all browsers to </a:t>
            </a:r>
            <a:br>
              <a:rPr lang="en" sz="1800"/>
            </a:br>
            <a:r>
              <a:rPr lang="en" sz="1800"/>
              <a:t>origin servers: 150/sec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RTT from institution router to any origin server: 2 sec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Institution Access link rate: 1000 MBps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Also assume cache hit rate is 0.4</a:t>
            </a:r>
            <a:endParaRPr sz="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LAN utilization remains the same = .15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Link utilization: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(150 req/sec) * (1 Mb/req)/(150 MBps)</a:t>
            </a:r>
            <a:r>
              <a:rPr b="1" lang="en" sz="1800"/>
              <a:t> </a:t>
            </a:r>
            <a:r>
              <a:rPr b="1" lang="en" sz="1800"/>
              <a:t>* 0.6 </a:t>
            </a:r>
            <a:r>
              <a:rPr b="1" lang="en" sz="1800"/>
              <a:t>=</a:t>
            </a:r>
            <a:r>
              <a:rPr lang="en" sz="1800"/>
              <a:t> 0.6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Must be always on or the application won’t work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Need a fixed IP address so clients can contact them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Bigger applications need better servers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Often need giant clusters of servers to handle all the clients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Also needs high throughput links to </a:t>
            </a:r>
            <a:br>
              <a:rPr lang="en"/>
            </a:br>
            <a:r>
              <a:rPr lang="en"/>
              <a:t>handle large amounts of traffic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But, can be run on anything if </a:t>
            </a:r>
            <a:br>
              <a:rPr lang="en"/>
            </a:br>
            <a:r>
              <a:rPr lang="en"/>
              <a:t>there aren’t many clients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19961" r="0" t="0"/>
          <a:stretch/>
        </p:blipFill>
        <p:spPr>
          <a:xfrm>
            <a:off x="5634100" y="2830200"/>
            <a:ext cx="3291850" cy="21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740" y="438115"/>
            <a:ext cx="3489375" cy="40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Example</a:t>
            </a:r>
            <a:endParaRPr/>
          </a:p>
        </p:txBody>
      </p:sp>
      <p:sp>
        <p:nvSpPr>
          <p:cNvPr id="342" name="Google Shape;342;p54"/>
          <p:cNvSpPr txBox="1"/>
          <p:nvPr>
            <p:ph idx="1" type="body"/>
          </p:nvPr>
        </p:nvSpPr>
        <p:spPr>
          <a:xfrm>
            <a:off x="311700" y="1152475"/>
            <a:ext cx="86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object size: 1 Mb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request rate from all browsers to </a:t>
            </a:r>
            <a:br>
              <a:rPr lang="en" sz="1800"/>
            </a:br>
            <a:r>
              <a:rPr lang="en" sz="1800"/>
              <a:t>origin servers: 150/sec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RTT from institution router to any origin server: 2 sec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Institution Access link rate: 1000 MBps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Also assume cache hit rate is 0.4</a:t>
            </a:r>
            <a:endParaRPr sz="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LAN utilization remains the same = .15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Link utilization: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(150 req/sec) * (1 Mb/req)/(150 MBps) * 0.6 = 0.6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Total delay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0.6 * (delay from origin server) + 0.4 * (delay from cache) =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0.6 * (2 sec + msecs) + 0.4 * (usec) ~ 1.2 seconds → </a:t>
            </a:r>
            <a:r>
              <a:rPr b="1" lang="en" sz="1800" u="sng"/>
              <a:t>faster than 1 Gbps link</a:t>
            </a:r>
            <a:endParaRPr b="1" sz="1800" u="sng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/>
          <p:nvPr>
            <p:ph idx="1" type="body"/>
          </p:nvPr>
        </p:nvSpPr>
        <p:spPr>
          <a:xfrm>
            <a:off x="311700" y="279375"/>
            <a:ext cx="8520600" cy="4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 options shown below, which best represents the likely delay assuming the following conditions: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3 seconds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Minutes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3 seconds + msecs + usecs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3 seconds + minutes + usecs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Minutes + usecs</a:t>
            </a:r>
            <a:endParaRPr b="1"/>
          </a:p>
        </p:txBody>
      </p:sp>
      <p:sp>
        <p:nvSpPr>
          <p:cNvPr id="348" name="Google Shape;348;p55"/>
          <p:cNvSpPr txBox="1"/>
          <p:nvPr/>
        </p:nvSpPr>
        <p:spPr>
          <a:xfrm>
            <a:off x="5408575" y="1568775"/>
            <a:ext cx="358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Avg object size: 100 kb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Avg request rate from all browsers to origin servers: 100/sec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RTT from institution router to any origin server: 3 sec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Institution Access link rate: 50 Mbps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 CACHE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6"/>
          <p:cNvSpPr txBox="1"/>
          <p:nvPr>
            <p:ph idx="1" type="body"/>
          </p:nvPr>
        </p:nvSpPr>
        <p:spPr>
          <a:xfrm>
            <a:off x="311700" y="279375"/>
            <a:ext cx="8520600" cy="4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 options shown below, which best represents the likely delay assuming the following conditions: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3 seconds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Minutes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3 seconds + msecs + usecs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3 seconds + minutes + usecs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Minutes + usecs</a:t>
            </a:r>
            <a:endParaRPr b="1"/>
          </a:p>
        </p:txBody>
      </p:sp>
      <p:sp>
        <p:nvSpPr>
          <p:cNvPr id="354" name="Google Shape;354;p56"/>
          <p:cNvSpPr txBox="1"/>
          <p:nvPr/>
        </p:nvSpPr>
        <p:spPr>
          <a:xfrm>
            <a:off x="5408575" y="1568775"/>
            <a:ext cx="358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Avg object size: 100 kb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Avg request rate from all browsers to origin servers: 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495/sec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RTT from institution router to any origin server: 3 sec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Institution Access link rate: 50 Mbps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 CACHE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/>
          <p:nvPr>
            <p:ph idx="1" type="body"/>
          </p:nvPr>
        </p:nvSpPr>
        <p:spPr>
          <a:xfrm>
            <a:off x="311700" y="279375"/>
            <a:ext cx="8520600" cy="4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 options shown below, which average delay is most likely to be observed assuming the following conditions: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3 seconds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3.03 seconds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1.5 seconds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2.15 seconds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183 seconds</a:t>
            </a:r>
            <a:endParaRPr b="1"/>
          </a:p>
        </p:txBody>
      </p:sp>
      <p:sp>
        <p:nvSpPr>
          <p:cNvPr id="360" name="Google Shape;360;p57"/>
          <p:cNvSpPr txBox="1"/>
          <p:nvPr/>
        </p:nvSpPr>
        <p:spPr>
          <a:xfrm>
            <a:off x="5408575" y="1568775"/>
            <a:ext cx="358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Avg object size: 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200 kb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Avg request rate from all browsers to origin servers: 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200/sec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RTT from institution router to any origin server: 3 sec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Institution Access link rate: 50 Mbps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Cache, 30% hit rate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8"/>
          <p:cNvSpPr txBox="1"/>
          <p:nvPr>
            <p:ph idx="1" type="body"/>
          </p:nvPr>
        </p:nvSpPr>
        <p:spPr>
          <a:xfrm>
            <a:off x="311700" y="279375"/>
            <a:ext cx="8520600" cy="4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 options shown below, which average delay is most likely to be observed assuming the following conditions: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3 seconds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3.03 seconds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1.5 seconds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2.15 seconds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183 seconds</a:t>
            </a:r>
            <a:endParaRPr b="1"/>
          </a:p>
        </p:txBody>
      </p:sp>
      <p:sp>
        <p:nvSpPr>
          <p:cNvPr id="366" name="Google Shape;366;p58"/>
          <p:cNvSpPr txBox="1"/>
          <p:nvPr/>
        </p:nvSpPr>
        <p:spPr>
          <a:xfrm>
            <a:off x="5408575" y="1568775"/>
            <a:ext cx="358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Avg object size: 200 kb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Avg request rate from all browsers to origin servers: 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500/sec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RTT from institution router to any origin server: 3 sec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Institution Access link rate: 50 Mbps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Cache, 50% hit rate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GET</a:t>
            </a:r>
            <a:endParaRPr/>
          </a:p>
        </p:txBody>
      </p:sp>
      <p:sp>
        <p:nvSpPr>
          <p:cNvPr id="372" name="Google Shape;372;p59"/>
          <p:cNvSpPr txBox="1"/>
          <p:nvPr>
            <p:ph idx="1" type="body"/>
          </p:nvPr>
        </p:nvSpPr>
        <p:spPr>
          <a:xfrm>
            <a:off x="311700" y="1152475"/>
            <a:ext cx="848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One more step needed to make the cache work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do we do if the cache has a copy, but it’s old?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Cache can grow </a:t>
            </a:r>
            <a:r>
              <a:rPr b="1" i="1" lang="en"/>
              <a:t>stale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cache’s copy of a file was received before a certain time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E.g. 1 week ago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the file is stale, cache checks to see if there is an updated version at the origin server, issues a </a:t>
            </a:r>
            <a:br>
              <a:rPr lang="en"/>
            </a:br>
            <a:r>
              <a:rPr b="1" lang="en"/>
              <a:t>Conditional GET</a:t>
            </a:r>
            <a:endParaRPr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GET</a:t>
            </a:r>
            <a:endParaRPr/>
          </a:p>
        </p:txBody>
      </p:sp>
      <p:sp>
        <p:nvSpPr>
          <p:cNvPr id="378" name="Google Shape;378;p60"/>
          <p:cNvSpPr txBox="1"/>
          <p:nvPr>
            <p:ph idx="1" type="body"/>
          </p:nvPr>
        </p:nvSpPr>
        <p:spPr>
          <a:xfrm>
            <a:off x="347500" y="1166800"/>
            <a:ext cx="875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Conditional GET includes header value If-Modified-Since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Server checks to see if it has a new file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it does, return the file, response 200 OK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Else, response 304 Not Modified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Requires a RTT, but minimizes data transmission</a:t>
            </a:r>
            <a:endParaRPr/>
          </a:p>
        </p:txBody>
      </p:sp>
      <p:sp>
        <p:nvSpPr>
          <p:cNvPr id="379" name="Google Shape;379;p60"/>
          <p:cNvSpPr txBox="1"/>
          <p:nvPr/>
        </p:nvSpPr>
        <p:spPr>
          <a:xfrm>
            <a:off x="1831950" y="1704975"/>
            <a:ext cx="5480100" cy="127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GET /index.html HTTP/1.1\r\n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If-Modified-Since: &lt;data&gt;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\r\n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4" name="Google Shape;384;p61"/>
          <p:cNvCxnSpPr>
            <a:stCxn id="385" idx="0"/>
            <a:endCxn id="386" idx="3"/>
          </p:cNvCxnSpPr>
          <p:nvPr/>
        </p:nvCxnSpPr>
        <p:spPr>
          <a:xfrm flipH="1" rot="-5400000">
            <a:off x="4470300" y="1073275"/>
            <a:ext cx="2382600" cy="4190400"/>
          </a:xfrm>
          <a:prstGeom prst="bentConnector4">
            <a:avLst>
              <a:gd fmla="val -32773" name="adj1"/>
              <a:gd fmla="val 115591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6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GET</a:t>
            </a:r>
            <a:endParaRPr/>
          </a:p>
        </p:txBody>
      </p:sp>
      <p:sp>
        <p:nvSpPr>
          <p:cNvPr id="388" name="Google Shape;388;p61"/>
          <p:cNvSpPr/>
          <p:nvPr/>
        </p:nvSpPr>
        <p:spPr>
          <a:xfrm>
            <a:off x="311700" y="1124700"/>
            <a:ext cx="2242200" cy="365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receives request</a:t>
            </a:r>
            <a:endParaRPr/>
          </a:p>
        </p:txBody>
      </p:sp>
      <p:sp>
        <p:nvSpPr>
          <p:cNvPr id="389" name="Google Shape;389;p61"/>
          <p:cNvSpPr/>
          <p:nvPr/>
        </p:nvSpPr>
        <p:spPr>
          <a:xfrm>
            <a:off x="651963" y="1977175"/>
            <a:ext cx="1561675" cy="1310950"/>
          </a:xfrm>
          <a:prstGeom prst="flowChartDecision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object?</a:t>
            </a:r>
            <a:endParaRPr/>
          </a:p>
        </p:txBody>
      </p:sp>
      <p:cxnSp>
        <p:nvCxnSpPr>
          <p:cNvPr id="390" name="Google Shape;390;p61"/>
          <p:cNvCxnSpPr>
            <a:stCxn id="388" idx="2"/>
            <a:endCxn id="389" idx="0"/>
          </p:cNvCxnSpPr>
          <p:nvPr/>
        </p:nvCxnSpPr>
        <p:spPr>
          <a:xfrm>
            <a:off x="1432800" y="1490100"/>
            <a:ext cx="0" cy="487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61"/>
          <p:cNvSpPr/>
          <p:nvPr/>
        </p:nvSpPr>
        <p:spPr>
          <a:xfrm>
            <a:off x="567750" y="4006675"/>
            <a:ext cx="1730100" cy="679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from origin server</a:t>
            </a:r>
            <a:endParaRPr/>
          </a:p>
        </p:txBody>
      </p:sp>
      <p:cxnSp>
        <p:nvCxnSpPr>
          <p:cNvPr id="392" name="Google Shape;392;p61"/>
          <p:cNvCxnSpPr>
            <a:stCxn id="389" idx="2"/>
            <a:endCxn id="391" idx="0"/>
          </p:cNvCxnSpPr>
          <p:nvPr/>
        </p:nvCxnSpPr>
        <p:spPr>
          <a:xfrm>
            <a:off x="1432800" y="3288125"/>
            <a:ext cx="0" cy="718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61"/>
          <p:cNvSpPr txBox="1"/>
          <p:nvPr/>
        </p:nvSpPr>
        <p:spPr>
          <a:xfrm>
            <a:off x="1482875" y="3338275"/>
            <a:ext cx="465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cxnSp>
        <p:nvCxnSpPr>
          <p:cNvPr id="394" name="Google Shape;394;p61"/>
          <p:cNvCxnSpPr>
            <a:stCxn id="389" idx="3"/>
            <a:endCxn id="385" idx="1"/>
          </p:cNvCxnSpPr>
          <p:nvPr/>
        </p:nvCxnSpPr>
        <p:spPr>
          <a:xfrm>
            <a:off x="2213638" y="2632650"/>
            <a:ext cx="571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61"/>
          <p:cNvSpPr/>
          <p:nvPr/>
        </p:nvSpPr>
        <p:spPr>
          <a:xfrm>
            <a:off x="2785563" y="1977175"/>
            <a:ext cx="1561675" cy="1310950"/>
          </a:xfrm>
          <a:prstGeom prst="flowChartDecision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stale?</a:t>
            </a:r>
            <a:endParaRPr/>
          </a:p>
        </p:txBody>
      </p:sp>
      <p:sp>
        <p:nvSpPr>
          <p:cNvPr id="395" name="Google Shape;395;p61"/>
          <p:cNvSpPr txBox="1"/>
          <p:nvPr/>
        </p:nvSpPr>
        <p:spPr>
          <a:xfrm>
            <a:off x="2168675" y="2271475"/>
            <a:ext cx="510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396" name="Google Shape;396;p61"/>
          <p:cNvSpPr/>
          <p:nvPr/>
        </p:nvSpPr>
        <p:spPr>
          <a:xfrm>
            <a:off x="3207300" y="4020300"/>
            <a:ext cx="1730100" cy="679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to Cache</a:t>
            </a:r>
            <a:endParaRPr/>
          </a:p>
        </p:txBody>
      </p:sp>
      <p:sp>
        <p:nvSpPr>
          <p:cNvPr id="386" name="Google Shape;386;p61"/>
          <p:cNvSpPr/>
          <p:nvPr/>
        </p:nvSpPr>
        <p:spPr>
          <a:xfrm>
            <a:off x="6026700" y="4020300"/>
            <a:ext cx="1730100" cy="6792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Return to client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97" name="Google Shape;397;p61"/>
          <p:cNvCxnSpPr>
            <a:stCxn id="391" idx="3"/>
            <a:endCxn id="396" idx="1"/>
          </p:cNvCxnSpPr>
          <p:nvPr/>
        </p:nvCxnSpPr>
        <p:spPr>
          <a:xfrm>
            <a:off x="2297850" y="4346275"/>
            <a:ext cx="909600" cy="13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61"/>
          <p:cNvCxnSpPr>
            <a:stCxn id="396" idx="3"/>
            <a:endCxn id="386" idx="1"/>
          </p:cNvCxnSpPr>
          <p:nvPr/>
        </p:nvCxnSpPr>
        <p:spPr>
          <a:xfrm>
            <a:off x="4937400" y="4359900"/>
            <a:ext cx="1089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9" name="Google Shape;39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2171" y="4140600"/>
            <a:ext cx="969100" cy="9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61"/>
          <p:cNvSpPr txBox="1"/>
          <p:nvPr/>
        </p:nvSpPr>
        <p:spPr>
          <a:xfrm>
            <a:off x="3623650" y="1557125"/>
            <a:ext cx="465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cxnSp>
        <p:nvCxnSpPr>
          <p:cNvPr id="401" name="Google Shape;401;p61"/>
          <p:cNvCxnSpPr>
            <a:stCxn id="385" idx="3"/>
            <a:endCxn id="402" idx="1"/>
          </p:cNvCxnSpPr>
          <p:nvPr/>
        </p:nvCxnSpPr>
        <p:spPr>
          <a:xfrm>
            <a:off x="4347238" y="2632650"/>
            <a:ext cx="428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61"/>
          <p:cNvSpPr/>
          <p:nvPr/>
        </p:nvSpPr>
        <p:spPr>
          <a:xfrm>
            <a:off x="4775950" y="1679900"/>
            <a:ext cx="2242200" cy="1905525"/>
          </a:xfrm>
          <a:prstGeom prst="flowChartDecision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61"/>
          <p:cNvSpPr txBox="1"/>
          <p:nvPr/>
        </p:nvSpPr>
        <p:spPr>
          <a:xfrm>
            <a:off x="5048393" y="2136233"/>
            <a:ext cx="17301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from origin server with If-Modified-Since</a:t>
            </a:r>
            <a:endParaRPr/>
          </a:p>
        </p:txBody>
      </p:sp>
      <p:sp>
        <p:nvSpPr>
          <p:cNvPr id="404" name="Google Shape;404;p61"/>
          <p:cNvSpPr txBox="1"/>
          <p:nvPr/>
        </p:nvSpPr>
        <p:spPr>
          <a:xfrm>
            <a:off x="4226075" y="2271475"/>
            <a:ext cx="510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cxnSp>
        <p:nvCxnSpPr>
          <p:cNvPr id="405" name="Google Shape;405;p61"/>
          <p:cNvCxnSpPr>
            <a:stCxn id="402" idx="3"/>
            <a:endCxn id="386" idx="0"/>
          </p:cNvCxnSpPr>
          <p:nvPr/>
        </p:nvCxnSpPr>
        <p:spPr>
          <a:xfrm flipH="1">
            <a:off x="6891850" y="2632663"/>
            <a:ext cx="126300" cy="1387500"/>
          </a:xfrm>
          <a:prstGeom prst="bentConnector4">
            <a:avLst>
              <a:gd fmla="val -540598" name="adj1"/>
              <a:gd fmla="val 71505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61"/>
          <p:cNvSpPr txBox="1"/>
          <p:nvPr/>
        </p:nvSpPr>
        <p:spPr>
          <a:xfrm>
            <a:off x="6979050" y="2088050"/>
            <a:ext cx="969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304 Not Modified</a:t>
            </a:r>
            <a:endParaRPr/>
          </a:p>
        </p:txBody>
      </p:sp>
      <p:cxnSp>
        <p:nvCxnSpPr>
          <p:cNvPr id="407" name="Google Shape;407;p61"/>
          <p:cNvCxnSpPr>
            <a:stCxn id="402" idx="2"/>
            <a:endCxn id="396" idx="0"/>
          </p:cNvCxnSpPr>
          <p:nvPr/>
        </p:nvCxnSpPr>
        <p:spPr>
          <a:xfrm rot="5400000">
            <a:off x="4767250" y="2890625"/>
            <a:ext cx="435000" cy="1824600"/>
          </a:xfrm>
          <a:prstGeom prst="bentConnector3">
            <a:avLst>
              <a:gd fmla="val 49986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61"/>
          <p:cNvSpPr txBox="1"/>
          <p:nvPr/>
        </p:nvSpPr>
        <p:spPr>
          <a:xfrm>
            <a:off x="4388250" y="3257104"/>
            <a:ext cx="969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 OK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2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Next Class</a:t>
            </a:r>
            <a:endParaRPr/>
          </a:p>
        </p:txBody>
      </p:sp>
      <p:sp>
        <p:nvSpPr>
          <p:cNvPr id="414" name="Google Shape;414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Start working on Programming Assignment 1: Introduction to Python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Due 9/12 at midnight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3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 vs. Non-Persistent HTTP</a:t>
            </a:r>
            <a:endParaRPr/>
          </a:p>
        </p:txBody>
      </p:sp>
      <p:sp>
        <p:nvSpPr>
          <p:cNvPr id="420" name="Google Shape;420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Two types of HTTP connections: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Persistent connections downloads multiple objects over the same TCP connection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Non-persistent connections use a new TCP connection for each object that needs to be downloaded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Important distinction as most HTTP requests will require multiple objects to be downloaded (HTML, images, etc)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HTTP defaults to persistent connections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12334" l="0" r="14958" t="0"/>
          <a:stretch/>
        </p:blipFill>
        <p:spPr>
          <a:xfrm>
            <a:off x="5678950" y="2479675"/>
            <a:ext cx="3206051" cy="24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Only on when a user needs them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IP address doesn’t matter, because server doesn’t initiate contact with them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Rarely needs to be as powerful as a server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Non-Persistent Connections</a:t>
            </a:r>
            <a:endParaRPr/>
          </a:p>
        </p:txBody>
      </p:sp>
      <p:sp>
        <p:nvSpPr>
          <p:cNvPr id="426" name="Google Shape;426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Imagine requesting 1 HTML file containing 10 images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64"/>
          <p:cNvSpPr/>
          <p:nvPr/>
        </p:nvSpPr>
        <p:spPr>
          <a:xfrm>
            <a:off x="583050" y="3964225"/>
            <a:ext cx="1382700" cy="735900"/>
          </a:xfrm>
          <a:prstGeom prst="rect">
            <a:avLst/>
          </a:prstGeom>
          <a:solidFill>
            <a:srgbClr val="63D297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Initiates TCP connection to HTTP server</a:t>
            </a:r>
            <a:endParaRPr/>
          </a:p>
        </p:txBody>
      </p:sp>
      <p:sp>
        <p:nvSpPr>
          <p:cNvPr id="428" name="Google Shape;428;p64"/>
          <p:cNvSpPr/>
          <p:nvPr/>
        </p:nvSpPr>
        <p:spPr>
          <a:xfrm>
            <a:off x="1125950" y="2207025"/>
            <a:ext cx="1077900" cy="735900"/>
          </a:xfrm>
          <a:prstGeom prst="rect">
            <a:avLst/>
          </a:prstGeom>
          <a:solidFill>
            <a:srgbClr val="63D297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Listens for request on port 80</a:t>
            </a:r>
            <a:endParaRPr/>
          </a:p>
        </p:txBody>
      </p:sp>
      <p:cxnSp>
        <p:nvCxnSpPr>
          <p:cNvPr id="429" name="Google Shape;429;p64"/>
          <p:cNvCxnSpPr/>
          <p:nvPr/>
        </p:nvCxnSpPr>
        <p:spPr>
          <a:xfrm>
            <a:off x="174525" y="3453575"/>
            <a:ext cx="8553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30" name="Google Shape;430;p64"/>
          <p:cNvSpPr txBox="1"/>
          <p:nvPr/>
        </p:nvSpPr>
        <p:spPr>
          <a:xfrm>
            <a:off x="174525" y="1663150"/>
            <a:ext cx="1160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1" name="Google Shape;431;p64"/>
          <p:cNvSpPr txBox="1"/>
          <p:nvPr/>
        </p:nvSpPr>
        <p:spPr>
          <a:xfrm>
            <a:off x="174525" y="3568150"/>
            <a:ext cx="938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Client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32" name="Google Shape;432;p64"/>
          <p:cNvCxnSpPr>
            <a:stCxn id="427" idx="0"/>
            <a:endCxn id="428" idx="2"/>
          </p:cNvCxnSpPr>
          <p:nvPr/>
        </p:nvCxnSpPr>
        <p:spPr>
          <a:xfrm flipH="1" rot="10800000">
            <a:off x="1274400" y="2943025"/>
            <a:ext cx="390600" cy="102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433" name="Google Shape;433;p64"/>
          <p:cNvSpPr/>
          <p:nvPr/>
        </p:nvSpPr>
        <p:spPr>
          <a:xfrm>
            <a:off x="2621250" y="3964225"/>
            <a:ext cx="2107500" cy="735900"/>
          </a:xfrm>
          <a:prstGeom prst="rect">
            <a:avLst/>
          </a:prstGeom>
          <a:solidFill>
            <a:srgbClr val="63D297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HTTP request message into socket requesting specific page</a:t>
            </a:r>
            <a:endParaRPr/>
          </a:p>
        </p:txBody>
      </p:sp>
      <p:cxnSp>
        <p:nvCxnSpPr>
          <p:cNvPr id="434" name="Google Shape;434;p64"/>
          <p:cNvCxnSpPr>
            <a:stCxn id="435" idx="2"/>
            <a:endCxn id="433" idx="0"/>
          </p:cNvCxnSpPr>
          <p:nvPr/>
        </p:nvCxnSpPr>
        <p:spPr>
          <a:xfrm>
            <a:off x="3036500" y="2942925"/>
            <a:ext cx="638400" cy="102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436" name="Google Shape;436;p64"/>
          <p:cNvSpPr/>
          <p:nvPr/>
        </p:nvSpPr>
        <p:spPr>
          <a:xfrm>
            <a:off x="4250150" y="2207025"/>
            <a:ext cx="1833300" cy="735900"/>
          </a:xfrm>
          <a:prstGeom prst="rect">
            <a:avLst/>
          </a:prstGeom>
          <a:solidFill>
            <a:srgbClr val="63D297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HTTP response containing requested html page</a:t>
            </a:r>
            <a:endParaRPr/>
          </a:p>
        </p:txBody>
      </p:sp>
      <p:cxnSp>
        <p:nvCxnSpPr>
          <p:cNvPr id="437" name="Google Shape;437;p64"/>
          <p:cNvCxnSpPr>
            <a:stCxn id="433" idx="0"/>
            <a:endCxn id="436" idx="2"/>
          </p:cNvCxnSpPr>
          <p:nvPr/>
        </p:nvCxnSpPr>
        <p:spPr>
          <a:xfrm flipH="1" rot="10800000">
            <a:off x="3675000" y="2943025"/>
            <a:ext cx="1491900" cy="102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438" name="Google Shape;438;p64"/>
          <p:cNvSpPr/>
          <p:nvPr/>
        </p:nvSpPr>
        <p:spPr>
          <a:xfrm>
            <a:off x="5212050" y="3964225"/>
            <a:ext cx="2107500" cy="735900"/>
          </a:xfrm>
          <a:prstGeom prst="rect">
            <a:avLst/>
          </a:prstGeom>
          <a:solidFill>
            <a:srgbClr val="63D297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Receives response, parses for other objects, initiates new requests</a:t>
            </a:r>
            <a:endParaRPr/>
          </a:p>
        </p:txBody>
      </p:sp>
      <p:cxnSp>
        <p:nvCxnSpPr>
          <p:cNvPr id="439" name="Google Shape;439;p64"/>
          <p:cNvCxnSpPr>
            <a:stCxn id="436" idx="3"/>
            <a:endCxn id="440" idx="1"/>
          </p:cNvCxnSpPr>
          <p:nvPr/>
        </p:nvCxnSpPr>
        <p:spPr>
          <a:xfrm>
            <a:off x="6083450" y="2574975"/>
            <a:ext cx="605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64"/>
          <p:cNvSpPr/>
          <p:nvPr/>
        </p:nvSpPr>
        <p:spPr>
          <a:xfrm>
            <a:off x="6688550" y="2207025"/>
            <a:ext cx="1160400" cy="735900"/>
          </a:xfrm>
          <a:prstGeom prst="rect">
            <a:avLst/>
          </a:prstGeom>
          <a:solidFill>
            <a:srgbClr val="63D297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client socket</a:t>
            </a:r>
            <a:endParaRPr/>
          </a:p>
        </p:txBody>
      </p:sp>
      <p:cxnSp>
        <p:nvCxnSpPr>
          <p:cNvPr id="441" name="Google Shape;441;p64"/>
          <p:cNvCxnSpPr>
            <a:stCxn id="428" idx="3"/>
            <a:endCxn id="435" idx="1"/>
          </p:cNvCxnSpPr>
          <p:nvPr/>
        </p:nvCxnSpPr>
        <p:spPr>
          <a:xfrm>
            <a:off x="2203850" y="2574975"/>
            <a:ext cx="293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64"/>
          <p:cNvSpPr/>
          <p:nvPr/>
        </p:nvSpPr>
        <p:spPr>
          <a:xfrm>
            <a:off x="2497550" y="2207025"/>
            <a:ext cx="1077900" cy="735900"/>
          </a:xfrm>
          <a:prstGeom prst="rect">
            <a:avLst/>
          </a:prstGeom>
          <a:solidFill>
            <a:srgbClr val="63D297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socket</a:t>
            </a:r>
            <a:endParaRPr/>
          </a:p>
        </p:txBody>
      </p:sp>
      <p:cxnSp>
        <p:nvCxnSpPr>
          <p:cNvPr id="442" name="Google Shape;442;p64"/>
          <p:cNvCxnSpPr>
            <a:stCxn id="436" idx="2"/>
            <a:endCxn id="438" idx="0"/>
          </p:cNvCxnSpPr>
          <p:nvPr/>
        </p:nvCxnSpPr>
        <p:spPr>
          <a:xfrm>
            <a:off x="5166800" y="2942925"/>
            <a:ext cx="1098900" cy="102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64"/>
          <p:cNvCxnSpPr>
            <a:stCxn id="438" idx="3"/>
            <a:endCxn id="428" idx="1"/>
          </p:cNvCxnSpPr>
          <p:nvPr/>
        </p:nvCxnSpPr>
        <p:spPr>
          <a:xfrm rot="10800000">
            <a:off x="1126050" y="2575075"/>
            <a:ext cx="6193500" cy="1757100"/>
          </a:xfrm>
          <a:prstGeom prst="bentConnector5">
            <a:avLst>
              <a:gd fmla="val -3845" name="adj1"/>
              <a:gd fmla="val -31905" name="adj2"/>
              <a:gd fmla="val 115868" name="adj3"/>
            </a:avLst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Non-Persistent HTTP Response Time</a:t>
            </a:r>
            <a:endParaRPr/>
          </a:p>
        </p:txBody>
      </p:sp>
      <p:sp>
        <p:nvSpPr>
          <p:cNvPr id="449" name="Google Shape;449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RTT = time for a packet to travel to the server and back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HTTP response time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 RTT to initiate TCP connection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1/2 RTT to send HTTP request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File transmission time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½ RTT to receive HTTP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Total = 2 RTT + file transmission time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Non-Persistent HTTP</a:t>
            </a:r>
            <a:endParaRPr/>
          </a:p>
        </p:txBody>
      </p:sp>
      <p:sp>
        <p:nvSpPr>
          <p:cNvPr id="455" name="Google Shape;455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Requires two RTTs per object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Has OS overhead for each TCP connection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Increased overhead for client and server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Browsers often open parallel TCP connections to fetch the referenced objects, resulting in more overhead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 HTTP</a:t>
            </a:r>
            <a:endParaRPr/>
          </a:p>
        </p:txBody>
      </p:sp>
      <p:sp>
        <p:nvSpPr>
          <p:cNvPr id="461" name="Google Shape;461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Persistent HTTP leaves the TCP connection open after the first request, continues to use it for new requests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Only one RTT for subsequent objects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Less overhead on client and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Pipelining the requests allows the responses to be rapidly delivered in sequence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B6D7A8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8"/>
          <p:cNvSpPr txBox="1"/>
          <p:nvPr>
            <p:ph idx="1" type="body"/>
          </p:nvPr>
        </p:nvSpPr>
        <p:spPr>
          <a:xfrm>
            <a:off x="311700" y="229225"/>
            <a:ext cx="8520600" cy="4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Compute how long it will take to download a web page of the following description using a </a:t>
            </a:r>
            <a:r>
              <a:rPr b="1" lang="en" sz="2200"/>
              <a:t>non-persistent </a:t>
            </a:r>
            <a:r>
              <a:rPr lang="en" sz="2200"/>
              <a:t>connection. Report results in seconds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 web page (100 Kb), includes 10 images (1 Mb each)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2 seconds to travel to server and back (RTT)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 parallel connections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 Mbps symmetric link connects client and server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Assume transmission time for packets from client is negligible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B6D7A8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9"/>
          <p:cNvSpPr txBox="1"/>
          <p:nvPr>
            <p:ph idx="1" type="body"/>
          </p:nvPr>
        </p:nvSpPr>
        <p:spPr>
          <a:xfrm>
            <a:off x="311700" y="229225"/>
            <a:ext cx="8520600" cy="4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Compute how long it will take to download a web page of the following description using a </a:t>
            </a:r>
            <a:r>
              <a:rPr b="1" lang="en" sz="2200"/>
              <a:t>non-persistent </a:t>
            </a:r>
            <a:r>
              <a:rPr lang="en" sz="2200"/>
              <a:t>connection. Report results in seconds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 web page (100 Kb), includes 10 images (1 Mb each)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2 seconds to travel to server and back (RTT)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5 parallel connections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 Mbps symmetric link connects client and server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Assume transmission time for packets from client is negligible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B6D7A8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0"/>
          <p:cNvSpPr txBox="1"/>
          <p:nvPr>
            <p:ph idx="1" type="body"/>
          </p:nvPr>
        </p:nvSpPr>
        <p:spPr>
          <a:xfrm>
            <a:off x="311700" y="229225"/>
            <a:ext cx="8520600" cy="4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Compute how long it will take to download a web page of the following description using a </a:t>
            </a:r>
            <a:r>
              <a:rPr b="1" lang="en" sz="2200"/>
              <a:t>persistent </a:t>
            </a:r>
            <a:r>
              <a:rPr lang="en" sz="2200"/>
              <a:t>connection. Report results in seconds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 web page (100 Kb), includes 10 images (1 Mb each)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2 seconds to travel to server and back (RTT)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 Mbps symmetric link connects client and server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Assume transmission time for packets from client is negligible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Communication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Follows the request-response messaging pattern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Client submits request in agreed upon format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Server processes request and returns data in agreed upon format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internals of both the client and server are hidden from each other (like network layers)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Peer-to-Peer (P2P) Model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467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central server (or very little reliance on a central server)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Focuses on communication between </a:t>
            </a:r>
            <a:r>
              <a:rPr i="1" lang="en"/>
              <a:t>peers</a:t>
            </a:r>
            <a:r>
              <a:rPr lang="en"/>
              <a:t> (users/clients)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Examples include BitTorrent, Bitcoin, Skype 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400" y="1170175"/>
            <a:ext cx="3850199" cy="343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Peer-to-Peer (P2P) Model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Benefits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Self-scalable: as more users come online, computing power automatically increases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Cost-effective: no need for centralized servers, bandwidth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Potential problems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Security, privacy becomes more complicated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Often requires much more complicated models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Potential issues with performance and reliability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E.g. Skype collapsed twice due to problems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 and HTTP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World Wide Web is one of many applications that run on the internet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Serves Web pages, and related content (images, etc)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Web’s application protocol is HTTP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Web browsers (clients) exchange HTTP messages with servers to receive Web pages and related content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