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Communicating Science </a:t>
            </a:r>
            <a:br>
              <a:rPr lang="en-US" dirty="0" smtClean="0"/>
            </a:br>
            <a:r>
              <a:rPr lang="en-US" dirty="0" smtClean="0"/>
              <a:t>to a Lay Audience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Beyond </a:t>
            </a:r>
            <a:br>
              <a:rPr lang="en-US" dirty="0" smtClean="0"/>
            </a:br>
            <a:r>
              <a:rPr lang="en-US" dirty="0" smtClean="0"/>
              <a:t>your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graduate school, you are striving to make your work “disciplined” by studying in a specific disciplinary field</a:t>
            </a:r>
          </a:p>
          <a:p>
            <a:r>
              <a:rPr lang="en-US" dirty="0"/>
              <a:t>It is a big challenge to learn how to speak the language and the jargon of your discipline</a:t>
            </a:r>
          </a:p>
          <a:p>
            <a:r>
              <a:rPr lang="en-US" dirty="0"/>
              <a:t>At the same time, you must learn how to communicate what you do to a non-disciplinary audience</a:t>
            </a:r>
          </a:p>
          <a:p>
            <a:r>
              <a:rPr lang="en-US" dirty="0" smtClean="0"/>
              <a:t>What are some approaches you have tried? How successful have they been?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1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successful researchers know how to tell their research story</a:t>
            </a:r>
          </a:p>
          <a:p>
            <a:r>
              <a:rPr lang="en-US" dirty="0" smtClean="0"/>
              <a:t>Story has a dramatic arc!: Issue, Complication, Climax, Resolution</a:t>
            </a:r>
          </a:p>
          <a:p>
            <a:r>
              <a:rPr lang="en-US" dirty="0" smtClean="0"/>
              <a:t>Telling a research story involves different approaches for different audiences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93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a paper about your research involves following a very specific research story pattern</a:t>
            </a:r>
          </a:p>
          <a:p>
            <a:r>
              <a:rPr lang="en-US" dirty="0" smtClean="0"/>
              <a:t>Tell the story of the existing literature (literature review)</a:t>
            </a:r>
          </a:p>
          <a:p>
            <a:r>
              <a:rPr lang="en-US" dirty="0" smtClean="0"/>
              <a:t>Define a gap and make the case that filling this gap in existing knowledge is a worthy task</a:t>
            </a:r>
          </a:p>
          <a:p>
            <a:r>
              <a:rPr lang="en-US" dirty="0" smtClean="0"/>
              <a:t>Show how your project fills the gap</a:t>
            </a:r>
          </a:p>
          <a:p>
            <a:r>
              <a:rPr lang="en-US" dirty="0" smtClean="0"/>
              <a:t>Provide the results and point toward the next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grant application involves a research story similar to that in a journal article with one major difference: you usually cannot write to an audience of disciplinary peers</a:t>
            </a:r>
          </a:p>
          <a:p>
            <a:r>
              <a:rPr lang="en-US" dirty="0" smtClean="0"/>
              <a:t>Avoid jargon; instead use everyday language</a:t>
            </a:r>
            <a:endParaRPr lang="en-US" dirty="0"/>
          </a:p>
          <a:p>
            <a:r>
              <a:rPr lang="en-US" dirty="0" smtClean="0"/>
              <a:t>When it is not possible to avoid jargon, you must carefully define your terms</a:t>
            </a:r>
          </a:p>
          <a:p>
            <a:r>
              <a:rPr lang="en-US" dirty="0" smtClean="0"/>
              <a:t>Read the call for proposals very carefully and repeatedly as you draft your proposal</a:t>
            </a:r>
          </a:p>
          <a:p>
            <a:r>
              <a:rPr lang="en-US" dirty="0" smtClean="0"/>
              <a:t>Consider how the requirements constrain your focus, but also consider how the requirements leave room for your research story</a:t>
            </a:r>
          </a:p>
        </p:txBody>
      </p:sp>
    </p:spTree>
    <p:extLst>
      <p:ext uri="{BB962C8B-B14F-4D97-AF65-F5344CB8AC3E}">
        <p14:creationId xmlns:p14="http://schemas.microsoft.com/office/powerpoint/2010/main" val="17421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the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4761"/>
          </a:xfrm>
        </p:spPr>
        <p:txBody>
          <a:bodyPr/>
          <a:lstStyle/>
          <a:p>
            <a:r>
              <a:rPr lang="en-US" dirty="0" smtClean="0"/>
              <a:t>When you tell your research story outside an academic context, you must humanize your work</a:t>
            </a:r>
          </a:p>
          <a:p>
            <a:r>
              <a:rPr lang="en-US" dirty="0" smtClean="0"/>
              <a:t>Put it on a human scale – think about what you can see and touch and how you might describe your work on molecules and cells within the experiential order of </a:t>
            </a:r>
            <a:r>
              <a:rPr lang="en-US" dirty="0" err="1" smtClean="0"/>
              <a:t>maginitude</a:t>
            </a:r>
            <a:endParaRPr lang="en-US" dirty="0" smtClean="0"/>
          </a:p>
          <a:p>
            <a:r>
              <a:rPr lang="en-US" dirty="0" smtClean="0"/>
              <a:t>Use human experience – talk about human experiences related to your research</a:t>
            </a:r>
          </a:p>
          <a:p>
            <a:r>
              <a:rPr lang="en-US" dirty="0" smtClean="0"/>
              <a:t>Be careful not to “dumb it down” – instead think of ways you might teach important fundamental concepts while not getting lost in the weeds of the most </a:t>
            </a:r>
            <a:r>
              <a:rPr lang="en-US" dirty="0" err="1" smtClean="0"/>
              <a:t>isoteric</a:t>
            </a:r>
            <a:r>
              <a:rPr lang="en-US" dirty="0" smtClean="0"/>
              <a:t> areas of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the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metaphor, simile, and representative language appropriately – don’t stretch a metaphor too far</a:t>
            </a:r>
          </a:p>
          <a:p>
            <a:r>
              <a:rPr lang="en-US" dirty="0" smtClean="0"/>
              <a:t>Tell a human story with fully-realized people who have emotions and struggles</a:t>
            </a:r>
          </a:p>
          <a:p>
            <a:r>
              <a:rPr lang="en-US" dirty="0" smtClean="0"/>
              <a:t>Use illustrations</a:t>
            </a:r>
          </a:p>
          <a:p>
            <a:r>
              <a:rPr lang="en-US" dirty="0" smtClean="0"/>
              <a:t>Make connections</a:t>
            </a:r>
          </a:p>
          <a:p>
            <a:r>
              <a:rPr lang="en-US" dirty="0" smtClean="0"/>
              <a:t>Be rhetorical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1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blog</a:t>
            </a:r>
          </a:p>
          <a:p>
            <a:r>
              <a:rPr lang="en-US" dirty="0" smtClean="0"/>
              <a:t>Talk to your family and friends</a:t>
            </a:r>
          </a:p>
          <a:p>
            <a:r>
              <a:rPr lang="en-US" dirty="0" smtClean="0"/>
              <a:t>Talk to strangers</a:t>
            </a:r>
          </a:p>
          <a:p>
            <a:r>
              <a:rPr lang="en-US" dirty="0" smtClean="0"/>
              <a:t>Be creative</a:t>
            </a:r>
          </a:p>
          <a:p>
            <a:r>
              <a:rPr lang="en-US" dirty="0" smtClean="0"/>
              <a:t>Take a course:</a:t>
            </a:r>
          </a:p>
          <a:p>
            <a:pPr lvl="1"/>
            <a:r>
              <a:rPr lang="en-US" dirty="0" smtClean="0"/>
              <a:t>RHET: 7930 (Writing in the </a:t>
            </a:r>
            <a:r>
              <a:rPr lang="en-US" dirty="0" err="1" smtClean="0"/>
              <a:t>Discipines</a:t>
            </a:r>
            <a:r>
              <a:rPr lang="en-US" dirty="0" smtClean="0"/>
              <a:t>)	</a:t>
            </a:r>
          </a:p>
          <a:p>
            <a:pPr lvl="1"/>
            <a:r>
              <a:rPr lang="en-US" dirty="0" smtClean="0"/>
              <a:t>RHET: 7940 (Public Speaking for Academics) *in the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6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communication in the digital Age RHET:7500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4630"/>
          </a:xfrm>
        </p:spPr>
        <p:txBody>
          <a:bodyPr/>
          <a:lstStyle/>
          <a:p>
            <a:r>
              <a:rPr lang="en-US" dirty="0" smtClean="0"/>
              <a:t>2 (or 3) semester hours</a:t>
            </a:r>
          </a:p>
          <a:p>
            <a:r>
              <a:rPr lang="en-US" dirty="0" smtClean="0"/>
              <a:t>Project oriented class</a:t>
            </a:r>
          </a:p>
          <a:p>
            <a:pPr lvl="1"/>
            <a:r>
              <a:rPr lang="en-US" b="1" i="1" dirty="0"/>
              <a:t>Blog posts and classwork</a:t>
            </a:r>
            <a:r>
              <a:rPr lang="en-US" b="1" dirty="0"/>
              <a:t> (10%) </a:t>
            </a:r>
            <a:endParaRPr lang="en-US" dirty="0"/>
          </a:p>
          <a:p>
            <a:pPr lvl="1"/>
            <a:r>
              <a:rPr lang="en-US" b="1" i="1" dirty="0"/>
              <a:t>One Button Video </a:t>
            </a:r>
            <a:r>
              <a:rPr lang="en-US" b="1" dirty="0"/>
              <a:t>(10%) </a:t>
            </a:r>
            <a:endParaRPr lang="en-US" b="1" dirty="0" smtClean="0"/>
          </a:p>
          <a:p>
            <a:pPr lvl="1"/>
            <a:r>
              <a:rPr lang="en-US" b="1" i="1" dirty="0"/>
              <a:t>Initial project plan </a:t>
            </a:r>
            <a:r>
              <a:rPr lang="en-US" b="1" dirty="0"/>
              <a:t>(10</a:t>
            </a:r>
            <a:r>
              <a:rPr lang="en-US" b="1" dirty="0" smtClean="0"/>
              <a:t>%)</a:t>
            </a:r>
          </a:p>
          <a:p>
            <a:pPr lvl="1"/>
            <a:r>
              <a:rPr lang="en-US" b="1" i="1" dirty="0"/>
              <a:t>Faculty interview</a:t>
            </a:r>
            <a:r>
              <a:rPr lang="en-US" b="1" dirty="0"/>
              <a:t> (10</a:t>
            </a:r>
            <a:r>
              <a:rPr lang="en-US" b="1" dirty="0" smtClean="0"/>
              <a:t>%)</a:t>
            </a:r>
          </a:p>
          <a:p>
            <a:pPr lvl="1"/>
            <a:r>
              <a:rPr lang="en-US" b="1" i="1" dirty="0"/>
              <a:t>Midterm project plan</a:t>
            </a:r>
            <a:r>
              <a:rPr lang="en-US" b="1" dirty="0"/>
              <a:t> (10</a:t>
            </a:r>
            <a:r>
              <a:rPr lang="en-US" b="1" dirty="0" smtClean="0"/>
              <a:t>%)</a:t>
            </a:r>
          </a:p>
          <a:p>
            <a:pPr lvl="1"/>
            <a:r>
              <a:rPr lang="en-US" b="1" i="1" dirty="0"/>
              <a:t>TED-inspired video</a:t>
            </a:r>
            <a:r>
              <a:rPr lang="en-US" b="1" dirty="0"/>
              <a:t> (10%) </a:t>
            </a:r>
            <a:endParaRPr lang="en-US" b="1" dirty="0" smtClean="0"/>
          </a:p>
          <a:p>
            <a:pPr lvl="1"/>
            <a:r>
              <a:rPr lang="en-US" b="1" i="1" dirty="0"/>
              <a:t>Final project</a:t>
            </a:r>
            <a:r>
              <a:rPr lang="en-US" b="1" dirty="0"/>
              <a:t> (40%)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403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117</TotalTime>
  <Words>480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Communicating Science  to a Lay Audience</vt:lpstr>
      <vt:lpstr>Communicating Beyond  your Discipline</vt:lpstr>
      <vt:lpstr>Story</vt:lpstr>
      <vt:lpstr>Journal Article</vt:lpstr>
      <vt:lpstr>Grant application</vt:lpstr>
      <vt:lpstr>Communicating with the Public</vt:lpstr>
      <vt:lpstr>Communicating with the Public</vt:lpstr>
      <vt:lpstr>Practice</vt:lpstr>
      <vt:lpstr>Science communication in the digital Age RHET:7500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Science  to a Lay Audience</dc:title>
  <dc:creator>Gilchrist, Matthew J</dc:creator>
  <cp:lastModifiedBy>Gilchrist, Matthew J</cp:lastModifiedBy>
  <cp:revision>8</cp:revision>
  <dcterms:created xsi:type="dcterms:W3CDTF">2018-11-27T21:01:30Z</dcterms:created>
  <dcterms:modified xsi:type="dcterms:W3CDTF">2018-11-27T22:58:50Z</dcterms:modified>
</cp:coreProperties>
</file>