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63" r:id="rId2"/>
  </p:sldMasterIdLst>
  <p:notesMasterIdLst>
    <p:notesMasterId r:id="rId19"/>
  </p:notesMasterIdLst>
  <p:handoutMasterIdLst>
    <p:handoutMasterId r:id="rId20"/>
  </p:handoutMasterIdLst>
  <p:sldIdLst>
    <p:sldId id="380" r:id="rId3"/>
    <p:sldId id="403" r:id="rId4"/>
    <p:sldId id="393" r:id="rId5"/>
    <p:sldId id="394" r:id="rId6"/>
    <p:sldId id="395" r:id="rId7"/>
    <p:sldId id="396" r:id="rId8"/>
    <p:sldId id="397" r:id="rId9"/>
    <p:sldId id="398" r:id="rId10"/>
    <p:sldId id="407" r:id="rId11"/>
    <p:sldId id="399" r:id="rId12"/>
    <p:sldId id="405" r:id="rId13"/>
    <p:sldId id="400" r:id="rId14"/>
    <p:sldId id="404" r:id="rId15"/>
    <p:sldId id="406" r:id="rId16"/>
    <p:sldId id="402" r:id="rId17"/>
    <p:sldId id="401"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D95218"/>
    <a:srgbClr val="0071BD"/>
    <a:srgbClr val="00FF00"/>
    <a:srgbClr val="0000FF"/>
    <a:srgbClr val="D00000"/>
    <a:srgbClr val="C00000"/>
    <a:srgbClr val="3F3F3F"/>
    <a:srgbClr val="9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78" autoAdjust="0"/>
  </p:normalViewPr>
  <p:slideViewPr>
    <p:cSldViewPr>
      <p:cViewPr>
        <p:scale>
          <a:sx n="94" d="100"/>
          <a:sy n="94" d="100"/>
        </p:scale>
        <p:origin x="912"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5ADFBC-8E45-4803-8937-9B7F54F59899}"/>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E8424B-A7C1-4860-8EBD-A12AEE4BF956}"/>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E4845861-ED99-4756-9CC8-B4D9034FEEDB}" type="datetimeFigureOut">
              <a:rPr lang="en-US" smtClean="0"/>
              <a:t>9/14/2020</a:t>
            </a:fld>
            <a:endParaRPr lang="en-US"/>
          </a:p>
        </p:txBody>
      </p:sp>
      <p:sp>
        <p:nvSpPr>
          <p:cNvPr id="4" name="Footer Placeholder 3">
            <a:extLst>
              <a:ext uri="{FF2B5EF4-FFF2-40B4-BE49-F238E27FC236}">
                <a16:creationId xmlns:a16="http://schemas.microsoft.com/office/drawing/2014/main" id="{F09C30B7-877F-473D-9141-026CACABACD6}"/>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864B74-3317-41D9-9ACF-1697A63AA3AD}"/>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4E8CF87F-D526-488A-90C5-46C71CE689CC}" type="slidenum">
              <a:rPr lang="en-US" smtClean="0"/>
              <a:t>‹#›</a:t>
            </a:fld>
            <a:endParaRPr lang="en-US"/>
          </a:p>
        </p:txBody>
      </p:sp>
    </p:spTree>
    <p:extLst>
      <p:ext uri="{BB962C8B-B14F-4D97-AF65-F5344CB8AC3E}">
        <p14:creationId xmlns:p14="http://schemas.microsoft.com/office/powerpoint/2010/main" val="40516179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FA8026F-C6E6-411B-8A0B-496FA3033E7E}" type="datetimeFigureOut">
              <a:rPr lang="en-US" smtClean="0"/>
              <a:pPr/>
              <a:t>9/14/2020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24847B0-C2B4-4DB4-836A-3E2084AABE96}" type="slidenum">
              <a:rPr lang="en-US" smtClean="0"/>
              <a:pPr/>
              <a:t>‹#›</a:t>
            </a:fld>
            <a:endParaRPr lang="en-US"/>
          </a:p>
        </p:txBody>
      </p:sp>
    </p:spTree>
    <p:extLst>
      <p:ext uri="{BB962C8B-B14F-4D97-AF65-F5344CB8AC3E}">
        <p14:creationId xmlns:p14="http://schemas.microsoft.com/office/powerpoint/2010/main" val="24998611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28600" indent="-228600">
              <a:buAutoNum type="arabicPeriod"/>
            </a:pPr>
            <a:r>
              <a:rPr lang="en-US" dirty="0"/>
              <a:t>Only designed to work for at% or </a:t>
            </a:r>
            <a:r>
              <a:rPr lang="en-US" dirty="0" err="1"/>
              <a:t>wt</a:t>
            </a:r>
            <a:r>
              <a:rPr lang="en-US" dirty="0"/>
              <a:t>%, not counts </a:t>
            </a:r>
          </a:p>
          <a:p>
            <a:pPr marL="228600" indent="-228600">
              <a:buAutoNum type="arabicPeriod"/>
            </a:pPr>
            <a:r>
              <a:rPr lang="en-US" dirty="0"/>
              <a:t>Any unchecked boxes are ignored</a:t>
            </a:r>
          </a:p>
          <a:p>
            <a:pPr marL="228600" indent="-228600">
              <a:buAutoNum type="arabicPeriod"/>
            </a:pPr>
            <a:r>
              <a:rPr lang="en-US" dirty="0"/>
              <a:t>You must manually update the figure by clicking the “update figure” button</a:t>
            </a:r>
          </a:p>
          <a:p>
            <a:pPr marL="228600" indent="-228600">
              <a:buAutoNum type="arabicPeriod"/>
            </a:pPr>
            <a:r>
              <a:rPr lang="en-US" dirty="0"/>
              <a:t>The base can be re-named and colored by clicking the Re(name/color) base button.</a:t>
            </a:r>
          </a:p>
          <a:p>
            <a:pPr marL="685800" lvl="1" indent="-228600">
              <a:buAutoNum type="arabicPeriod"/>
            </a:pPr>
            <a:r>
              <a:rPr lang="en-US" dirty="0"/>
              <a:t>The base elements are those that make up the composition of your base</a:t>
            </a:r>
          </a:p>
          <a:p>
            <a:pPr marL="685800" lvl="1" indent="-228600">
              <a:buAutoNum type="arabicPeriod"/>
            </a:pPr>
            <a:r>
              <a:rPr lang="en-US" dirty="0"/>
              <a:t>The program will look for pixels with combinations of these elements within the specific thresholds under the “Base Elements Thresholds” column.</a:t>
            </a:r>
          </a:p>
          <a:p>
            <a:pPr marL="228600" lvl="0" indent="-228600">
              <a:buAutoNum type="arabicPeriod"/>
            </a:pPr>
            <a:r>
              <a:rPr lang="en-US" dirty="0"/>
              <a:t>For single element thresholds, the program looks for pixels between the threshold percentages and plots them their color</a:t>
            </a:r>
          </a:p>
          <a:p>
            <a:pPr marL="685800" lvl="1" indent="-228600">
              <a:buAutoNum type="arabicPeriod"/>
            </a:pPr>
            <a:r>
              <a:rPr lang="en-US" dirty="0"/>
              <a:t>i.e. In the image, the program looks for pixels between 35 and 100% for Al and 35 and 100% for Cr</a:t>
            </a:r>
          </a:p>
          <a:p>
            <a:pPr marL="228600" lvl="0" indent="-228600">
              <a:buAutoNum type="arabicPeriod"/>
            </a:pPr>
            <a:r>
              <a:rPr lang="en-US" dirty="0"/>
              <a:t>For binary and ternary combination thresholds, all combinations of elements will be analyzed and plotted if pixels contain elements that fall within the required element ranges</a:t>
            </a:r>
          </a:p>
          <a:p>
            <a:pPr marL="685800" lvl="1" indent="-228600">
              <a:buAutoNum type="arabicPeriod"/>
            </a:pPr>
            <a:r>
              <a:rPr lang="en-US" dirty="0"/>
              <a:t>For example, binary pixels of Al-Ni will be plotted if a pixel contains Al between 5-100% and Ni between 50-100% (inclusive)</a:t>
            </a:r>
          </a:p>
          <a:p>
            <a:pPr marL="685800" lvl="1" indent="-228600">
              <a:buAutoNum type="arabicPeriod"/>
            </a:pPr>
            <a:r>
              <a:rPr lang="en-US" dirty="0"/>
              <a:t>Ternary pixels of Al-Co-Ni will be plotted if a pixel contains between 5-100% Al, 5-100% Co and 50-100% Ni</a:t>
            </a:r>
          </a:p>
          <a:p>
            <a:pPr marL="228600" lvl="0" indent="-228600">
              <a:buAutoNum type="arabicPeriod"/>
            </a:pPr>
            <a:r>
              <a:rPr lang="en-US" dirty="0"/>
              <a:t>The program will plot ternary pixels above binary which are above singular elements (i.e. regions that are Al-rich and have Al-Ni will only show up as Al-Ni. Regions that have Al-Ni and Al-Co-Ni will only show up as Al-Co-Ni)</a:t>
            </a:r>
          </a:p>
          <a:p>
            <a:pPr marL="228600" lvl="0" indent="-228600">
              <a:buAutoNum type="arabicPeriod"/>
            </a:pPr>
            <a:r>
              <a:rPr lang="en-US" dirty="0"/>
              <a:t>All possible binary or ternary combinations are considered by the program</a:t>
            </a:r>
          </a:p>
          <a:p>
            <a:pPr marL="685800" lvl="1" indent="-228600">
              <a:buAutoNum type="arabicPeriod"/>
            </a:pPr>
            <a:r>
              <a:rPr lang="en-US" dirty="0"/>
              <a:t>If you do not want them to all be considered, you can uncheck the box for that combination at the bottom</a:t>
            </a:r>
          </a:p>
          <a:p>
            <a:pPr marL="685800" lvl="1" indent="-228600">
              <a:buAutoNum type="arabicPeriod"/>
            </a:pPr>
            <a:r>
              <a:rPr lang="en-US" dirty="0"/>
              <a:t>You can rename or recolor the single, binary, and ternary combinations in a variety of pre-defined ways with the “re(name/color) single/binary/ternary” buttons</a:t>
            </a:r>
          </a:p>
          <a:p>
            <a:pPr marL="228600" lvl="0" indent="-228600">
              <a:buAutoNum type="arabicPeriod"/>
            </a:pPr>
            <a:r>
              <a:rPr lang="en-US" dirty="0"/>
              <a:t>The figures and all percentages are saved in the “</a:t>
            </a:r>
            <a:r>
              <a:rPr lang="en-US" dirty="0" err="1"/>
              <a:t>coloredmaps</a:t>
            </a:r>
            <a:r>
              <a:rPr lang="en-US" dirty="0"/>
              <a:t>” folder, in addition to the hex colors of the element or element combos in the figure.</a:t>
            </a:r>
          </a:p>
        </p:txBody>
      </p:sp>
      <p:sp>
        <p:nvSpPr>
          <p:cNvPr id="4" name="Slide Number Placeholder 3"/>
          <p:cNvSpPr>
            <a:spLocks noGrp="1"/>
          </p:cNvSpPr>
          <p:nvPr>
            <p:ph type="sldNum" sz="quarter" idx="5"/>
          </p:nvPr>
        </p:nvSpPr>
        <p:spPr/>
        <p:txBody>
          <a:bodyPr/>
          <a:lstStyle/>
          <a:p>
            <a:fld id="{924847B0-C2B4-4DB4-836A-3E2084AABE96}" type="slidenum">
              <a:rPr lang="en-US" smtClean="0"/>
              <a:pPr/>
              <a:t>14</a:t>
            </a:fld>
            <a:endParaRPr lang="en-US"/>
          </a:p>
        </p:txBody>
      </p:sp>
    </p:spTree>
    <p:extLst>
      <p:ext uri="{BB962C8B-B14F-4D97-AF65-F5344CB8AC3E}">
        <p14:creationId xmlns:p14="http://schemas.microsoft.com/office/powerpoint/2010/main" val="152930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8AFC23E-A0D8-47FA-9AA1-DF136FB1E7E7}" type="datetime1">
              <a:rPr lang="en-US" smtClean="0"/>
              <a:t>9/14/2020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652C9-7DB8-4924-A4B1-95DB41C57055}" type="datetime1">
              <a:rPr lang="en-US" smtClean="0"/>
              <a:t>9/14/2020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23B29-88DD-4D2E-8393-F50A58B67091}" type="datetime1">
              <a:rPr lang="en-US" smtClean="0"/>
              <a:t>9/14/2020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6" name="Rectangle 15"/>
          <p:cNvSpPr/>
          <p:nvPr userDrawn="1"/>
        </p:nvSpPr>
        <p:spPr>
          <a:xfrm>
            <a:off x="-11805" y="-18288"/>
            <a:ext cx="9162288" cy="68762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2880" y="381000"/>
            <a:ext cx="9156879" cy="5170732"/>
          </a:xfrm>
          <a:prstGeom prst="rect">
            <a:avLst/>
          </a:prstGeom>
          <a:gradFill flip="none" rotWithShape="1">
            <a:gsLst>
              <a:gs pos="0">
                <a:srgbClr val="D2C594"/>
              </a:gs>
              <a:gs pos="100000">
                <a:schemeClr val="bg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tle 1"/>
          <p:cNvSpPr>
            <a:spLocks noGrp="1"/>
          </p:cNvSpPr>
          <p:nvPr>
            <p:ph type="ctrTitle"/>
          </p:nvPr>
        </p:nvSpPr>
        <p:spPr>
          <a:xfrm>
            <a:off x="717459" y="1190220"/>
            <a:ext cx="7696200" cy="1398432"/>
          </a:xfrm>
          <a:prstGeom prst="rect">
            <a:avLst/>
          </a:prstGeom>
        </p:spPr>
        <p:txBody>
          <a:bodyPr/>
          <a:lstStyle>
            <a:lvl1pPr>
              <a:defRPr sz="2800" baseline="0">
                <a:latin typeface="Arial Black" pitchFamily="34" charset="0"/>
              </a:defRPr>
            </a:lvl1pPr>
          </a:lstStyle>
          <a:p>
            <a:r>
              <a:rPr lang="en-US"/>
              <a:t>Click to edit Master title style</a:t>
            </a:r>
            <a:endParaRPr lang="en-US" dirty="0"/>
          </a:p>
        </p:txBody>
      </p:sp>
      <p:sp>
        <p:nvSpPr>
          <p:cNvPr id="25" name="Subtitle 2"/>
          <p:cNvSpPr>
            <a:spLocks noGrp="1"/>
          </p:cNvSpPr>
          <p:nvPr>
            <p:ph type="subTitle" idx="1"/>
          </p:nvPr>
        </p:nvSpPr>
        <p:spPr>
          <a:xfrm>
            <a:off x="1365159" y="2739978"/>
            <a:ext cx="6400800" cy="1271790"/>
          </a:xfrm>
          <a:prstGeom prst="rect">
            <a:avLst/>
          </a:prstGeom>
        </p:spPr>
        <p:txBody>
          <a:bodyPr/>
          <a:lstStyle>
            <a:lvl1pPr marL="0" indent="0" algn="ctr">
              <a:lnSpc>
                <a:spcPct val="120000"/>
              </a:lnSpc>
              <a:spcBef>
                <a:spcPts val="0"/>
              </a:spcBef>
              <a:spcAft>
                <a:spcPts val="0"/>
              </a:spcAft>
              <a:buNone/>
              <a:defRPr sz="2400">
                <a:solidFill>
                  <a:schemeClr val="tx1"/>
                </a:solidFill>
                <a:latin typeface="Arial Blac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2" descr="C:\Users\David\Desktop\systeMECH\Consulting\Sridharan\Presentations\Templates\UWlogo_fl_4c.png"/>
          <p:cNvPicPr>
            <a:picLocks noChangeAspect="1" noChangeArrowheads="1"/>
          </p:cNvPicPr>
          <p:nvPr userDrawn="1"/>
        </p:nvPicPr>
        <p:blipFill>
          <a:blip r:embed="rId2" cstate="email">
            <a:lum bright="-10000" contrast="20000"/>
            <a:extLst>
              <a:ext uri="{28A0092B-C50C-407E-A947-70E740481C1C}">
                <a14:useLocalDpi xmlns:a14="http://schemas.microsoft.com/office/drawing/2010/main"/>
              </a:ext>
            </a:extLst>
          </a:blip>
          <a:srcRect/>
          <a:stretch>
            <a:fillRect/>
          </a:stretch>
        </p:blipFill>
        <p:spPr bwMode="auto">
          <a:xfrm>
            <a:off x="228600" y="5641759"/>
            <a:ext cx="2924034" cy="997280"/>
          </a:xfrm>
          <a:prstGeom prst="rect">
            <a:avLst/>
          </a:prstGeom>
          <a:noFill/>
        </p:spPr>
      </p:pic>
      <p:pic>
        <p:nvPicPr>
          <p:cNvPr id="11" name="Picture 3" descr="C:\Users\David\Desktop\systeMECH\Consulting\Sridharan\Presentations\Templates\AR0001H.jpg"/>
          <p:cNvPicPr>
            <a:picLocks noChangeAspect="1" noChangeArrowheads="1"/>
          </p:cNvPicPr>
          <p:nvPr userDrawn="1"/>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345548" y="5551732"/>
            <a:ext cx="2415433" cy="1125164"/>
          </a:xfrm>
          <a:prstGeom prst="rect">
            <a:avLst/>
          </a:prstGeom>
          <a:noFill/>
        </p:spPr>
      </p:pic>
      <p:pic>
        <p:nvPicPr>
          <p:cNvPr id="13" name="Picture 4" descr="C:\Users\David\Desktop\systeMECH\Consulting\Sridharan\Presentations\Templates\NEUP Logo-gold.png"/>
          <p:cNvPicPr>
            <a:picLocks noChangeAspect="1" noChangeArrowheads="1"/>
          </p:cNvPicPr>
          <p:nvPr userDrawn="1"/>
        </p:nvPicPr>
        <p:blipFill>
          <a:blip r:embed="rId4" cstate="email">
            <a:clrChange>
              <a:clrFrom>
                <a:srgbClr val="FFFFFF"/>
              </a:clrFrom>
              <a:clrTo>
                <a:srgbClr val="FFFFFF">
                  <a:alpha val="0"/>
                </a:srgbClr>
              </a:clrTo>
            </a:clrChange>
            <a:lum bright="-30000" contrast="-40000"/>
            <a:extLst>
              <a:ext uri="{28A0092B-C50C-407E-A947-70E740481C1C}">
                <a14:useLocalDpi xmlns:a14="http://schemas.microsoft.com/office/drawing/2010/main"/>
              </a:ext>
            </a:extLst>
          </a:blip>
          <a:srcRect/>
          <a:stretch>
            <a:fillRect/>
          </a:stretch>
        </p:blipFill>
        <p:spPr bwMode="auto">
          <a:xfrm>
            <a:off x="6829209" y="5711367"/>
            <a:ext cx="2082612" cy="850673"/>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9" name="Rectangle 18"/>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2879" y="-12879"/>
            <a:ext cx="9143999" cy="546279"/>
          </a:xfrm>
          <a:prstGeom prst="rect">
            <a:avLst/>
          </a:prstGeom>
          <a:gradFill flip="none" rotWithShape="1">
            <a:gsLst>
              <a:gs pos="0">
                <a:schemeClr val="bg1"/>
              </a:gs>
              <a:gs pos="100000">
                <a:srgbClr val="D2C59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879" y="6524388"/>
            <a:ext cx="9143999" cy="346491"/>
          </a:xfrm>
          <a:prstGeom prst="rect">
            <a:avLst/>
          </a:prstGeom>
          <a:gradFill flip="none" rotWithShape="1">
            <a:gsLst>
              <a:gs pos="0">
                <a:srgbClr val="D2C594"/>
              </a:gs>
              <a:gs pos="100000">
                <a:schemeClr val="bg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Black" pitchFamily="34" charset="0"/>
            </a:endParaRPr>
          </a:p>
        </p:txBody>
      </p:sp>
      <p:sp>
        <p:nvSpPr>
          <p:cNvPr id="33" name="Title Placeholder 1"/>
          <p:cNvSpPr>
            <a:spLocks noGrp="1"/>
          </p:cNvSpPr>
          <p:nvPr>
            <p:ph type="title"/>
          </p:nvPr>
        </p:nvSpPr>
        <p:spPr>
          <a:xfrm>
            <a:off x="457200" y="313275"/>
            <a:ext cx="8229600" cy="1143000"/>
          </a:xfrm>
          <a:prstGeom prst="rect">
            <a:avLst/>
          </a:prstGeom>
        </p:spPr>
        <p:txBody>
          <a:bodyPr vert="horz" lIns="91440" tIns="45720" rIns="91440" bIns="45720" rtlCol="0" anchor="ctr">
            <a:normAutofit/>
          </a:bodyPr>
          <a:lstStyle>
            <a:lvl1pPr algn="l">
              <a:defRPr sz="2800" b="1">
                <a:solidFill>
                  <a:srgbClr val="C00000"/>
                </a:solidFill>
                <a:effectLst>
                  <a:outerShdw blurRad="38100" dist="38100" dir="2700000" algn="tl">
                    <a:srgbClr val="000000">
                      <a:alpha val="43137"/>
                    </a:srgbClr>
                  </a:outerShdw>
                </a:effectLst>
                <a:latin typeface="Arial Black" pitchFamily="34" charset="0"/>
              </a:defRPr>
            </a:lvl1pPr>
          </a:lstStyle>
          <a:p>
            <a:r>
              <a:rPr lang="en-US"/>
              <a:t>Click to edit Master title style</a:t>
            </a:r>
            <a:endParaRPr lang="en-US" dirty="0"/>
          </a:p>
        </p:txBody>
      </p:sp>
      <p:sp>
        <p:nvSpPr>
          <p:cNvPr id="35" name="Date Placeholder 3"/>
          <p:cNvSpPr>
            <a:spLocks noGrp="1"/>
          </p:cNvSpPr>
          <p:nvPr>
            <p:ph type="dt" sz="half" idx="2"/>
          </p:nvPr>
        </p:nvSpPr>
        <p:spPr>
          <a:xfrm>
            <a:off x="457200" y="6523777"/>
            <a:ext cx="2133600" cy="365125"/>
          </a:xfrm>
          <a:prstGeom prst="rect">
            <a:avLst/>
          </a:prstGeom>
        </p:spPr>
        <p:txBody>
          <a:bodyPr vert="horz" lIns="91440" tIns="45720" rIns="91440" bIns="45720" rtlCol="0" anchor="ctr"/>
          <a:lstStyle>
            <a:lvl1pPr algn="ctr">
              <a:defRPr sz="1200">
                <a:solidFill>
                  <a:srgbClr val="3F3F3F"/>
                </a:solidFill>
                <a:latin typeface="Arial Black" pitchFamily="34" charset="0"/>
              </a:defRPr>
            </a:lvl1pPr>
          </a:lstStyle>
          <a:p>
            <a:fld id="{97B33917-BB48-4383-A05F-058461DC55CB}" type="datetime1">
              <a:rPr lang="en-US" smtClean="0"/>
              <a:t>9/14/2020</a:t>
            </a:fld>
            <a:endParaRPr lang="en-US" dirty="0"/>
          </a:p>
        </p:txBody>
      </p:sp>
      <p:sp>
        <p:nvSpPr>
          <p:cNvPr id="37" name="Slide Number Placeholder 5"/>
          <p:cNvSpPr>
            <a:spLocks noGrp="1"/>
          </p:cNvSpPr>
          <p:nvPr>
            <p:ph type="sldNum" sz="quarter" idx="4"/>
          </p:nvPr>
        </p:nvSpPr>
        <p:spPr>
          <a:xfrm>
            <a:off x="6553200" y="6523777"/>
            <a:ext cx="2133600" cy="365125"/>
          </a:xfrm>
          <a:prstGeom prst="rect">
            <a:avLst/>
          </a:prstGeom>
        </p:spPr>
        <p:txBody>
          <a:bodyPr vert="horz" lIns="91440" tIns="45720" rIns="91440" bIns="45720" rtlCol="0" anchor="ctr"/>
          <a:lstStyle>
            <a:lvl1pPr algn="r">
              <a:defRPr sz="1200">
                <a:solidFill>
                  <a:srgbClr val="3F3F3F"/>
                </a:solidFill>
                <a:latin typeface="Arial Black" pitchFamily="34" charset="0"/>
              </a:defRPr>
            </a:lvl1pPr>
          </a:lstStyle>
          <a:p>
            <a:fld id="{8A61FB31-DE6C-479F-8D82-ED8B8116660D}" type="slidenum">
              <a:rPr lang="en-US" smtClean="0"/>
              <a:pPr/>
              <a:t>‹#›</a:t>
            </a:fld>
            <a:endParaRPr lang="en-US" dirty="0"/>
          </a:p>
        </p:txBody>
      </p:sp>
      <p:sp>
        <p:nvSpPr>
          <p:cNvPr id="42" name="Content Placeholder 2"/>
          <p:cNvSpPr>
            <a:spLocks noGrp="1"/>
          </p:cNvSpPr>
          <p:nvPr>
            <p:ph idx="1"/>
          </p:nvPr>
        </p:nvSpPr>
        <p:spPr>
          <a:xfrm>
            <a:off x="457200" y="1600200"/>
            <a:ext cx="8229600" cy="4525963"/>
          </a:xfrm>
          <a:prstGeom prst="rect">
            <a:avLst/>
          </a:prstGeom>
        </p:spPr>
        <p:txBody>
          <a:bodyPr/>
          <a:lstStyle>
            <a:lvl1pPr>
              <a:defRPr sz="2000">
                <a:latin typeface="Arial Black" pitchFamily="34" charset="0"/>
              </a:defRPr>
            </a:lvl1pPr>
            <a:lvl2pPr>
              <a:defRPr sz="1800">
                <a:latin typeface="Arial Black" pitchFamily="34" charset="0"/>
              </a:defRPr>
            </a:lvl2pPr>
            <a:lvl3pPr>
              <a:defRPr sz="1600">
                <a:latin typeface="Arial Black" pitchFamily="34" charset="0"/>
              </a:defRPr>
            </a:lvl3pPr>
            <a:lvl4pPr>
              <a:defRPr sz="1400">
                <a:latin typeface="Arial Black" pitchFamily="34" charset="0"/>
              </a:defRPr>
            </a:lvl4pPr>
            <a:lvl5pPr>
              <a:defRPr sz="1400">
                <a:latin typeface="Arial Black"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3" descr="C:\Users\David\Desktop\systeMECH\Consulting\Sridharan\Presentations\Templates\AR0001H.jpg"/>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793825" y="-11788"/>
            <a:ext cx="1157807" cy="539333"/>
          </a:xfrm>
          <a:prstGeom prst="rect">
            <a:avLst/>
          </a:prstGeom>
          <a:noFill/>
        </p:spPr>
      </p:pic>
      <p:pic>
        <p:nvPicPr>
          <p:cNvPr id="14" name="Picture 4" descr="C:\Users\David\Desktop\systeMECH\Consulting\Sridharan\Presentations\Templates\NEUP Logo-gold.png"/>
          <p:cNvPicPr>
            <a:picLocks noChangeAspect="1" noChangeArrowheads="1"/>
          </p:cNvPicPr>
          <p:nvPr userDrawn="1"/>
        </p:nvPicPr>
        <p:blipFill>
          <a:blip r:embed="rId3" cstate="email">
            <a:clrChange>
              <a:clrFrom>
                <a:srgbClr val="FFFFFF"/>
              </a:clrFrom>
              <a:clrTo>
                <a:srgbClr val="FFFFFF">
                  <a:alpha val="0"/>
                </a:srgbClr>
              </a:clrTo>
            </a:clrChange>
            <a:lum bright="-30000" contrast="-40000"/>
            <a:extLst>
              <a:ext uri="{28A0092B-C50C-407E-A947-70E740481C1C}">
                <a14:useLocalDpi xmlns:a14="http://schemas.microsoft.com/office/drawing/2010/main"/>
              </a:ext>
            </a:extLst>
          </a:blip>
          <a:srcRect/>
          <a:stretch>
            <a:fillRect/>
          </a:stretch>
        </p:blipFill>
        <p:spPr bwMode="auto">
          <a:xfrm>
            <a:off x="7973656" y="74231"/>
            <a:ext cx="979307" cy="400012"/>
          </a:xfrm>
          <a:prstGeom prst="rect">
            <a:avLst/>
          </a:prstGeom>
          <a:noFill/>
        </p:spPr>
      </p:pic>
      <p:pic>
        <p:nvPicPr>
          <p:cNvPr id="20" name="Picture 2" descr="C:\Users\David\Desktop\systeMECH\Consulting\Sridharan\Presentations\Templates\UWlogo_fl_4c.png"/>
          <p:cNvPicPr>
            <a:picLocks noChangeAspect="1" noChangeArrowheads="1"/>
          </p:cNvPicPr>
          <p:nvPr userDrawn="1"/>
        </p:nvPicPr>
        <p:blipFill>
          <a:blip r:embed="rId4" cstate="email">
            <a:lum bright="-10000" contrast="20000"/>
            <a:extLst>
              <a:ext uri="{28A0092B-C50C-407E-A947-70E740481C1C}">
                <a14:useLocalDpi xmlns:a14="http://schemas.microsoft.com/office/drawing/2010/main"/>
              </a:ext>
            </a:extLst>
          </a:blip>
          <a:srcRect/>
          <a:stretch>
            <a:fillRect/>
          </a:stretch>
        </p:blipFill>
        <p:spPr bwMode="auto">
          <a:xfrm>
            <a:off x="165130" y="35626"/>
            <a:ext cx="1374968" cy="468951"/>
          </a:xfrm>
          <a:prstGeom prst="rect">
            <a:avLst/>
          </a:prstGeom>
          <a:noFill/>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E27F-0CBA-43F2-AAFD-DA9905E7183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B5CBC49-E1A6-4324-887B-9D5E2C9DD07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225DCEB-194F-4FB4-AFDA-B40A7CE26221}"/>
              </a:ext>
            </a:extLst>
          </p:cNvPr>
          <p:cNvSpPr>
            <a:spLocks noGrp="1"/>
          </p:cNvSpPr>
          <p:nvPr>
            <p:ph type="dt" sz="half" idx="10"/>
          </p:nvPr>
        </p:nvSpPr>
        <p:spPr/>
        <p:txBody>
          <a:bodyPr/>
          <a:lstStyle/>
          <a:p>
            <a:fld id="{78AFC23E-A0D8-47FA-9AA1-DF136FB1E7E7}" type="datetime1">
              <a:rPr lang="en-US" smtClean="0"/>
              <a:t>9/14/2020</a:t>
            </a:fld>
            <a:endParaRPr lang="en-US"/>
          </a:p>
        </p:txBody>
      </p:sp>
      <p:sp>
        <p:nvSpPr>
          <p:cNvPr id="5" name="Footer Placeholder 4">
            <a:extLst>
              <a:ext uri="{FF2B5EF4-FFF2-40B4-BE49-F238E27FC236}">
                <a16:creationId xmlns:a16="http://schemas.microsoft.com/office/drawing/2014/main" id="{CFF8D3D6-F320-4A8F-AB36-74D4993094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2D41C8-19A9-49AF-BD7D-3B8D6580A50F}"/>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1192312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B25A-7DF2-43B6-8241-5C7E178DA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485711-8E32-471E-A6CE-81C94E0C5E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A5E1A-B0EA-4486-8AD5-9ECD10F14DAC}"/>
              </a:ext>
            </a:extLst>
          </p:cNvPr>
          <p:cNvSpPr>
            <a:spLocks noGrp="1"/>
          </p:cNvSpPr>
          <p:nvPr>
            <p:ph type="dt" sz="half" idx="10"/>
          </p:nvPr>
        </p:nvSpPr>
        <p:spPr/>
        <p:txBody>
          <a:bodyPr/>
          <a:lstStyle/>
          <a:p>
            <a:fld id="{ACD659B7-B0D3-4961-BCDA-D1F55AD7B937}" type="datetime1">
              <a:rPr lang="en-US" smtClean="0"/>
              <a:t>9/14/2020</a:t>
            </a:fld>
            <a:endParaRPr lang="en-US"/>
          </a:p>
        </p:txBody>
      </p:sp>
      <p:sp>
        <p:nvSpPr>
          <p:cNvPr id="5" name="Footer Placeholder 4">
            <a:extLst>
              <a:ext uri="{FF2B5EF4-FFF2-40B4-BE49-F238E27FC236}">
                <a16:creationId xmlns:a16="http://schemas.microsoft.com/office/drawing/2014/main" id="{29130E79-A0EB-4D35-9631-5630C2F92F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DEAF0C-9CBB-4760-AC73-626F96001170}"/>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1266671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BDB0-BBC8-40C9-8FB9-ECA9EC1F158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80A2205-3524-4734-9405-591AE06E7B5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94961-7D9E-4C8D-BFFF-E352852A7342}"/>
              </a:ext>
            </a:extLst>
          </p:cNvPr>
          <p:cNvSpPr>
            <a:spLocks noGrp="1"/>
          </p:cNvSpPr>
          <p:nvPr>
            <p:ph type="dt" sz="half" idx="10"/>
          </p:nvPr>
        </p:nvSpPr>
        <p:spPr/>
        <p:txBody>
          <a:bodyPr/>
          <a:lstStyle/>
          <a:p>
            <a:fld id="{36847A5E-D895-4E8E-B29B-BE0B84DD3D86}" type="datetime1">
              <a:rPr lang="en-US" smtClean="0"/>
              <a:t>9/14/2020</a:t>
            </a:fld>
            <a:endParaRPr lang="en-US"/>
          </a:p>
        </p:txBody>
      </p:sp>
      <p:sp>
        <p:nvSpPr>
          <p:cNvPr id="5" name="Footer Placeholder 4">
            <a:extLst>
              <a:ext uri="{FF2B5EF4-FFF2-40B4-BE49-F238E27FC236}">
                <a16:creationId xmlns:a16="http://schemas.microsoft.com/office/drawing/2014/main" id="{E77B6C07-FD2D-4D09-89AD-FDAAC2D9FF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59C7F9-FD56-4B90-BC98-84DE16F9F9F7}"/>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2734462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58A5-4ECA-4CB5-B273-97F2836C1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F178D-4146-45D6-8F63-0E705AA79EF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5AA4D8-CA52-431D-B681-7887CB2687C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5B708-3307-4585-BF4A-52F74F136B95}"/>
              </a:ext>
            </a:extLst>
          </p:cNvPr>
          <p:cNvSpPr>
            <a:spLocks noGrp="1"/>
          </p:cNvSpPr>
          <p:nvPr>
            <p:ph type="dt" sz="half" idx="10"/>
          </p:nvPr>
        </p:nvSpPr>
        <p:spPr/>
        <p:txBody>
          <a:bodyPr/>
          <a:lstStyle/>
          <a:p>
            <a:fld id="{4C123CAE-60C3-425D-8A0E-20A4321F5059}" type="datetime1">
              <a:rPr lang="en-US" smtClean="0"/>
              <a:t>9/14/2020</a:t>
            </a:fld>
            <a:endParaRPr lang="en-US"/>
          </a:p>
        </p:txBody>
      </p:sp>
      <p:sp>
        <p:nvSpPr>
          <p:cNvPr id="6" name="Footer Placeholder 5">
            <a:extLst>
              <a:ext uri="{FF2B5EF4-FFF2-40B4-BE49-F238E27FC236}">
                <a16:creationId xmlns:a16="http://schemas.microsoft.com/office/drawing/2014/main" id="{0BF11FF9-E25E-493A-87DA-3F27B04D2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721E80-C8FB-44EE-8C6C-8193DC0F6756}"/>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2508073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AEF1-3D7C-4D80-BCF5-ACDA3CB77A7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2891C-87D0-4058-9708-2D2A4E8E978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1A44BD8-6E03-4490-B1F5-F4AF4E28775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735BE-4F66-4E17-BFDF-99DD8E731E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E94CE-6867-46B1-9F96-2B9629FE910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EB1A59-69FD-4EEF-84FD-DDDB3E8CE7F4}"/>
              </a:ext>
            </a:extLst>
          </p:cNvPr>
          <p:cNvSpPr>
            <a:spLocks noGrp="1"/>
          </p:cNvSpPr>
          <p:nvPr>
            <p:ph type="dt" sz="half" idx="10"/>
          </p:nvPr>
        </p:nvSpPr>
        <p:spPr/>
        <p:txBody>
          <a:bodyPr/>
          <a:lstStyle/>
          <a:p>
            <a:fld id="{D58F2B7F-49F2-4903-8101-FD2D3CE1F5E4}" type="datetime1">
              <a:rPr lang="en-US" smtClean="0"/>
              <a:t>9/14/2020</a:t>
            </a:fld>
            <a:endParaRPr lang="en-US"/>
          </a:p>
        </p:txBody>
      </p:sp>
      <p:sp>
        <p:nvSpPr>
          <p:cNvPr id="8" name="Footer Placeholder 7">
            <a:extLst>
              <a:ext uri="{FF2B5EF4-FFF2-40B4-BE49-F238E27FC236}">
                <a16:creationId xmlns:a16="http://schemas.microsoft.com/office/drawing/2014/main" id="{07F46790-F979-42A4-A5DE-6A8723E8BC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8851BEE-38CF-49E6-94C5-8D3CA87886CA}"/>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1526114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B24B-E5EB-4F74-BA5D-556682139C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83A7F3-109E-45BE-AE05-5015CFFBE26F}"/>
              </a:ext>
            </a:extLst>
          </p:cNvPr>
          <p:cNvSpPr>
            <a:spLocks noGrp="1"/>
          </p:cNvSpPr>
          <p:nvPr>
            <p:ph type="dt" sz="half" idx="10"/>
          </p:nvPr>
        </p:nvSpPr>
        <p:spPr/>
        <p:txBody>
          <a:bodyPr/>
          <a:lstStyle/>
          <a:p>
            <a:fld id="{D801AA60-BC14-46D1-A3C0-35D735AB5C93}" type="datetime1">
              <a:rPr lang="en-US" smtClean="0"/>
              <a:t>9/14/2020</a:t>
            </a:fld>
            <a:endParaRPr lang="en-US"/>
          </a:p>
        </p:txBody>
      </p:sp>
      <p:sp>
        <p:nvSpPr>
          <p:cNvPr id="4" name="Footer Placeholder 3">
            <a:extLst>
              <a:ext uri="{FF2B5EF4-FFF2-40B4-BE49-F238E27FC236}">
                <a16:creationId xmlns:a16="http://schemas.microsoft.com/office/drawing/2014/main" id="{0017E3DE-9049-4F50-95F7-F1A08514936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48CF56-B5B9-431D-B1BC-C125FCC59DA7}"/>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42410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D659B7-B0D3-4961-BCDA-D1F55AD7B937}" type="datetime1">
              <a:rPr lang="en-US" smtClean="0"/>
              <a:t>9/14/2020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15517F-86DE-4E9A-BACB-1746E5CED6C8}"/>
              </a:ext>
            </a:extLst>
          </p:cNvPr>
          <p:cNvSpPr>
            <a:spLocks noGrp="1"/>
          </p:cNvSpPr>
          <p:nvPr>
            <p:ph type="dt" sz="half" idx="10"/>
          </p:nvPr>
        </p:nvSpPr>
        <p:spPr/>
        <p:txBody>
          <a:bodyPr/>
          <a:lstStyle/>
          <a:p>
            <a:fld id="{54D3A87F-367E-42E2-B142-7FF95AC93850}" type="datetime1">
              <a:rPr lang="en-US" smtClean="0"/>
              <a:t>9/14/2020</a:t>
            </a:fld>
            <a:endParaRPr lang="en-US"/>
          </a:p>
        </p:txBody>
      </p:sp>
      <p:sp>
        <p:nvSpPr>
          <p:cNvPr id="3" name="Footer Placeholder 2">
            <a:extLst>
              <a:ext uri="{FF2B5EF4-FFF2-40B4-BE49-F238E27FC236}">
                <a16:creationId xmlns:a16="http://schemas.microsoft.com/office/drawing/2014/main" id="{D8E3721F-C0AC-4E9C-B8BF-10C05BF3A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9E570A2-D4AC-4213-910C-21D33C5A0611}"/>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1975185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0514-FD43-4A1D-BA57-70EC1D9D237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72A5912-4AC0-487F-A9DC-CCEE648D148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D085D9-BC42-4DD6-B8D0-47E91A2A1E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427D7BD-49D3-401F-AEEB-D49662CFF8CB}"/>
              </a:ext>
            </a:extLst>
          </p:cNvPr>
          <p:cNvSpPr>
            <a:spLocks noGrp="1"/>
          </p:cNvSpPr>
          <p:nvPr>
            <p:ph type="dt" sz="half" idx="10"/>
          </p:nvPr>
        </p:nvSpPr>
        <p:spPr/>
        <p:txBody>
          <a:bodyPr/>
          <a:lstStyle/>
          <a:p>
            <a:fld id="{2BAE7873-87EF-48CF-AEF8-98E3EC02928D}" type="datetime1">
              <a:rPr lang="en-US" smtClean="0"/>
              <a:t>9/14/2020</a:t>
            </a:fld>
            <a:endParaRPr lang="en-US"/>
          </a:p>
        </p:txBody>
      </p:sp>
      <p:sp>
        <p:nvSpPr>
          <p:cNvPr id="6" name="Footer Placeholder 5">
            <a:extLst>
              <a:ext uri="{FF2B5EF4-FFF2-40B4-BE49-F238E27FC236}">
                <a16:creationId xmlns:a16="http://schemas.microsoft.com/office/drawing/2014/main" id="{8D35892D-C42D-409C-B2C2-BD4837804D6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C4BE4F-8DC0-4262-99A4-DC55D2BCEA8F}"/>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383396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64AE-1A5B-4FA4-83D2-5E96B7F8A05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1846C8A-F4F3-46E8-AF28-A08F18725BB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65D02E9-E50F-43C3-AB8F-F12B2D37934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C876DEF-0081-491C-A6DF-ABE31D15925B}"/>
              </a:ext>
            </a:extLst>
          </p:cNvPr>
          <p:cNvSpPr>
            <a:spLocks noGrp="1"/>
          </p:cNvSpPr>
          <p:nvPr>
            <p:ph type="dt" sz="half" idx="10"/>
          </p:nvPr>
        </p:nvSpPr>
        <p:spPr/>
        <p:txBody>
          <a:bodyPr/>
          <a:lstStyle/>
          <a:p>
            <a:fld id="{66A97C9E-5B38-40BD-BBD2-C2C8E0256EAE}" type="datetime1">
              <a:rPr lang="en-US" smtClean="0"/>
              <a:t>9/14/2020</a:t>
            </a:fld>
            <a:endParaRPr lang="en-US"/>
          </a:p>
        </p:txBody>
      </p:sp>
      <p:sp>
        <p:nvSpPr>
          <p:cNvPr id="6" name="Footer Placeholder 5">
            <a:extLst>
              <a:ext uri="{FF2B5EF4-FFF2-40B4-BE49-F238E27FC236}">
                <a16:creationId xmlns:a16="http://schemas.microsoft.com/office/drawing/2014/main" id="{4D9277F9-B0A1-48D8-9B21-D87CDA5F4D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685D34-41DE-4F7E-9FE0-46F3FAE30224}"/>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2721572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20EE-8EFA-400A-B76B-4E18D9C47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27DBB4-F17D-4C96-A2FE-8FE2574CB2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58158-3C4C-4CBF-9007-5B36F941C62F}"/>
              </a:ext>
            </a:extLst>
          </p:cNvPr>
          <p:cNvSpPr>
            <a:spLocks noGrp="1"/>
          </p:cNvSpPr>
          <p:nvPr>
            <p:ph type="dt" sz="half" idx="10"/>
          </p:nvPr>
        </p:nvSpPr>
        <p:spPr/>
        <p:txBody>
          <a:bodyPr/>
          <a:lstStyle/>
          <a:p>
            <a:fld id="{D14652C9-7DB8-4924-A4B1-95DB41C57055}" type="datetime1">
              <a:rPr lang="en-US" smtClean="0"/>
              <a:t>9/14/2020</a:t>
            </a:fld>
            <a:endParaRPr lang="en-US"/>
          </a:p>
        </p:txBody>
      </p:sp>
      <p:sp>
        <p:nvSpPr>
          <p:cNvPr id="5" name="Footer Placeholder 4">
            <a:extLst>
              <a:ext uri="{FF2B5EF4-FFF2-40B4-BE49-F238E27FC236}">
                <a16:creationId xmlns:a16="http://schemas.microsoft.com/office/drawing/2014/main" id="{D3A2AD84-70DE-49FC-A7AD-3525838F91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1D5FBE-8E63-4D7E-879D-5134A35C09C1}"/>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35959412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D98F4-0651-4F9E-AB95-CA201169611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3DCEC-F574-4D40-8276-1BAA261BB93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82E1C-5767-4570-9E89-E7C255341112}"/>
              </a:ext>
            </a:extLst>
          </p:cNvPr>
          <p:cNvSpPr>
            <a:spLocks noGrp="1"/>
          </p:cNvSpPr>
          <p:nvPr>
            <p:ph type="dt" sz="half" idx="10"/>
          </p:nvPr>
        </p:nvSpPr>
        <p:spPr/>
        <p:txBody>
          <a:bodyPr/>
          <a:lstStyle/>
          <a:p>
            <a:fld id="{05323B29-88DD-4D2E-8393-F50A58B67091}" type="datetime1">
              <a:rPr lang="en-US" smtClean="0"/>
              <a:t>9/14/2020</a:t>
            </a:fld>
            <a:endParaRPr lang="en-US"/>
          </a:p>
        </p:txBody>
      </p:sp>
      <p:sp>
        <p:nvSpPr>
          <p:cNvPr id="5" name="Footer Placeholder 4">
            <a:extLst>
              <a:ext uri="{FF2B5EF4-FFF2-40B4-BE49-F238E27FC236}">
                <a16:creationId xmlns:a16="http://schemas.microsoft.com/office/drawing/2014/main" id="{3438A2D8-F9D0-4A02-A59F-B3F501D7CF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C89BCD-AB6E-48EC-9841-73AE6DFF7218}"/>
              </a:ext>
            </a:extLst>
          </p:cNvPr>
          <p:cNvSpPr>
            <a:spLocks noGrp="1"/>
          </p:cNvSpPr>
          <p:nvPr>
            <p:ph type="sldNum" sz="quarter" idx="12"/>
          </p:nvPr>
        </p:nvSpPr>
        <p:spPr/>
        <p:txBody>
          <a:bodyPr/>
          <a:lstStyle/>
          <a:p>
            <a:fld id="{8A61FB31-DE6C-479F-8D82-ED8B8116660D}" type="slidenum">
              <a:rPr lang="en-US" smtClean="0"/>
              <a:pPr/>
              <a:t>‹#›</a:t>
            </a:fld>
            <a:endParaRPr lang="en-US"/>
          </a:p>
        </p:txBody>
      </p:sp>
    </p:spTree>
    <p:extLst>
      <p:ext uri="{BB962C8B-B14F-4D97-AF65-F5344CB8AC3E}">
        <p14:creationId xmlns:p14="http://schemas.microsoft.com/office/powerpoint/2010/main" val="406242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847A5E-D895-4E8E-B29B-BE0B84DD3D86}" type="datetime1">
              <a:rPr lang="en-US" smtClean="0"/>
              <a:t>9/14/2020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123CAE-60C3-425D-8A0E-20A4321F5059}" type="datetime1">
              <a:rPr lang="en-US" smtClean="0"/>
              <a:t>9/14/2020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8F2B7F-49F2-4903-8101-FD2D3CE1F5E4}" type="datetime1">
              <a:rPr lang="en-US" smtClean="0"/>
              <a:t>9/14/2020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01AA60-BC14-46D1-A3C0-35D735AB5C93}" type="datetime1">
              <a:rPr lang="en-US" smtClean="0"/>
              <a:t>9/14/2020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3A87F-367E-42E2-B142-7FF95AC93850}" type="datetime1">
              <a:rPr lang="en-US" smtClean="0"/>
              <a:t>9/14/2020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E7873-87EF-48CF-AEF8-98E3EC02928D}" type="datetime1">
              <a:rPr lang="en-US" smtClean="0"/>
              <a:t>9/14/2020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A97C9E-5B38-40BD-BBD2-C2C8E0256EAE}" type="datetime1">
              <a:rPr lang="en-US" smtClean="0"/>
              <a:t>9/14/2020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61FB31-DE6C-479F-8D82-ED8B811666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74CD9-9F93-4AF2-8A4B-A3A92E5D1D26}" type="datetime1">
              <a:rPr lang="en-US" smtClean="0"/>
              <a:t>9/14/2020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1FB31-DE6C-479F-8D82-ED8B811666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49" r:id="rId12"/>
    <p:sldLayoutId id="2147483650" r:id="rId1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008E45-AED8-4896-8423-FE56C300FC2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895388-CC8C-4DB0-B6CA-2317FC6B0EB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2A198-A3BC-4755-907B-708C8356503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8374CD9-9F93-4AF2-8A4B-A3A92E5D1D26}" type="datetime1">
              <a:rPr lang="en-US" smtClean="0"/>
              <a:t>9/14/2020</a:t>
            </a:fld>
            <a:endParaRPr lang="en-US"/>
          </a:p>
        </p:txBody>
      </p:sp>
      <p:sp>
        <p:nvSpPr>
          <p:cNvPr id="5" name="Footer Placeholder 4">
            <a:extLst>
              <a:ext uri="{FF2B5EF4-FFF2-40B4-BE49-F238E27FC236}">
                <a16:creationId xmlns:a16="http://schemas.microsoft.com/office/drawing/2014/main" id="{0C9D907B-3520-4AB2-81F5-8ADB3CB809A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C49CAFB-68DE-4FFA-9AD1-C3B68B006E5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61FB31-DE6C-479F-8D82-ED8B8116660D}" type="slidenum">
              <a:rPr lang="en-US" smtClean="0"/>
              <a:pPr/>
              <a:t>‹#›</a:t>
            </a:fld>
            <a:endParaRPr lang="en-US"/>
          </a:p>
        </p:txBody>
      </p:sp>
    </p:spTree>
    <p:extLst>
      <p:ext uri="{BB962C8B-B14F-4D97-AF65-F5344CB8AC3E}">
        <p14:creationId xmlns:p14="http://schemas.microsoft.com/office/powerpoint/2010/main" val="387102235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EC23-1068-4920-BFA4-A88AC6405308}"/>
              </a:ext>
            </a:extLst>
          </p:cNvPr>
          <p:cNvSpPr>
            <a:spLocks noGrp="1"/>
          </p:cNvSpPr>
          <p:nvPr>
            <p:ph type="ctrTitle"/>
          </p:nvPr>
        </p:nvSpPr>
        <p:spPr/>
        <p:txBody>
          <a:bodyPr/>
          <a:lstStyle/>
          <a:p>
            <a:r>
              <a:rPr lang="en-US" dirty="0"/>
              <a:t>EDS Reader Guide</a:t>
            </a:r>
          </a:p>
        </p:txBody>
      </p:sp>
      <p:sp>
        <p:nvSpPr>
          <p:cNvPr id="3" name="Subtitle 2">
            <a:extLst>
              <a:ext uri="{FF2B5EF4-FFF2-40B4-BE49-F238E27FC236}">
                <a16:creationId xmlns:a16="http://schemas.microsoft.com/office/drawing/2014/main" id="{7ADC08A8-6C77-4E73-9C47-4063272D4700}"/>
              </a:ext>
            </a:extLst>
          </p:cNvPr>
          <p:cNvSpPr>
            <a:spLocks noGrp="1"/>
          </p:cNvSpPr>
          <p:nvPr>
            <p:ph type="subTitle" idx="1"/>
          </p:nvPr>
        </p:nvSpPr>
        <p:spPr/>
        <p:txBody>
          <a:bodyPr/>
          <a:lstStyle/>
          <a:p>
            <a:r>
              <a:rPr lang="en-US" dirty="0"/>
              <a:t>Joseph Kern</a:t>
            </a:r>
          </a:p>
        </p:txBody>
      </p:sp>
      <p:sp>
        <p:nvSpPr>
          <p:cNvPr id="4" name="TextBox 3">
            <a:extLst>
              <a:ext uri="{FF2B5EF4-FFF2-40B4-BE49-F238E27FC236}">
                <a16:creationId xmlns:a16="http://schemas.microsoft.com/office/drawing/2014/main" id="{704031FB-7907-4967-BDA3-37C64850507F}"/>
              </a:ext>
            </a:extLst>
          </p:cNvPr>
          <p:cNvSpPr txBox="1"/>
          <p:nvPr/>
        </p:nvSpPr>
        <p:spPr>
          <a:xfrm flipH="1">
            <a:off x="3048000" y="3886200"/>
            <a:ext cx="3183984" cy="646331"/>
          </a:xfrm>
          <a:prstGeom prst="rect">
            <a:avLst/>
          </a:prstGeom>
          <a:noFill/>
        </p:spPr>
        <p:txBody>
          <a:bodyPr wrap="square" rtlCol="0">
            <a:spAutoFit/>
          </a:bodyPr>
          <a:lstStyle/>
          <a:p>
            <a:pPr algn="ctr"/>
            <a:r>
              <a:rPr lang="en-US" dirty="0"/>
              <a:t>September 14</a:t>
            </a:r>
            <a:r>
              <a:rPr lang="en-US" baseline="30000" dirty="0"/>
              <a:t>th</a:t>
            </a:r>
            <a:r>
              <a:rPr lang="en-US" dirty="0"/>
              <a:t>, 2020</a:t>
            </a:r>
          </a:p>
          <a:p>
            <a:pPr algn="ctr"/>
            <a:r>
              <a:rPr lang="en-US" dirty="0"/>
              <a:t>Email: jkern34@gatech.edu</a:t>
            </a:r>
          </a:p>
        </p:txBody>
      </p:sp>
    </p:spTree>
    <p:extLst>
      <p:ext uri="{BB962C8B-B14F-4D97-AF65-F5344CB8AC3E}">
        <p14:creationId xmlns:p14="http://schemas.microsoft.com/office/powerpoint/2010/main" val="420744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E00A-5D2E-4137-975A-C72207E8DEBB}"/>
              </a:ext>
            </a:extLst>
          </p:cNvPr>
          <p:cNvSpPr>
            <a:spLocks noGrp="1"/>
          </p:cNvSpPr>
          <p:nvPr>
            <p:ph type="title"/>
          </p:nvPr>
        </p:nvSpPr>
        <p:spPr>
          <a:xfrm>
            <a:off x="457200" y="681462"/>
            <a:ext cx="8294914" cy="1223538"/>
          </a:xfrm>
        </p:spPr>
        <p:txBody>
          <a:bodyPr>
            <a:noAutofit/>
          </a:bodyPr>
          <a:lstStyle/>
          <a:p>
            <a:r>
              <a:rPr lang="en-US" sz="1800" dirty="0">
                <a:solidFill>
                  <a:schemeClr val="tx1"/>
                </a:solidFill>
              </a:rPr>
              <a:t>Press the “draw line” button to do a line scan of your image. You can average the line scan over an area by using the arrow keys. Up and down respectively multiply and divide by 2, right and left respectively increment and decrement by 1.</a:t>
            </a:r>
            <a:br>
              <a:rPr lang="en-US" sz="1800" dirty="0">
                <a:solidFill>
                  <a:schemeClr val="tx1"/>
                </a:solidFill>
              </a:rPr>
            </a:br>
            <a:r>
              <a:rPr lang="en-US" sz="1800" dirty="0">
                <a:solidFill>
                  <a:schemeClr val="tx1"/>
                </a:solidFill>
              </a:rPr>
              <a:t>Averaged area is the area between the two red, dashed lines.</a:t>
            </a:r>
          </a:p>
        </p:txBody>
      </p:sp>
      <p:pic>
        <p:nvPicPr>
          <p:cNvPr id="7" name="Content Placeholder 6">
            <a:extLst>
              <a:ext uri="{FF2B5EF4-FFF2-40B4-BE49-F238E27FC236}">
                <a16:creationId xmlns:a16="http://schemas.microsoft.com/office/drawing/2014/main" id="{7E782FD9-34EE-4FE1-89AB-7D9CBA73DF5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681109" y="2074537"/>
            <a:ext cx="5781781" cy="3853513"/>
          </a:xfrm>
        </p:spPr>
      </p:pic>
      <p:sp>
        <p:nvSpPr>
          <p:cNvPr id="3" name="Date Placeholder 2">
            <a:extLst>
              <a:ext uri="{FF2B5EF4-FFF2-40B4-BE49-F238E27FC236}">
                <a16:creationId xmlns:a16="http://schemas.microsoft.com/office/drawing/2014/main" id="{7EC375AC-CBAF-4365-BA4B-296330913299}"/>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2E5EBE0E-66B5-4B64-8380-543D46FE8CBA}"/>
              </a:ext>
            </a:extLst>
          </p:cNvPr>
          <p:cNvSpPr>
            <a:spLocks noGrp="1"/>
          </p:cNvSpPr>
          <p:nvPr>
            <p:ph type="sldNum" sz="quarter" idx="12"/>
          </p:nvPr>
        </p:nvSpPr>
        <p:spPr/>
        <p:txBody>
          <a:bodyPr/>
          <a:lstStyle/>
          <a:p>
            <a:fld id="{8A61FB31-DE6C-479F-8D82-ED8B8116660D}" type="slidenum">
              <a:rPr lang="en-US" smtClean="0"/>
              <a:pPr/>
              <a:t>10</a:t>
            </a:fld>
            <a:endParaRPr lang="en-US" dirty="0"/>
          </a:p>
        </p:txBody>
      </p:sp>
    </p:spTree>
    <p:extLst>
      <p:ext uri="{BB962C8B-B14F-4D97-AF65-F5344CB8AC3E}">
        <p14:creationId xmlns:p14="http://schemas.microsoft.com/office/powerpoint/2010/main" val="199945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6D18F85-A111-41DC-BD48-877C403FF206}"/>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E7A4BC44-7508-4E67-A191-35CF75DEA3CE}"/>
              </a:ext>
            </a:extLst>
          </p:cNvPr>
          <p:cNvSpPr>
            <a:spLocks noGrp="1"/>
          </p:cNvSpPr>
          <p:nvPr>
            <p:ph type="sldNum" sz="quarter" idx="12"/>
          </p:nvPr>
        </p:nvSpPr>
        <p:spPr/>
        <p:txBody>
          <a:bodyPr/>
          <a:lstStyle/>
          <a:p>
            <a:fld id="{8A61FB31-DE6C-479F-8D82-ED8B8116660D}" type="slidenum">
              <a:rPr lang="en-US" smtClean="0"/>
              <a:pPr/>
              <a:t>11</a:t>
            </a:fld>
            <a:endParaRPr lang="en-US" dirty="0"/>
          </a:p>
        </p:txBody>
      </p:sp>
      <p:pic>
        <p:nvPicPr>
          <p:cNvPr id="7" name="Picture 6">
            <a:extLst>
              <a:ext uri="{FF2B5EF4-FFF2-40B4-BE49-F238E27FC236}">
                <a16:creationId xmlns:a16="http://schemas.microsoft.com/office/drawing/2014/main" id="{D4F6E04C-38D2-4E13-8AA9-8E3B1C5526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16824" y="1466159"/>
            <a:ext cx="6216411" cy="4144274"/>
          </a:xfrm>
          <a:prstGeom prst="rect">
            <a:avLst/>
          </a:prstGeom>
        </p:spPr>
      </p:pic>
      <p:sp>
        <p:nvSpPr>
          <p:cNvPr id="9" name="Title 1">
            <a:extLst>
              <a:ext uri="{FF2B5EF4-FFF2-40B4-BE49-F238E27FC236}">
                <a16:creationId xmlns:a16="http://schemas.microsoft.com/office/drawing/2014/main" id="{EEB0B33C-C1AD-41AF-9C69-8363DEE02AEF}"/>
              </a:ext>
            </a:extLst>
          </p:cNvPr>
          <p:cNvSpPr txBox="1">
            <a:spLocks/>
          </p:cNvSpPr>
          <p:nvPr/>
        </p:nvSpPr>
        <p:spPr>
          <a:xfrm>
            <a:off x="609600" y="3810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C00000"/>
                </a:solidFill>
                <a:effectLst>
                  <a:outerShdw blurRad="38100" dist="38100" dir="2700000" algn="tl">
                    <a:srgbClr val="000000">
                      <a:alpha val="43137"/>
                    </a:srgbClr>
                  </a:outerShdw>
                </a:effectLst>
                <a:latin typeface="Arial Black" pitchFamily="34" charset="0"/>
                <a:ea typeface="+mj-ea"/>
                <a:cs typeface="+mj-cs"/>
              </a:defRPr>
            </a:lvl1pPr>
          </a:lstStyle>
          <a:p>
            <a:r>
              <a:rPr lang="en-US" sz="2000" b="0" dirty="0">
                <a:solidFill>
                  <a:schemeClr val="tx1"/>
                </a:solidFill>
                <a:effectLst/>
                <a:latin typeface="+mj-lt"/>
              </a:rPr>
              <a:t>Elements that are desired for line graphing can be selected with the “Choose Elements” button. All data will still be saved for the excluded element compositions.</a:t>
            </a:r>
          </a:p>
        </p:txBody>
      </p:sp>
      <p:sp>
        <p:nvSpPr>
          <p:cNvPr id="10" name="Rectangle 9">
            <a:extLst>
              <a:ext uri="{FF2B5EF4-FFF2-40B4-BE49-F238E27FC236}">
                <a16:creationId xmlns:a16="http://schemas.microsoft.com/office/drawing/2014/main" id="{7D95EE3B-E768-4A8E-BC66-6440415C8636}"/>
              </a:ext>
            </a:extLst>
          </p:cNvPr>
          <p:cNvSpPr/>
          <p:nvPr/>
        </p:nvSpPr>
        <p:spPr>
          <a:xfrm>
            <a:off x="412044" y="5705332"/>
            <a:ext cx="8345311" cy="707886"/>
          </a:xfrm>
          <a:prstGeom prst="rect">
            <a:avLst/>
          </a:prstGeom>
        </p:spPr>
        <p:txBody>
          <a:bodyPr wrap="square">
            <a:spAutoFit/>
          </a:bodyPr>
          <a:lstStyle/>
          <a:p>
            <a:r>
              <a:rPr lang="en-US" sz="2000" dirty="0">
                <a:latin typeface="+mj-lt"/>
              </a:rPr>
              <a:t>Note: All </a:t>
            </a:r>
            <a:r>
              <a:rPr lang="en-US" sz="2000" dirty="0" err="1">
                <a:latin typeface="+mj-lt"/>
              </a:rPr>
              <a:t>LineScans</a:t>
            </a:r>
            <a:r>
              <a:rPr lang="en-US" sz="2000" dirty="0">
                <a:latin typeface="+mj-lt"/>
              </a:rPr>
              <a:t> are saved in a </a:t>
            </a:r>
            <a:r>
              <a:rPr lang="en-US" sz="2000" dirty="0" err="1">
                <a:latin typeface="+mj-lt"/>
              </a:rPr>
              <a:t>LineScan</a:t>
            </a:r>
            <a:r>
              <a:rPr lang="en-US" sz="2000" dirty="0">
                <a:latin typeface="+mj-lt"/>
              </a:rPr>
              <a:t> sub-directory of your CSV folder, along with their data</a:t>
            </a:r>
          </a:p>
        </p:txBody>
      </p:sp>
      <p:sp>
        <p:nvSpPr>
          <p:cNvPr id="2" name="Rectangle 1">
            <a:extLst>
              <a:ext uri="{FF2B5EF4-FFF2-40B4-BE49-F238E27FC236}">
                <a16:creationId xmlns:a16="http://schemas.microsoft.com/office/drawing/2014/main" id="{A0D07C5E-241A-4770-8248-9D8F583B2DAB}"/>
              </a:ext>
            </a:extLst>
          </p:cNvPr>
          <p:cNvSpPr/>
          <p:nvPr/>
        </p:nvSpPr>
        <p:spPr>
          <a:xfrm>
            <a:off x="1308946" y="1622286"/>
            <a:ext cx="797560" cy="2946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30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50FD-EB7D-4EC7-B9EC-31AA17216D2D}"/>
              </a:ext>
            </a:extLst>
          </p:cNvPr>
          <p:cNvSpPr>
            <a:spLocks noGrp="1"/>
          </p:cNvSpPr>
          <p:nvPr>
            <p:ph type="title"/>
          </p:nvPr>
        </p:nvSpPr>
        <p:spPr>
          <a:xfrm>
            <a:off x="451022" y="599067"/>
            <a:ext cx="8229600" cy="1143000"/>
          </a:xfrm>
        </p:spPr>
        <p:txBody>
          <a:bodyPr>
            <a:noAutofit/>
          </a:bodyPr>
          <a:lstStyle/>
          <a:p>
            <a:r>
              <a:rPr lang="en-US" sz="2000" dirty="0">
                <a:solidFill>
                  <a:schemeClr val="tx1"/>
                </a:solidFill>
              </a:rPr>
              <a:t>Press the “draw ROI” button and draw shapes on the image that you want to analyze. You can name the shapes </a:t>
            </a:r>
            <a:r>
              <a:rPr lang="en-US" sz="2000" dirty="0"/>
              <a:t>whatever you want. </a:t>
            </a:r>
            <a:r>
              <a:rPr lang="en-US" sz="2000" dirty="0">
                <a:solidFill>
                  <a:schemeClr val="tx1"/>
                </a:solidFill>
              </a:rPr>
              <a:t>Press “Analyze ROIs” to save the data and create a bar chart of the regions. The names </a:t>
            </a:r>
            <a:r>
              <a:rPr lang="en-US" sz="2000" dirty="0"/>
              <a:t>will be displayed in sequential order from the top of the legend to the bottom, and will be numbered in the image (1: ROI 1, 2: ROI 2, 3: Base, 4: Lower Oxide, 5: Upper Oxide, 6: ROI 3). ROIs can be deleted with the “delete selected” button.</a:t>
            </a:r>
            <a:endParaRPr lang="en-US" sz="2000" dirty="0">
              <a:solidFill>
                <a:schemeClr val="tx1"/>
              </a:solidFill>
            </a:endParaRPr>
          </a:p>
        </p:txBody>
      </p:sp>
      <p:pic>
        <p:nvPicPr>
          <p:cNvPr id="7" name="Content Placeholder 6">
            <a:extLst>
              <a:ext uri="{FF2B5EF4-FFF2-40B4-BE49-F238E27FC236}">
                <a16:creationId xmlns:a16="http://schemas.microsoft.com/office/drawing/2014/main" id="{FA598C4C-C1BF-4239-B2F8-C3BB3718699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679380" y="2475809"/>
            <a:ext cx="3490850" cy="2615586"/>
          </a:xfrm>
        </p:spPr>
      </p:pic>
      <p:sp>
        <p:nvSpPr>
          <p:cNvPr id="3" name="Date Placeholder 2">
            <a:extLst>
              <a:ext uri="{FF2B5EF4-FFF2-40B4-BE49-F238E27FC236}">
                <a16:creationId xmlns:a16="http://schemas.microsoft.com/office/drawing/2014/main" id="{591B9A6F-A275-4247-AF60-651135BC26BD}"/>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B96A1DDF-DC9A-4228-B5AC-170172CEA49E}"/>
              </a:ext>
            </a:extLst>
          </p:cNvPr>
          <p:cNvSpPr>
            <a:spLocks noGrp="1"/>
          </p:cNvSpPr>
          <p:nvPr>
            <p:ph type="sldNum" sz="quarter" idx="12"/>
          </p:nvPr>
        </p:nvSpPr>
        <p:spPr/>
        <p:txBody>
          <a:bodyPr/>
          <a:lstStyle/>
          <a:p>
            <a:fld id="{8A61FB31-DE6C-479F-8D82-ED8B8116660D}" type="slidenum">
              <a:rPr lang="en-US" smtClean="0"/>
              <a:pPr/>
              <a:t>12</a:t>
            </a:fld>
            <a:endParaRPr lang="en-US" dirty="0"/>
          </a:p>
        </p:txBody>
      </p:sp>
      <p:sp>
        <p:nvSpPr>
          <p:cNvPr id="8" name="Rectangle 7">
            <a:extLst>
              <a:ext uri="{FF2B5EF4-FFF2-40B4-BE49-F238E27FC236}">
                <a16:creationId xmlns:a16="http://schemas.microsoft.com/office/drawing/2014/main" id="{45425B24-8F16-4C60-9BB2-D91BFF895D5D}"/>
              </a:ext>
            </a:extLst>
          </p:cNvPr>
          <p:cNvSpPr/>
          <p:nvPr/>
        </p:nvSpPr>
        <p:spPr>
          <a:xfrm>
            <a:off x="762000" y="5534114"/>
            <a:ext cx="8046156" cy="707886"/>
          </a:xfrm>
          <a:prstGeom prst="rect">
            <a:avLst/>
          </a:prstGeom>
        </p:spPr>
        <p:txBody>
          <a:bodyPr wrap="square">
            <a:spAutoFit/>
          </a:bodyPr>
          <a:lstStyle/>
          <a:p>
            <a:pPr lvl="0">
              <a:spcBef>
                <a:spcPct val="20000"/>
              </a:spcBef>
            </a:pPr>
            <a:r>
              <a:rPr lang="en-US" sz="2000" dirty="0">
                <a:solidFill>
                  <a:prstClr val="black"/>
                </a:solidFill>
                <a:latin typeface="+mj-lt"/>
              </a:rPr>
              <a:t>Note: All bar chart and bar chart data is saved in CSV format in a sub-directory of your CSV folder</a:t>
            </a:r>
          </a:p>
        </p:txBody>
      </p:sp>
      <p:pic>
        <p:nvPicPr>
          <p:cNvPr id="12" name="Picture 11" descr="A picture containing object, computer, table&#10;&#10;Description automatically generated">
            <a:extLst>
              <a:ext uri="{FF2B5EF4-FFF2-40B4-BE49-F238E27FC236}">
                <a16:creationId xmlns:a16="http://schemas.microsoft.com/office/drawing/2014/main" id="{021F18E2-B426-404C-A807-0FFEB33D50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3048000"/>
            <a:ext cx="5028929" cy="1677303"/>
          </a:xfrm>
          <a:prstGeom prst="rect">
            <a:avLst/>
          </a:prstGeom>
        </p:spPr>
      </p:pic>
    </p:spTree>
    <p:extLst>
      <p:ext uri="{BB962C8B-B14F-4D97-AF65-F5344CB8AC3E}">
        <p14:creationId xmlns:p14="http://schemas.microsoft.com/office/powerpoint/2010/main" val="291569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01FA317-2D60-41F8-9445-2DDB1393D389}"/>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48DD59F7-F0F3-42A1-BD73-3CF80D0B524B}"/>
              </a:ext>
            </a:extLst>
          </p:cNvPr>
          <p:cNvSpPr>
            <a:spLocks noGrp="1"/>
          </p:cNvSpPr>
          <p:nvPr>
            <p:ph type="sldNum" sz="quarter" idx="12"/>
          </p:nvPr>
        </p:nvSpPr>
        <p:spPr/>
        <p:txBody>
          <a:bodyPr/>
          <a:lstStyle/>
          <a:p>
            <a:fld id="{8A61FB31-DE6C-479F-8D82-ED8B8116660D}" type="slidenum">
              <a:rPr lang="en-US" smtClean="0"/>
              <a:pPr/>
              <a:t>13</a:t>
            </a:fld>
            <a:endParaRPr lang="en-US" dirty="0"/>
          </a:p>
        </p:txBody>
      </p:sp>
      <p:sp>
        <p:nvSpPr>
          <p:cNvPr id="9" name="Title 1">
            <a:extLst>
              <a:ext uri="{FF2B5EF4-FFF2-40B4-BE49-F238E27FC236}">
                <a16:creationId xmlns:a16="http://schemas.microsoft.com/office/drawing/2014/main" id="{A94554E2-FC63-4047-B94B-FF6D54FA7922}"/>
              </a:ext>
            </a:extLst>
          </p:cNvPr>
          <p:cNvSpPr txBox="1">
            <a:spLocks/>
          </p:cNvSpPr>
          <p:nvPr/>
        </p:nvSpPr>
        <p:spPr>
          <a:xfrm>
            <a:off x="609600" y="624312"/>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C00000"/>
                </a:solidFill>
                <a:effectLst>
                  <a:outerShdw blurRad="38100" dist="38100" dir="2700000" algn="tl">
                    <a:srgbClr val="000000">
                      <a:alpha val="43137"/>
                    </a:srgbClr>
                  </a:outerShdw>
                </a:effectLst>
                <a:latin typeface="Arial Black" pitchFamily="34" charset="0"/>
                <a:ea typeface="+mj-ea"/>
                <a:cs typeface="+mj-cs"/>
              </a:defRPr>
            </a:lvl1pPr>
          </a:lstStyle>
          <a:p>
            <a:r>
              <a:rPr lang="en-US" sz="2000" b="0" dirty="0">
                <a:solidFill>
                  <a:schemeClr val="tx1"/>
                </a:solidFill>
                <a:effectLst/>
                <a:latin typeface="+mj-lt"/>
              </a:rPr>
              <a:t>Elements that are desired for bar charts or dominant/oxidation element maps can be selected with the “Choose Elements” button. All data will still be saved for the excluded element compositions.</a:t>
            </a:r>
          </a:p>
        </p:txBody>
      </p:sp>
      <p:pic>
        <p:nvPicPr>
          <p:cNvPr id="8" name="Picture 7">
            <a:extLst>
              <a:ext uri="{FF2B5EF4-FFF2-40B4-BE49-F238E27FC236}">
                <a16:creationId xmlns:a16="http://schemas.microsoft.com/office/drawing/2014/main" id="{07FBEC66-C951-4B4C-9DA3-AB67227933FD}"/>
              </a:ext>
            </a:extLst>
          </p:cNvPr>
          <p:cNvPicPr>
            <a:picLocks noChangeAspect="1"/>
          </p:cNvPicPr>
          <p:nvPr/>
        </p:nvPicPr>
        <p:blipFill rotWithShape="1">
          <a:blip r:embed="rId2"/>
          <a:srcRect b="1360"/>
          <a:stretch/>
        </p:blipFill>
        <p:spPr>
          <a:xfrm>
            <a:off x="1714500" y="2108476"/>
            <a:ext cx="5715000" cy="4125212"/>
          </a:xfrm>
          <a:prstGeom prst="rect">
            <a:avLst/>
          </a:prstGeom>
        </p:spPr>
      </p:pic>
      <p:sp>
        <p:nvSpPr>
          <p:cNvPr id="11" name="Rectangle 10">
            <a:extLst>
              <a:ext uri="{FF2B5EF4-FFF2-40B4-BE49-F238E27FC236}">
                <a16:creationId xmlns:a16="http://schemas.microsoft.com/office/drawing/2014/main" id="{2E78C028-0181-48BD-B6DF-772C6DF7F3E3}"/>
              </a:ext>
            </a:extLst>
          </p:cNvPr>
          <p:cNvSpPr/>
          <p:nvPr/>
        </p:nvSpPr>
        <p:spPr>
          <a:xfrm>
            <a:off x="1537546" y="3379892"/>
            <a:ext cx="797560" cy="2946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392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64B7-91D5-4C14-9844-87383406F293}"/>
              </a:ext>
            </a:extLst>
          </p:cNvPr>
          <p:cNvSpPr>
            <a:spLocks noGrp="1"/>
          </p:cNvSpPr>
          <p:nvPr>
            <p:ph type="title"/>
          </p:nvPr>
        </p:nvSpPr>
        <p:spPr>
          <a:xfrm>
            <a:off x="457200" y="533400"/>
            <a:ext cx="8229600" cy="1143000"/>
          </a:xfrm>
        </p:spPr>
        <p:txBody>
          <a:bodyPr>
            <a:normAutofit fontScale="90000"/>
          </a:bodyPr>
          <a:lstStyle/>
          <a:p>
            <a:r>
              <a:rPr lang="en-US" dirty="0">
                <a:solidFill>
                  <a:schemeClr val="tx1"/>
                </a:solidFill>
              </a:rPr>
              <a:t>Press the “Threshold Mapping” button to create threshold maps. See the notes section of this page for directions. </a:t>
            </a:r>
            <a:endParaRPr lang="en-US" dirty="0"/>
          </a:p>
        </p:txBody>
      </p:sp>
      <p:sp>
        <p:nvSpPr>
          <p:cNvPr id="3" name="Date Placeholder 2">
            <a:extLst>
              <a:ext uri="{FF2B5EF4-FFF2-40B4-BE49-F238E27FC236}">
                <a16:creationId xmlns:a16="http://schemas.microsoft.com/office/drawing/2014/main" id="{AA162B5B-CD9B-4A29-BACC-86DBD3D4E009}"/>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5F1DA84E-26FB-4175-BD94-E77F38C1BF56}"/>
              </a:ext>
            </a:extLst>
          </p:cNvPr>
          <p:cNvSpPr>
            <a:spLocks noGrp="1"/>
          </p:cNvSpPr>
          <p:nvPr>
            <p:ph type="sldNum" sz="quarter" idx="12"/>
          </p:nvPr>
        </p:nvSpPr>
        <p:spPr/>
        <p:txBody>
          <a:bodyPr/>
          <a:lstStyle/>
          <a:p>
            <a:fld id="{8A61FB31-DE6C-479F-8D82-ED8B8116660D}" type="slidenum">
              <a:rPr lang="en-US" smtClean="0"/>
              <a:pPr/>
              <a:t>14</a:t>
            </a:fld>
            <a:endParaRPr lang="en-US" dirty="0"/>
          </a:p>
        </p:txBody>
      </p:sp>
      <p:pic>
        <p:nvPicPr>
          <p:cNvPr id="11" name="Picture 10" descr="A screenshot of a cell phone&#10;&#10;Description automatically generated">
            <a:extLst>
              <a:ext uri="{FF2B5EF4-FFF2-40B4-BE49-F238E27FC236}">
                <a16:creationId xmlns:a16="http://schemas.microsoft.com/office/drawing/2014/main" id="{1D3D9675-674B-4841-861D-A050F49753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828800"/>
            <a:ext cx="6705600" cy="3469882"/>
          </a:xfrm>
          <a:prstGeom prst="rect">
            <a:avLst/>
          </a:prstGeom>
        </p:spPr>
      </p:pic>
      <p:pic>
        <p:nvPicPr>
          <p:cNvPr id="13" name="Picture 12">
            <a:extLst>
              <a:ext uri="{FF2B5EF4-FFF2-40B4-BE49-F238E27FC236}">
                <a16:creationId xmlns:a16="http://schemas.microsoft.com/office/drawing/2014/main" id="{E68A50D3-5364-4057-ADC6-BB87B03672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4206876"/>
            <a:ext cx="2925580" cy="2514600"/>
          </a:xfrm>
          <a:prstGeom prst="rect">
            <a:avLst/>
          </a:prstGeom>
        </p:spPr>
      </p:pic>
    </p:spTree>
    <p:extLst>
      <p:ext uri="{BB962C8B-B14F-4D97-AF65-F5344CB8AC3E}">
        <p14:creationId xmlns:p14="http://schemas.microsoft.com/office/powerpoint/2010/main" val="69182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B317-2E95-4CD5-B232-F7DB66C7E9D9}"/>
              </a:ext>
            </a:extLst>
          </p:cNvPr>
          <p:cNvSpPr>
            <a:spLocks noGrp="1"/>
          </p:cNvSpPr>
          <p:nvPr>
            <p:ph type="title"/>
          </p:nvPr>
        </p:nvSpPr>
        <p:spPr/>
        <p:txBody>
          <a:bodyPr/>
          <a:lstStyle/>
          <a:p>
            <a:r>
              <a:rPr lang="en-US" dirty="0"/>
              <a:t>Notes</a:t>
            </a:r>
          </a:p>
        </p:txBody>
      </p:sp>
      <p:sp>
        <p:nvSpPr>
          <p:cNvPr id="5" name="Content Placeholder 4">
            <a:extLst>
              <a:ext uri="{FF2B5EF4-FFF2-40B4-BE49-F238E27FC236}">
                <a16:creationId xmlns:a16="http://schemas.microsoft.com/office/drawing/2014/main" id="{C819393F-9287-4C67-8C2D-672B64FFD11B}"/>
              </a:ext>
            </a:extLst>
          </p:cNvPr>
          <p:cNvSpPr>
            <a:spLocks noGrp="1"/>
          </p:cNvSpPr>
          <p:nvPr>
            <p:ph idx="1"/>
          </p:nvPr>
        </p:nvSpPr>
        <p:spPr>
          <a:xfrm>
            <a:off x="457200" y="1341437"/>
            <a:ext cx="8229600" cy="4525963"/>
          </a:xfrm>
        </p:spPr>
        <p:txBody>
          <a:bodyPr/>
          <a:lstStyle/>
          <a:p>
            <a:r>
              <a:rPr lang="en-US" sz="1800" dirty="0"/>
              <a:t>If you do not like the color scheme of the EDS maps or profile lines, you can alter them by altering the “</a:t>
            </a:r>
            <a:r>
              <a:rPr lang="en-US" sz="1800" dirty="0" err="1"/>
              <a:t>ElementMasterList</a:t>
            </a:r>
            <a:r>
              <a:rPr lang="en-US" sz="1800" dirty="0"/>
              <a:t>” file in the program. </a:t>
            </a:r>
          </a:p>
          <a:p>
            <a:r>
              <a:rPr lang="en-US" sz="1800" dirty="0"/>
              <a:t>If your element(s) are not yet listed in the master list, you will need to add them. Please </a:t>
            </a:r>
            <a:r>
              <a:rPr lang="en-US" sz="1800" u="sng" dirty="0"/>
              <a:t>contact us </a:t>
            </a:r>
            <a:r>
              <a:rPr lang="en-US" sz="1800" dirty="0"/>
              <a:t>so we can continue to build up a master library.</a:t>
            </a:r>
          </a:p>
          <a:p>
            <a:r>
              <a:rPr lang="en-US" sz="1800" dirty="0"/>
              <a:t>The maximum allowable number of ROIs to plot is twenty (20). This is arbitrary, but would be very cluttered if exceeded.</a:t>
            </a:r>
          </a:p>
          <a:p>
            <a:r>
              <a:rPr lang="en-US" sz="1800" dirty="0"/>
              <a:t>When “Choose Elements” is selected, the numbers from all of the elements are used in the analysis, but only the selected elements will be displayed in the graphs. I.e., no re-normalization is performed.</a:t>
            </a:r>
          </a:p>
          <a:p>
            <a:endParaRPr lang="en-US" sz="1800" dirty="0"/>
          </a:p>
        </p:txBody>
      </p:sp>
      <p:sp>
        <p:nvSpPr>
          <p:cNvPr id="3" name="Date Placeholder 2">
            <a:extLst>
              <a:ext uri="{FF2B5EF4-FFF2-40B4-BE49-F238E27FC236}">
                <a16:creationId xmlns:a16="http://schemas.microsoft.com/office/drawing/2014/main" id="{ADAC1CE2-1BCD-417F-902B-1CF55B458C40}"/>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816B2463-0FE9-40FA-953F-81D006E696F2}"/>
              </a:ext>
            </a:extLst>
          </p:cNvPr>
          <p:cNvSpPr>
            <a:spLocks noGrp="1"/>
          </p:cNvSpPr>
          <p:nvPr>
            <p:ph type="sldNum" sz="quarter" idx="12"/>
          </p:nvPr>
        </p:nvSpPr>
        <p:spPr/>
        <p:txBody>
          <a:bodyPr/>
          <a:lstStyle/>
          <a:p>
            <a:fld id="{8A61FB31-DE6C-479F-8D82-ED8B8116660D}" type="slidenum">
              <a:rPr lang="en-US" smtClean="0"/>
              <a:pPr/>
              <a:t>15</a:t>
            </a:fld>
            <a:endParaRPr lang="en-US" dirty="0"/>
          </a:p>
        </p:txBody>
      </p:sp>
    </p:spTree>
    <p:extLst>
      <p:ext uri="{BB962C8B-B14F-4D97-AF65-F5344CB8AC3E}">
        <p14:creationId xmlns:p14="http://schemas.microsoft.com/office/powerpoint/2010/main" val="3765896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0FF7-5F95-4F41-99F8-24BE36A9B42D}"/>
              </a:ext>
            </a:extLst>
          </p:cNvPr>
          <p:cNvSpPr>
            <a:spLocks noGrp="1"/>
          </p:cNvSpPr>
          <p:nvPr>
            <p:ph type="title"/>
          </p:nvPr>
        </p:nvSpPr>
        <p:spPr/>
        <p:txBody>
          <a:bodyPr/>
          <a:lstStyle/>
          <a:p>
            <a:r>
              <a:rPr lang="en-US" dirty="0"/>
              <a:t>Contacts for questions</a:t>
            </a:r>
          </a:p>
        </p:txBody>
      </p:sp>
      <p:sp>
        <p:nvSpPr>
          <p:cNvPr id="5" name="Content Placeholder 4">
            <a:extLst>
              <a:ext uri="{FF2B5EF4-FFF2-40B4-BE49-F238E27FC236}">
                <a16:creationId xmlns:a16="http://schemas.microsoft.com/office/drawing/2014/main" id="{426AD187-FD06-4D78-9E09-D03C76A46D82}"/>
              </a:ext>
            </a:extLst>
          </p:cNvPr>
          <p:cNvSpPr>
            <a:spLocks noGrp="1"/>
          </p:cNvSpPr>
          <p:nvPr>
            <p:ph idx="1"/>
          </p:nvPr>
        </p:nvSpPr>
        <p:spPr/>
        <p:txBody>
          <a:bodyPr/>
          <a:lstStyle/>
          <a:p>
            <a:r>
              <a:rPr lang="en-US" dirty="0"/>
              <a:t>Joseph Kern </a:t>
            </a:r>
          </a:p>
          <a:p>
            <a:pPr lvl="1"/>
            <a:r>
              <a:rPr lang="en-US" dirty="0"/>
              <a:t>email: jkern34@wisc.edu</a:t>
            </a:r>
          </a:p>
          <a:p>
            <a:r>
              <a:rPr lang="en-US" dirty="0"/>
              <a:t>David Grierson</a:t>
            </a:r>
          </a:p>
          <a:p>
            <a:pPr lvl="1"/>
            <a:r>
              <a:rPr lang="en-US" dirty="0"/>
              <a:t>email: dsgrierson@gmail.com</a:t>
            </a:r>
          </a:p>
        </p:txBody>
      </p:sp>
      <p:sp>
        <p:nvSpPr>
          <p:cNvPr id="3" name="Date Placeholder 2">
            <a:extLst>
              <a:ext uri="{FF2B5EF4-FFF2-40B4-BE49-F238E27FC236}">
                <a16:creationId xmlns:a16="http://schemas.microsoft.com/office/drawing/2014/main" id="{E49B2EB7-3403-4D18-A618-806F947533C2}"/>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7742FE13-C7A7-44EE-A881-D18C2E1C4570}"/>
              </a:ext>
            </a:extLst>
          </p:cNvPr>
          <p:cNvSpPr>
            <a:spLocks noGrp="1"/>
          </p:cNvSpPr>
          <p:nvPr>
            <p:ph type="sldNum" sz="quarter" idx="12"/>
          </p:nvPr>
        </p:nvSpPr>
        <p:spPr/>
        <p:txBody>
          <a:bodyPr/>
          <a:lstStyle/>
          <a:p>
            <a:fld id="{8A61FB31-DE6C-479F-8D82-ED8B8116660D}" type="slidenum">
              <a:rPr lang="en-US" smtClean="0"/>
              <a:pPr/>
              <a:t>16</a:t>
            </a:fld>
            <a:endParaRPr lang="en-US" dirty="0"/>
          </a:p>
        </p:txBody>
      </p:sp>
    </p:spTree>
    <p:extLst>
      <p:ext uri="{BB962C8B-B14F-4D97-AF65-F5344CB8AC3E}">
        <p14:creationId xmlns:p14="http://schemas.microsoft.com/office/powerpoint/2010/main" val="78410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16C2-6639-42DB-907E-AB199797FD6E}"/>
              </a:ext>
            </a:extLst>
          </p:cNvPr>
          <p:cNvSpPr>
            <a:spLocks noGrp="1"/>
          </p:cNvSpPr>
          <p:nvPr>
            <p:ph type="title"/>
          </p:nvPr>
        </p:nvSpPr>
        <p:spPr/>
        <p:txBody>
          <a:bodyPr/>
          <a:lstStyle/>
          <a:p>
            <a:r>
              <a:rPr lang="en-US" dirty="0"/>
              <a:t>Uses of EDS Program</a:t>
            </a:r>
          </a:p>
        </p:txBody>
      </p:sp>
      <p:sp>
        <p:nvSpPr>
          <p:cNvPr id="5" name="Content Placeholder 4">
            <a:extLst>
              <a:ext uri="{FF2B5EF4-FFF2-40B4-BE49-F238E27FC236}">
                <a16:creationId xmlns:a16="http://schemas.microsoft.com/office/drawing/2014/main" id="{A4F516DD-1D39-4116-B088-8E89B8BCBCA6}"/>
              </a:ext>
            </a:extLst>
          </p:cNvPr>
          <p:cNvSpPr>
            <a:spLocks noGrp="1"/>
          </p:cNvSpPr>
          <p:nvPr>
            <p:ph idx="1"/>
          </p:nvPr>
        </p:nvSpPr>
        <p:spPr/>
        <p:txBody>
          <a:bodyPr/>
          <a:lstStyle/>
          <a:p>
            <a:pPr marL="0" indent="0">
              <a:buNone/>
            </a:pPr>
            <a:r>
              <a:rPr lang="en-US" sz="1800" dirty="0"/>
              <a:t>(1) Produce intensity-scaled and color-coordinated EDS maps for all elements. </a:t>
            </a:r>
          </a:p>
          <a:p>
            <a:pPr marL="0" indent="0">
              <a:buNone/>
            </a:pPr>
            <a:r>
              <a:rPr lang="en-US" sz="1800" dirty="0"/>
              <a:t>(2) Extract EDS line profiles at arbitrary orientations and with varying averaging widths.</a:t>
            </a:r>
          </a:p>
          <a:p>
            <a:pPr marL="0" indent="0">
              <a:buNone/>
            </a:pPr>
            <a:r>
              <a:rPr lang="en-US" sz="1800" dirty="0"/>
              <a:t>(3) Extract elemental concentrations from arbitrarily drawn regions of interest (ROIs).</a:t>
            </a:r>
          </a:p>
          <a:p>
            <a:pPr marL="0" indent="0">
              <a:buNone/>
            </a:pPr>
            <a:r>
              <a:rPr lang="en-US" sz="1800" dirty="0"/>
              <a:t>(4) Select a subset of elements to plot for quick comparison of results.</a:t>
            </a:r>
          </a:p>
          <a:p>
            <a:pPr marL="0" indent="0">
              <a:buNone/>
            </a:pPr>
            <a:r>
              <a:rPr lang="en-US" sz="1800" dirty="0"/>
              <a:t>(5) Produce Dominant element and dominant oxide maps.</a:t>
            </a:r>
          </a:p>
          <a:p>
            <a:pPr marL="0" indent="0">
              <a:buNone/>
            </a:pPr>
            <a:r>
              <a:rPr lang="en-US" sz="1800" dirty="0"/>
              <a:t>(6) Carry out threshold mapping to determine regions containing singular elements or combinations of 2 or 3 elements between certain thresholds.</a:t>
            </a:r>
          </a:p>
          <a:p>
            <a:pPr marL="0" indent="0">
              <a:buNone/>
            </a:pPr>
            <a:r>
              <a:rPr lang="en-US" sz="1800" dirty="0"/>
              <a:t>(7) The program can automatically switch between At% and </a:t>
            </a:r>
            <a:r>
              <a:rPr lang="en-US" sz="1800" dirty="0" err="1"/>
              <a:t>Wt</a:t>
            </a:r>
            <a:r>
              <a:rPr lang="en-US" sz="1800" dirty="0"/>
              <a:t>%</a:t>
            </a:r>
          </a:p>
        </p:txBody>
      </p:sp>
      <p:sp>
        <p:nvSpPr>
          <p:cNvPr id="3" name="Date Placeholder 2">
            <a:extLst>
              <a:ext uri="{FF2B5EF4-FFF2-40B4-BE49-F238E27FC236}">
                <a16:creationId xmlns:a16="http://schemas.microsoft.com/office/drawing/2014/main" id="{9FD50C11-0B69-4E62-88CB-F51F365FA550}"/>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8AD30BCC-E75A-425B-9DFB-C095896539FF}"/>
              </a:ext>
            </a:extLst>
          </p:cNvPr>
          <p:cNvSpPr>
            <a:spLocks noGrp="1"/>
          </p:cNvSpPr>
          <p:nvPr>
            <p:ph type="sldNum" sz="quarter" idx="12"/>
          </p:nvPr>
        </p:nvSpPr>
        <p:spPr/>
        <p:txBody>
          <a:bodyPr/>
          <a:lstStyle/>
          <a:p>
            <a:fld id="{8A61FB31-DE6C-479F-8D82-ED8B8116660D}" type="slidenum">
              <a:rPr lang="en-US" smtClean="0"/>
              <a:pPr/>
              <a:t>2</a:t>
            </a:fld>
            <a:endParaRPr lang="en-US" dirty="0"/>
          </a:p>
        </p:txBody>
      </p:sp>
    </p:spTree>
    <p:extLst>
      <p:ext uri="{BB962C8B-B14F-4D97-AF65-F5344CB8AC3E}">
        <p14:creationId xmlns:p14="http://schemas.microsoft.com/office/powerpoint/2010/main" val="365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0EF5-08C2-46B9-B290-1F06B6E06BA1}"/>
              </a:ext>
            </a:extLst>
          </p:cNvPr>
          <p:cNvSpPr>
            <a:spLocks noGrp="1"/>
          </p:cNvSpPr>
          <p:nvPr>
            <p:ph type="title"/>
          </p:nvPr>
        </p:nvSpPr>
        <p:spPr/>
        <p:txBody>
          <a:bodyPr>
            <a:normAutofit/>
          </a:bodyPr>
          <a:lstStyle/>
          <a:p>
            <a:r>
              <a:rPr lang="en-US" dirty="0">
                <a:solidFill>
                  <a:schemeClr val="tx1"/>
                </a:solidFill>
              </a:rPr>
              <a:t>Open </a:t>
            </a:r>
            <a:r>
              <a:rPr lang="en-US" dirty="0" err="1">
                <a:solidFill>
                  <a:schemeClr val="tx1"/>
                </a:solidFill>
              </a:rPr>
              <a:t>Matlab</a:t>
            </a:r>
            <a:r>
              <a:rPr lang="en-US" dirty="0">
                <a:solidFill>
                  <a:schemeClr val="tx1"/>
                </a:solidFill>
              </a:rPr>
              <a:t> and the “</a:t>
            </a:r>
            <a:r>
              <a:rPr lang="en-US" dirty="0" err="1">
                <a:solidFill>
                  <a:schemeClr val="tx1"/>
                </a:solidFill>
              </a:rPr>
              <a:t>ReadEDSFiles</a:t>
            </a:r>
            <a:r>
              <a:rPr lang="en-US" dirty="0">
                <a:solidFill>
                  <a:schemeClr val="tx1"/>
                </a:solidFill>
              </a:rPr>
              <a:t>” file. Press Run</a:t>
            </a:r>
          </a:p>
        </p:txBody>
      </p:sp>
      <p:pic>
        <p:nvPicPr>
          <p:cNvPr id="7" name="Content Placeholder 6">
            <a:extLst>
              <a:ext uri="{FF2B5EF4-FFF2-40B4-BE49-F238E27FC236}">
                <a16:creationId xmlns:a16="http://schemas.microsoft.com/office/drawing/2014/main" id="{FB7560AC-F6E3-4032-9ADE-20B5F3D72B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7503"/>
          <a:stretch/>
        </p:blipFill>
        <p:spPr>
          <a:xfrm>
            <a:off x="548922" y="1600201"/>
            <a:ext cx="8046156" cy="3733800"/>
          </a:xfrm>
        </p:spPr>
      </p:pic>
      <p:sp>
        <p:nvSpPr>
          <p:cNvPr id="3" name="Date Placeholder 2">
            <a:extLst>
              <a:ext uri="{FF2B5EF4-FFF2-40B4-BE49-F238E27FC236}">
                <a16:creationId xmlns:a16="http://schemas.microsoft.com/office/drawing/2014/main" id="{395238B0-C61A-4B32-B712-11156D32CE49}"/>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3646FFE1-BC05-4567-BA84-61505AF3293E}"/>
              </a:ext>
            </a:extLst>
          </p:cNvPr>
          <p:cNvSpPr>
            <a:spLocks noGrp="1"/>
          </p:cNvSpPr>
          <p:nvPr>
            <p:ph type="sldNum" sz="quarter" idx="12"/>
          </p:nvPr>
        </p:nvSpPr>
        <p:spPr/>
        <p:txBody>
          <a:bodyPr/>
          <a:lstStyle/>
          <a:p>
            <a:fld id="{8A61FB31-DE6C-479F-8D82-ED8B8116660D}" type="slidenum">
              <a:rPr lang="en-US" smtClean="0"/>
              <a:pPr/>
              <a:t>3</a:t>
            </a:fld>
            <a:endParaRPr lang="en-US" dirty="0"/>
          </a:p>
        </p:txBody>
      </p:sp>
    </p:spTree>
    <p:extLst>
      <p:ext uri="{BB962C8B-B14F-4D97-AF65-F5344CB8AC3E}">
        <p14:creationId xmlns:p14="http://schemas.microsoft.com/office/powerpoint/2010/main" val="29595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DD22-A8D1-4FD4-9482-5AD771B6A4E1}"/>
              </a:ext>
            </a:extLst>
          </p:cNvPr>
          <p:cNvSpPr>
            <a:spLocks noGrp="1"/>
          </p:cNvSpPr>
          <p:nvPr>
            <p:ph type="title"/>
          </p:nvPr>
        </p:nvSpPr>
        <p:spPr/>
        <p:txBody>
          <a:bodyPr>
            <a:normAutofit/>
          </a:bodyPr>
          <a:lstStyle/>
          <a:p>
            <a:r>
              <a:rPr lang="en-US" dirty="0">
                <a:solidFill>
                  <a:schemeClr val="tx1"/>
                </a:solidFill>
              </a:rPr>
              <a:t>Press the “Load EDS folder” button</a:t>
            </a:r>
          </a:p>
        </p:txBody>
      </p:sp>
      <p:pic>
        <p:nvPicPr>
          <p:cNvPr id="7" name="Content Placeholder 6">
            <a:extLst>
              <a:ext uri="{FF2B5EF4-FFF2-40B4-BE49-F238E27FC236}">
                <a16:creationId xmlns:a16="http://schemas.microsoft.com/office/drawing/2014/main" id="{CA1E175A-242E-4D84-A572-BB47758ABA0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538"/>
          <a:stretch/>
        </p:blipFill>
        <p:spPr>
          <a:xfrm>
            <a:off x="1880645" y="1828800"/>
            <a:ext cx="5382710" cy="3760164"/>
          </a:xfrm>
        </p:spPr>
      </p:pic>
      <p:sp>
        <p:nvSpPr>
          <p:cNvPr id="3" name="Date Placeholder 2">
            <a:extLst>
              <a:ext uri="{FF2B5EF4-FFF2-40B4-BE49-F238E27FC236}">
                <a16:creationId xmlns:a16="http://schemas.microsoft.com/office/drawing/2014/main" id="{12F5C9BF-CD6C-419D-B16B-266073B55C0B}"/>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F9D7DE39-66B1-4DD8-9500-FB19F9B56449}"/>
              </a:ext>
            </a:extLst>
          </p:cNvPr>
          <p:cNvSpPr>
            <a:spLocks noGrp="1"/>
          </p:cNvSpPr>
          <p:nvPr>
            <p:ph type="sldNum" sz="quarter" idx="12"/>
          </p:nvPr>
        </p:nvSpPr>
        <p:spPr/>
        <p:txBody>
          <a:bodyPr/>
          <a:lstStyle/>
          <a:p>
            <a:fld id="{8A61FB31-DE6C-479F-8D82-ED8B8116660D}" type="slidenum">
              <a:rPr lang="en-US" smtClean="0"/>
              <a:pPr/>
              <a:t>4</a:t>
            </a:fld>
            <a:endParaRPr lang="en-US" dirty="0"/>
          </a:p>
        </p:txBody>
      </p:sp>
      <p:sp>
        <p:nvSpPr>
          <p:cNvPr id="5" name="Rectangle 4">
            <a:extLst>
              <a:ext uri="{FF2B5EF4-FFF2-40B4-BE49-F238E27FC236}">
                <a16:creationId xmlns:a16="http://schemas.microsoft.com/office/drawing/2014/main" id="{BA7B6F7C-64BD-48F1-A7E8-72F2FBBAE056}"/>
              </a:ext>
            </a:extLst>
          </p:cNvPr>
          <p:cNvSpPr/>
          <p:nvPr/>
        </p:nvSpPr>
        <p:spPr>
          <a:xfrm>
            <a:off x="1752600" y="2286000"/>
            <a:ext cx="7620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17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2CD0-D9FE-4D12-84DD-B3F1559BB806}"/>
              </a:ext>
            </a:extLst>
          </p:cNvPr>
          <p:cNvSpPr>
            <a:spLocks noGrp="1"/>
          </p:cNvSpPr>
          <p:nvPr>
            <p:ph type="title"/>
          </p:nvPr>
        </p:nvSpPr>
        <p:spPr/>
        <p:txBody>
          <a:bodyPr>
            <a:normAutofit/>
          </a:bodyPr>
          <a:lstStyle/>
          <a:p>
            <a:r>
              <a:rPr lang="en-US" dirty="0">
                <a:solidFill>
                  <a:schemeClr val="tx1"/>
                </a:solidFill>
              </a:rPr>
              <a:t>Choose the folder containing the CSV files you are interested in</a:t>
            </a:r>
          </a:p>
        </p:txBody>
      </p:sp>
      <p:sp>
        <p:nvSpPr>
          <p:cNvPr id="3" name="Date Placeholder 2">
            <a:extLst>
              <a:ext uri="{FF2B5EF4-FFF2-40B4-BE49-F238E27FC236}">
                <a16:creationId xmlns:a16="http://schemas.microsoft.com/office/drawing/2014/main" id="{5A0EA1AD-721D-4648-8648-D3458C50E193}"/>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BB14C536-6F7F-4305-9F3B-42E0F8E185EC}"/>
              </a:ext>
            </a:extLst>
          </p:cNvPr>
          <p:cNvSpPr>
            <a:spLocks noGrp="1"/>
          </p:cNvSpPr>
          <p:nvPr>
            <p:ph type="sldNum" sz="quarter" idx="12"/>
          </p:nvPr>
        </p:nvSpPr>
        <p:spPr/>
        <p:txBody>
          <a:bodyPr/>
          <a:lstStyle/>
          <a:p>
            <a:fld id="{8A61FB31-DE6C-479F-8D82-ED8B8116660D}" type="slidenum">
              <a:rPr lang="en-US" smtClean="0"/>
              <a:pPr/>
              <a:t>5</a:t>
            </a:fld>
            <a:endParaRPr lang="en-US" dirty="0"/>
          </a:p>
        </p:txBody>
      </p:sp>
      <p:pic>
        <p:nvPicPr>
          <p:cNvPr id="8" name="Content Placeholder 6">
            <a:extLst>
              <a:ext uri="{FF2B5EF4-FFF2-40B4-BE49-F238E27FC236}">
                <a16:creationId xmlns:a16="http://schemas.microsoft.com/office/drawing/2014/main" id="{42A4AB3C-A62D-40E2-88D4-F3E43B95DAA7}"/>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2750961" y="1676400"/>
            <a:ext cx="3642078" cy="3862810"/>
          </a:xfrm>
          <a:prstGeom prst="rect">
            <a:avLst/>
          </a:prstGeom>
        </p:spPr>
      </p:pic>
    </p:spTree>
    <p:extLst>
      <p:ext uri="{BB962C8B-B14F-4D97-AF65-F5344CB8AC3E}">
        <p14:creationId xmlns:p14="http://schemas.microsoft.com/office/powerpoint/2010/main" val="105223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3F66-79E0-4182-B423-8B0BF8801F98}"/>
              </a:ext>
            </a:extLst>
          </p:cNvPr>
          <p:cNvSpPr>
            <a:spLocks noGrp="1"/>
          </p:cNvSpPr>
          <p:nvPr>
            <p:ph type="title"/>
          </p:nvPr>
        </p:nvSpPr>
        <p:spPr/>
        <p:txBody>
          <a:bodyPr>
            <a:normAutofit/>
          </a:bodyPr>
          <a:lstStyle/>
          <a:p>
            <a:r>
              <a:rPr lang="en-US" dirty="0">
                <a:solidFill>
                  <a:schemeClr val="tx1"/>
                </a:solidFill>
              </a:rPr>
              <a:t>The folder looks empty when you open it, but the CSV files are in there</a:t>
            </a:r>
          </a:p>
        </p:txBody>
      </p:sp>
      <p:pic>
        <p:nvPicPr>
          <p:cNvPr id="7" name="Content Placeholder 6">
            <a:extLst>
              <a:ext uri="{FF2B5EF4-FFF2-40B4-BE49-F238E27FC236}">
                <a16:creationId xmlns:a16="http://schemas.microsoft.com/office/drawing/2014/main" id="{BBAED875-320F-4745-BB94-4FD7451CA0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17"/>
          <a:stretch/>
        </p:blipFill>
        <p:spPr>
          <a:xfrm>
            <a:off x="548922" y="1600201"/>
            <a:ext cx="8046156" cy="4267200"/>
          </a:xfrm>
        </p:spPr>
      </p:pic>
      <p:sp>
        <p:nvSpPr>
          <p:cNvPr id="3" name="Date Placeholder 2">
            <a:extLst>
              <a:ext uri="{FF2B5EF4-FFF2-40B4-BE49-F238E27FC236}">
                <a16:creationId xmlns:a16="http://schemas.microsoft.com/office/drawing/2014/main" id="{34538EE9-C835-43B6-9C94-CBFA843351E4}"/>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667D181E-707C-4261-8B6D-9DF24E9C18C2}"/>
              </a:ext>
            </a:extLst>
          </p:cNvPr>
          <p:cNvSpPr>
            <a:spLocks noGrp="1"/>
          </p:cNvSpPr>
          <p:nvPr>
            <p:ph type="sldNum" sz="quarter" idx="12"/>
          </p:nvPr>
        </p:nvSpPr>
        <p:spPr/>
        <p:txBody>
          <a:bodyPr/>
          <a:lstStyle/>
          <a:p>
            <a:fld id="{8A61FB31-DE6C-479F-8D82-ED8B8116660D}" type="slidenum">
              <a:rPr lang="en-US" smtClean="0"/>
              <a:pPr/>
              <a:t>6</a:t>
            </a:fld>
            <a:endParaRPr lang="en-US" dirty="0"/>
          </a:p>
        </p:txBody>
      </p:sp>
    </p:spTree>
    <p:extLst>
      <p:ext uri="{BB962C8B-B14F-4D97-AF65-F5344CB8AC3E}">
        <p14:creationId xmlns:p14="http://schemas.microsoft.com/office/powerpoint/2010/main" val="341055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FBC6-8A11-42A4-8444-918D0227A605}"/>
              </a:ext>
            </a:extLst>
          </p:cNvPr>
          <p:cNvSpPr>
            <a:spLocks noGrp="1"/>
          </p:cNvSpPr>
          <p:nvPr>
            <p:ph type="title"/>
          </p:nvPr>
        </p:nvSpPr>
        <p:spPr/>
        <p:txBody>
          <a:bodyPr>
            <a:normAutofit/>
          </a:bodyPr>
          <a:lstStyle/>
          <a:p>
            <a:r>
              <a:rPr lang="en-US" dirty="0">
                <a:solidFill>
                  <a:schemeClr val="tx1"/>
                </a:solidFill>
              </a:rPr>
              <a:t>The grey image of your sample will now show up</a:t>
            </a:r>
          </a:p>
        </p:txBody>
      </p:sp>
      <p:pic>
        <p:nvPicPr>
          <p:cNvPr id="7" name="Content Placeholder 6">
            <a:extLst>
              <a:ext uri="{FF2B5EF4-FFF2-40B4-BE49-F238E27FC236}">
                <a16:creationId xmlns:a16="http://schemas.microsoft.com/office/drawing/2014/main" id="{DABB854B-84CB-4F88-A7F6-8FC32B3A5B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739265" y="1828800"/>
            <a:ext cx="5665469" cy="4145841"/>
          </a:xfrm>
        </p:spPr>
      </p:pic>
      <p:sp>
        <p:nvSpPr>
          <p:cNvPr id="3" name="Date Placeholder 2">
            <a:extLst>
              <a:ext uri="{FF2B5EF4-FFF2-40B4-BE49-F238E27FC236}">
                <a16:creationId xmlns:a16="http://schemas.microsoft.com/office/drawing/2014/main" id="{AA4E6394-B089-47F9-B82A-F11749729C2F}"/>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8864F9A4-FB1E-47F7-80AA-F2DD4CB725BD}"/>
              </a:ext>
            </a:extLst>
          </p:cNvPr>
          <p:cNvSpPr>
            <a:spLocks noGrp="1"/>
          </p:cNvSpPr>
          <p:nvPr>
            <p:ph type="sldNum" sz="quarter" idx="12"/>
          </p:nvPr>
        </p:nvSpPr>
        <p:spPr/>
        <p:txBody>
          <a:bodyPr/>
          <a:lstStyle/>
          <a:p>
            <a:fld id="{8A61FB31-DE6C-479F-8D82-ED8B8116660D}" type="slidenum">
              <a:rPr lang="en-US" smtClean="0"/>
              <a:pPr/>
              <a:t>7</a:t>
            </a:fld>
            <a:endParaRPr lang="en-US" dirty="0"/>
          </a:p>
        </p:txBody>
      </p:sp>
    </p:spTree>
    <p:extLst>
      <p:ext uri="{BB962C8B-B14F-4D97-AF65-F5344CB8AC3E}">
        <p14:creationId xmlns:p14="http://schemas.microsoft.com/office/powerpoint/2010/main" val="166531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3DC7-6084-4617-868F-5F31C5045F0E}"/>
              </a:ext>
            </a:extLst>
          </p:cNvPr>
          <p:cNvSpPr>
            <a:spLocks noGrp="1"/>
          </p:cNvSpPr>
          <p:nvPr>
            <p:ph type="title"/>
          </p:nvPr>
        </p:nvSpPr>
        <p:spPr>
          <a:xfrm>
            <a:off x="457200" y="661382"/>
            <a:ext cx="8229600" cy="1143000"/>
          </a:xfrm>
        </p:spPr>
        <p:txBody>
          <a:bodyPr>
            <a:normAutofit fontScale="90000"/>
          </a:bodyPr>
          <a:lstStyle/>
          <a:p>
            <a:r>
              <a:rPr lang="en-US" dirty="0">
                <a:solidFill>
                  <a:schemeClr val="tx1"/>
                </a:solidFill>
              </a:rPr>
              <a:t>Press the “Element Mapping” button to create colored EDS maps and dominant element maps.</a:t>
            </a:r>
          </a:p>
        </p:txBody>
      </p:sp>
      <p:pic>
        <p:nvPicPr>
          <p:cNvPr id="7" name="Content Placeholder 6">
            <a:extLst>
              <a:ext uri="{FF2B5EF4-FFF2-40B4-BE49-F238E27FC236}">
                <a16:creationId xmlns:a16="http://schemas.microsoft.com/office/drawing/2014/main" id="{9841BEB2-7B2C-4018-93CB-88A66A4E635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57200" y="1804382"/>
            <a:ext cx="4903151" cy="3585100"/>
          </a:xfrm>
        </p:spPr>
      </p:pic>
      <p:sp>
        <p:nvSpPr>
          <p:cNvPr id="3" name="Date Placeholder 2">
            <a:extLst>
              <a:ext uri="{FF2B5EF4-FFF2-40B4-BE49-F238E27FC236}">
                <a16:creationId xmlns:a16="http://schemas.microsoft.com/office/drawing/2014/main" id="{65ED11C6-DB41-48C2-BDA2-77F93622B05C}"/>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C485A85E-C0FA-491D-84C8-113991EE0428}"/>
              </a:ext>
            </a:extLst>
          </p:cNvPr>
          <p:cNvSpPr>
            <a:spLocks noGrp="1"/>
          </p:cNvSpPr>
          <p:nvPr>
            <p:ph type="sldNum" sz="quarter" idx="12"/>
          </p:nvPr>
        </p:nvSpPr>
        <p:spPr/>
        <p:txBody>
          <a:bodyPr/>
          <a:lstStyle/>
          <a:p>
            <a:fld id="{8A61FB31-DE6C-479F-8D82-ED8B8116660D}" type="slidenum">
              <a:rPr lang="en-US" smtClean="0"/>
              <a:pPr/>
              <a:t>8</a:t>
            </a:fld>
            <a:endParaRPr lang="en-US" dirty="0"/>
          </a:p>
        </p:txBody>
      </p:sp>
      <p:sp>
        <p:nvSpPr>
          <p:cNvPr id="5" name="Rectangle 4">
            <a:extLst>
              <a:ext uri="{FF2B5EF4-FFF2-40B4-BE49-F238E27FC236}">
                <a16:creationId xmlns:a16="http://schemas.microsoft.com/office/drawing/2014/main" id="{3DFCE729-7E9A-47DB-B849-FFD23FE7F064}"/>
              </a:ext>
            </a:extLst>
          </p:cNvPr>
          <p:cNvSpPr/>
          <p:nvPr/>
        </p:nvSpPr>
        <p:spPr>
          <a:xfrm>
            <a:off x="567267" y="5683956"/>
            <a:ext cx="8001000" cy="707886"/>
          </a:xfrm>
          <a:prstGeom prst="rect">
            <a:avLst/>
          </a:prstGeom>
        </p:spPr>
        <p:txBody>
          <a:bodyPr wrap="square">
            <a:spAutoFit/>
          </a:bodyPr>
          <a:lstStyle/>
          <a:p>
            <a:r>
              <a:rPr lang="en-US" sz="2000" b="1" dirty="0">
                <a:latin typeface="Arial Black" panose="020B0A04020102020204" pitchFamily="34" charset="0"/>
              </a:rPr>
              <a:t>Note: All colored maps are saved to a “</a:t>
            </a:r>
            <a:r>
              <a:rPr lang="en-US" sz="2000" b="1" dirty="0" err="1">
                <a:latin typeface="Arial Black" panose="020B0A04020102020204" pitchFamily="34" charset="0"/>
              </a:rPr>
              <a:t>coloredMaps</a:t>
            </a:r>
            <a:r>
              <a:rPr lang="en-US" sz="2000" b="1" dirty="0">
                <a:latin typeface="Arial Black" panose="020B0A04020102020204" pitchFamily="34" charset="0"/>
              </a:rPr>
              <a:t>_(AT/WT)%” directory in your CSV folder. </a:t>
            </a:r>
          </a:p>
        </p:txBody>
      </p:sp>
      <p:sp>
        <p:nvSpPr>
          <p:cNvPr id="9" name="Rectangle 8">
            <a:extLst>
              <a:ext uri="{FF2B5EF4-FFF2-40B4-BE49-F238E27FC236}">
                <a16:creationId xmlns:a16="http://schemas.microsoft.com/office/drawing/2014/main" id="{A449AA4D-8A73-4010-A9F3-FBDEB042A18E}"/>
              </a:ext>
            </a:extLst>
          </p:cNvPr>
          <p:cNvSpPr/>
          <p:nvPr/>
        </p:nvSpPr>
        <p:spPr>
          <a:xfrm>
            <a:off x="224278" y="3197012"/>
            <a:ext cx="797560" cy="2946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ell phone&#10;&#10;Description automatically generated">
            <a:extLst>
              <a:ext uri="{FF2B5EF4-FFF2-40B4-BE49-F238E27FC236}">
                <a16:creationId xmlns:a16="http://schemas.microsoft.com/office/drawing/2014/main" id="{6E0391A6-EAC8-4F93-A31F-637535EE50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5965" y="1734386"/>
            <a:ext cx="1712635" cy="1733842"/>
          </a:xfrm>
          <a:prstGeom prst="rect">
            <a:avLst/>
          </a:prstGeom>
        </p:spPr>
      </p:pic>
      <p:pic>
        <p:nvPicPr>
          <p:cNvPr id="15" name="Picture 14" descr="A picture containing rug&#10;&#10;Description automatically generated">
            <a:extLst>
              <a:ext uri="{FF2B5EF4-FFF2-40B4-BE49-F238E27FC236}">
                <a16:creationId xmlns:a16="http://schemas.microsoft.com/office/drawing/2014/main" id="{83FC336D-BDC7-43CB-A762-F596A7D9D9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6874" y="3595239"/>
            <a:ext cx="1750816" cy="1737360"/>
          </a:xfrm>
          <a:prstGeom prst="rect">
            <a:avLst/>
          </a:prstGeom>
        </p:spPr>
      </p:pic>
    </p:spTree>
    <p:extLst>
      <p:ext uri="{BB962C8B-B14F-4D97-AF65-F5344CB8AC3E}">
        <p14:creationId xmlns:p14="http://schemas.microsoft.com/office/powerpoint/2010/main" val="126717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3DC7-6084-4617-868F-5F31C5045F0E}"/>
              </a:ext>
            </a:extLst>
          </p:cNvPr>
          <p:cNvSpPr>
            <a:spLocks noGrp="1"/>
          </p:cNvSpPr>
          <p:nvPr>
            <p:ph type="title"/>
          </p:nvPr>
        </p:nvSpPr>
        <p:spPr>
          <a:xfrm>
            <a:off x="457200" y="661382"/>
            <a:ext cx="8229600" cy="1143000"/>
          </a:xfrm>
        </p:spPr>
        <p:txBody>
          <a:bodyPr>
            <a:normAutofit/>
          </a:bodyPr>
          <a:lstStyle/>
          <a:p>
            <a:r>
              <a:rPr lang="en-US" dirty="0">
                <a:solidFill>
                  <a:schemeClr val="tx1"/>
                </a:solidFill>
              </a:rPr>
              <a:t>Press the </a:t>
            </a:r>
            <a:r>
              <a:rPr lang="en-US" dirty="0"/>
              <a:t>“Oxidation</a:t>
            </a:r>
            <a:r>
              <a:rPr lang="en-US" dirty="0">
                <a:solidFill>
                  <a:schemeClr val="tx1"/>
                </a:solidFill>
              </a:rPr>
              <a:t> Mapping” button to create </a:t>
            </a:r>
            <a:r>
              <a:rPr lang="en-US" dirty="0"/>
              <a:t>EDS oxide maps.</a:t>
            </a:r>
            <a:endParaRPr lang="en-US" dirty="0">
              <a:solidFill>
                <a:schemeClr val="tx1"/>
              </a:solidFill>
            </a:endParaRPr>
          </a:p>
        </p:txBody>
      </p:sp>
      <p:pic>
        <p:nvPicPr>
          <p:cNvPr id="7" name="Content Placeholder 6">
            <a:extLst>
              <a:ext uri="{FF2B5EF4-FFF2-40B4-BE49-F238E27FC236}">
                <a16:creationId xmlns:a16="http://schemas.microsoft.com/office/drawing/2014/main" id="{9841BEB2-7B2C-4018-93CB-88A66A4E635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57200" y="1804382"/>
            <a:ext cx="4903151" cy="3585100"/>
          </a:xfrm>
        </p:spPr>
      </p:pic>
      <p:sp>
        <p:nvSpPr>
          <p:cNvPr id="3" name="Date Placeholder 2">
            <a:extLst>
              <a:ext uri="{FF2B5EF4-FFF2-40B4-BE49-F238E27FC236}">
                <a16:creationId xmlns:a16="http://schemas.microsoft.com/office/drawing/2014/main" id="{65ED11C6-DB41-48C2-BDA2-77F93622B05C}"/>
              </a:ext>
            </a:extLst>
          </p:cNvPr>
          <p:cNvSpPr>
            <a:spLocks noGrp="1"/>
          </p:cNvSpPr>
          <p:nvPr>
            <p:ph type="dt" sz="half" idx="10"/>
          </p:nvPr>
        </p:nvSpPr>
        <p:spPr/>
        <p:txBody>
          <a:bodyPr/>
          <a:lstStyle/>
          <a:p>
            <a:fld id="{97B33917-BB48-4383-A05F-058461DC55CB}" type="datetime1">
              <a:rPr lang="en-US" smtClean="0"/>
              <a:t>9/14/2020</a:t>
            </a:fld>
            <a:endParaRPr lang="en-US" dirty="0"/>
          </a:p>
        </p:txBody>
      </p:sp>
      <p:sp>
        <p:nvSpPr>
          <p:cNvPr id="4" name="Slide Number Placeholder 3">
            <a:extLst>
              <a:ext uri="{FF2B5EF4-FFF2-40B4-BE49-F238E27FC236}">
                <a16:creationId xmlns:a16="http://schemas.microsoft.com/office/drawing/2014/main" id="{C485A85E-C0FA-491D-84C8-113991EE0428}"/>
              </a:ext>
            </a:extLst>
          </p:cNvPr>
          <p:cNvSpPr>
            <a:spLocks noGrp="1"/>
          </p:cNvSpPr>
          <p:nvPr>
            <p:ph type="sldNum" sz="quarter" idx="12"/>
          </p:nvPr>
        </p:nvSpPr>
        <p:spPr/>
        <p:txBody>
          <a:bodyPr/>
          <a:lstStyle/>
          <a:p>
            <a:fld id="{8A61FB31-DE6C-479F-8D82-ED8B8116660D}" type="slidenum">
              <a:rPr lang="en-US" smtClean="0"/>
              <a:pPr/>
              <a:t>9</a:t>
            </a:fld>
            <a:endParaRPr lang="en-US" dirty="0"/>
          </a:p>
        </p:txBody>
      </p:sp>
      <p:sp>
        <p:nvSpPr>
          <p:cNvPr id="5" name="Rectangle 4">
            <a:extLst>
              <a:ext uri="{FF2B5EF4-FFF2-40B4-BE49-F238E27FC236}">
                <a16:creationId xmlns:a16="http://schemas.microsoft.com/office/drawing/2014/main" id="{3DFCE729-7E9A-47DB-B849-FFD23FE7F064}"/>
              </a:ext>
            </a:extLst>
          </p:cNvPr>
          <p:cNvSpPr/>
          <p:nvPr/>
        </p:nvSpPr>
        <p:spPr>
          <a:xfrm>
            <a:off x="567267" y="5683956"/>
            <a:ext cx="8001000" cy="707886"/>
          </a:xfrm>
          <a:prstGeom prst="rect">
            <a:avLst/>
          </a:prstGeom>
        </p:spPr>
        <p:txBody>
          <a:bodyPr wrap="square">
            <a:spAutoFit/>
          </a:bodyPr>
          <a:lstStyle/>
          <a:p>
            <a:r>
              <a:rPr lang="en-US" sz="2000" b="1" dirty="0">
                <a:latin typeface="Arial Black" panose="020B0A04020102020204" pitchFamily="34" charset="0"/>
              </a:rPr>
              <a:t>Note: All colored maps are saved to a “</a:t>
            </a:r>
            <a:r>
              <a:rPr lang="en-US" sz="2000" b="1" dirty="0" err="1">
                <a:latin typeface="Arial Black" panose="020B0A04020102020204" pitchFamily="34" charset="0"/>
              </a:rPr>
              <a:t>coloredMaps</a:t>
            </a:r>
            <a:r>
              <a:rPr lang="en-US" sz="2000" b="1" dirty="0">
                <a:latin typeface="Arial Black" panose="020B0A04020102020204" pitchFamily="34" charset="0"/>
              </a:rPr>
              <a:t>_(AT/WT)%” directory in your CSV folder. </a:t>
            </a:r>
          </a:p>
        </p:txBody>
      </p:sp>
      <p:sp>
        <p:nvSpPr>
          <p:cNvPr id="9" name="Rectangle 8">
            <a:extLst>
              <a:ext uri="{FF2B5EF4-FFF2-40B4-BE49-F238E27FC236}">
                <a16:creationId xmlns:a16="http://schemas.microsoft.com/office/drawing/2014/main" id="{A449AA4D-8A73-4010-A9F3-FBDEB042A18E}"/>
              </a:ext>
            </a:extLst>
          </p:cNvPr>
          <p:cNvSpPr/>
          <p:nvPr/>
        </p:nvSpPr>
        <p:spPr>
          <a:xfrm>
            <a:off x="229870" y="3524326"/>
            <a:ext cx="797560" cy="2946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colored, colorful&#10;&#10;Description automatically generated">
            <a:extLst>
              <a:ext uri="{FF2B5EF4-FFF2-40B4-BE49-F238E27FC236}">
                <a16:creationId xmlns:a16="http://schemas.microsoft.com/office/drawing/2014/main" id="{60257FB6-3C30-467B-AFFC-574F169C05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6263" y="2362200"/>
            <a:ext cx="3202390" cy="3177777"/>
          </a:xfrm>
          <a:prstGeom prst="rect">
            <a:avLst/>
          </a:prstGeom>
        </p:spPr>
      </p:pic>
    </p:spTree>
    <p:extLst>
      <p:ext uri="{BB962C8B-B14F-4D97-AF65-F5344CB8AC3E}">
        <p14:creationId xmlns:p14="http://schemas.microsoft.com/office/powerpoint/2010/main" val="334694060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AA154376-4F6C-4A9D-BCFB-1365F932BE96}" vid="{1382EADF-F8BA-4E20-B89D-5CC9244B79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1104</Words>
  <Application>Microsoft Office PowerPoint</Application>
  <PresentationFormat>On-screen Show (4:3)</PresentationFormat>
  <Paragraphs>85</Paragraphs>
  <Slides>16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Arial Black</vt:lpstr>
      <vt:lpstr>Calibri</vt:lpstr>
      <vt:lpstr>Calibri Light</vt:lpstr>
      <vt:lpstr>Custom Design</vt:lpstr>
      <vt:lpstr>Office Theme</vt:lpstr>
      <vt:lpstr>EDS Reader Guide</vt:lpstr>
      <vt:lpstr>Uses of EDS Program</vt:lpstr>
      <vt:lpstr>Open Matlab and the “ReadEDSFiles” file. Press Run</vt:lpstr>
      <vt:lpstr>Press the “Load EDS folder” button</vt:lpstr>
      <vt:lpstr>Choose the folder containing the CSV files you are interested in</vt:lpstr>
      <vt:lpstr>The folder looks empty when you open it, but the CSV files are in there</vt:lpstr>
      <vt:lpstr>The grey image of your sample will now show up</vt:lpstr>
      <vt:lpstr>Press the “Element Mapping” button to create colored EDS maps and dominant element maps.</vt:lpstr>
      <vt:lpstr>Press the “Oxidation Mapping” button to create EDS oxide maps.</vt:lpstr>
      <vt:lpstr>Press the “draw line” button to do a line scan of your image. You can average the line scan over an area by using the arrow keys. Up and down respectively multiply and divide by 2, right and left respectively increment and decrement by 1. Averaged area is the area between the two red, dashed lines.</vt:lpstr>
      <vt:lpstr>PowerPoint Presentation</vt:lpstr>
      <vt:lpstr>Press the “draw ROI” button and draw shapes on the image that you want to analyze. You can name the shapes whatever you want. Press “Analyze ROIs” to save the data and create a bar chart of the regions. The names will be displayed in sequential order from the top of the legend to the bottom, and will be numbered in the image (1: ROI 1, 2: ROI 2, 3: Base, 4: Lower Oxide, 5: Upper Oxide, 6: ROI 3). ROIs can be deleted with the “delete selected” button.</vt:lpstr>
      <vt:lpstr>PowerPoint Presentation</vt:lpstr>
      <vt:lpstr>Press the “Threshold Mapping” button to create threshold maps. See the notes section of this page for directions. </vt:lpstr>
      <vt:lpstr>Notes</vt:lpstr>
      <vt:lpstr>Contacts for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 CSV Extraction Guide</dc:title>
  <dc:creator>JOSEPH D KERN</dc:creator>
  <cp:lastModifiedBy>JOSEPH D KERN</cp:lastModifiedBy>
  <cp:revision>46</cp:revision>
  <cp:lastPrinted>2017-06-03T23:10:14Z</cp:lastPrinted>
  <dcterms:created xsi:type="dcterms:W3CDTF">2019-01-23T01:41:35Z</dcterms:created>
  <dcterms:modified xsi:type="dcterms:W3CDTF">2020-09-15T02:27:05Z</dcterms:modified>
</cp:coreProperties>
</file>