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9" r:id="rId3"/>
    <p:sldId id="280" r:id="rId4"/>
    <p:sldId id="270" r:id="rId5"/>
    <p:sldId id="281" r:id="rId6"/>
    <p:sldId id="271" r:id="rId7"/>
    <p:sldId id="287" r:id="rId8"/>
    <p:sldId id="286" r:id="rId9"/>
    <p:sldId id="272" r:id="rId10"/>
    <p:sldId id="289" r:id="rId11"/>
    <p:sldId id="290" r:id="rId12"/>
    <p:sldId id="273" r:id="rId13"/>
    <p:sldId id="282" r:id="rId14"/>
    <p:sldId id="274" r:id="rId15"/>
    <p:sldId id="276" r:id="rId16"/>
    <p:sldId id="283" r:id="rId17"/>
    <p:sldId id="277" r:id="rId18"/>
    <p:sldId id="278" r:id="rId19"/>
    <p:sldId id="285" r:id="rId20"/>
    <p:sldId id="288" r:id="rId21"/>
    <p:sldId id="26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0" d="100"/>
          <a:sy n="80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643CB3-8392-48C2-988B-E458F801E2E4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D9AA2C-B979-46D5-A2C2-F6844121FC41}">
      <dgm:prSet phldrT="[Text]" custT="1"/>
      <dgm:spPr>
        <a:ln w="38100"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pPr marL="0"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dirty="0"/>
            <a:t>Python</a:t>
          </a:r>
        </a:p>
        <a:p>
          <a:pPr marL="0"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dirty="0"/>
            <a:t>            </a:t>
          </a:r>
          <a:r>
            <a:rPr lang="en-US" sz="2400" dirty="0" err="1"/>
            <a:t>ReST</a:t>
          </a:r>
          <a:r>
            <a:rPr lang="en-US" sz="2400" dirty="0"/>
            <a:t> Server		          Decision Tree AI</a:t>
          </a:r>
        </a:p>
        <a:p>
          <a:pPr marL="0" lvl="0" indent="0" algn="l" defTabSz="124460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</a:pPr>
          <a:r>
            <a:rPr lang="en-US" sz="2000" dirty="0"/>
            <a:t>  </a:t>
          </a:r>
          <a:r>
            <a:rPr lang="en-US" sz="1800" dirty="0"/>
            <a:t>        </a:t>
          </a:r>
          <a:r>
            <a:rPr lang="en-US" sz="1600" dirty="0"/>
            <a:t>Add/Remove Plants	                             Format Data (Attach Timestamp)</a:t>
          </a:r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600" dirty="0"/>
            <a:t>         Calculate Plant Health                                                          Builds Decision Trees</a:t>
          </a:r>
        </a:p>
        <a:p>
          <a:pPr marL="0" lvl="0" indent="0" algn="l" defTabSz="124460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</a:pPr>
          <a:r>
            <a:rPr lang="en-US" sz="1600" dirty="0"/>
            <a:t>           Update Plants    			                         Outputs Tree</a:t>
          </a:r>
        </a:p>
        <a:p>
          <a:pPr marL="0" lvl="0" indent="0" algn="l" defTabSz="124460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</a:pPr>
          <a:r>
            <a:rPr lang="en-US" sz="1600" dirty="0"/>
            <a:t>           Track a Current Plant		                Trees Decide Settings</a:t>
          </a:r>
        </a:p>
      </dgm:t>
    </dgm:pt>
    <dgm:pt modelId="{E1111C0F-7DCC-4BEB-A88C-205E324F0421}" type="parTrans" cxnId="{271D627E-EAD9-447E-A002-61866DCB4CE7}">
      <dgm:prSet/>
      <dgm:spPr/>
      <dgm:t>
        <a:bodyPr/>
        <a:lstStyle/>
        <a:p>
          <a:endParaRPr lang="en-US"/>
        </a:p>
      </dgm:t>
    </dgm:pt>
    <dgm:pt modelId="{992174EA-DE23-4C40-BFF6-8A624113CA20}" type="sibTrans" cxnId="{271D627E-EAD9-447E-A002-61866DCB4CE7}">
      <dgm:prSet/>
      <dgm:spPr/>
      <dgm:t>
        <a:bodyPr/>
        <a:lstStyle/>
        <a:p>
          <a:endParaRPr lang="en-US"/>
        </a:p>
      </dgm:t>
    </dgm:pt>
    <dgm:pt modelId="{1A388D95-0ED0-4763-B1A2-380052903136}">
      <dgm:prSet phldrT="[Text]" custT="1"/>
      <dgm:spPr>
        <a:ln w="38100"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pPr algn="ctr">
            <a:lnSpc>
              <a:spcPct val="90000"/>
            </a:lnSpc>
            <a:spcAft>
              <a:spcPct val="35000"/>
            </a:spcAft>
            <a:buNone/>
          </a:pPr>
          <a:r>
            <a:rPr lang="en-US" sz="2800" dirty="0"/>
            <a:t>Application</a:t>
          </a:r>
        </a:p>
        <a:p>
          <a:pPr algn="l">
            <a:lnSpc>
              <a:spcPct val="100000"/>
            </a:lnSpc>
            <a:spcAft>
              <a:spcPts val="0"/>
            </a:spcAft>
            <a:buFont typeface="Arial" panose="020B0604020202020204" pitchFamily="34" charset="0"/>
            <a:buNone/>
          </a:pPr>
          <a:r>
            <a:rPr lang="en-US" sz="1600" dirty="0"/>
            <a:t>  Display Plant Info	         Display Sensor Info</a:t>
          </a:r>
        </a:p>
        <a:p>
          <a:pPr algn="l">
            <a:lnSpc>
              <a:spcPct val="100000"/>
            </a:lnSpc>
            <a:spcAft>
              <a:spcPts val="0"/>
            </a:spcAft>
            <a:buNone/>
          </a:pPr>
          <a:r>
            <a:rPr lang="en-US" sz="1600" dirty="0"/>
            <a:t>Plant Status Scoring	         Set a Current Plant</a:t>
          </a:r>
        </a:p>
        <a:p>
          <a:pPr algn="l">
            <a:lnSpc>
              <a:spcPct val="100000"/>
            </a:lnSpc>
            <a:spcAft>
              <a:spcPts val="0"/>
            </a:spcAft>
            <a:buNone/>
          </a:pPr>
          <a:r>
            <a:rPr lang="en-US" sz="1600" dirty="0"/>
            <a:t>   Set Water Timers              Plant Data-basing to Server</a:t>
          </a:r>
        </a:p>
      </dgm:t>
    </dgm:pt>
    <dgm:pt modelId="{0DADE1D6-A9DB-4986-AEDF-3F9A909E5D1E}" type="parTrans" cxnId="{055F25DA-03CC-421C-BE22-D2319AE9DB60}">
      <dgm:prSet/>
      <dgm:spPr>
        <a:solidFill>
          <a:schemeClr val="accent6">
            <a:lumMod val="60000"/>
            <a:lumOff val="40000"/>
          </a:schemeClr>
        </a:solidFill>
        <a:ln w="28575"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endParaRPr lang="en-US" dirty="0"/>
        </a:p>
      </dgm:t>
    </dgm:pt>
    <dgm:pt modelId="{B657C783-552C-433C-863F-DF6002EFB2BD}" type="sibTrans" cxnId="{055F25DA-03CC-421C-BE22-D2319AE9DB60}">
      <dgm:prSet/>
      <dgm:spPr/>
      <dgm:t>
        <a:bodyPr/>
        <a:lstStyle/>
        <a:p>
          <a:endParaRPr lang="en-US"/>
        </a:p>
      </dgm:t>
    </dgm:pt>
    <dgm:pt modelId="{1AF88AEA-FF9D-4000-83DD-677410FCE857}">
      <dgm:prSet phldrT="[Text]" custT="1"/>
      <dgm:spPr>
        <a:ln w="38100"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pPr algn="ctr">
            <a:lnSpc>
              <a:spcPct val="90000"/>
            </a:lnSpc>
            <a:spcAft>
              <a:spcPct val="35000"/>
            </a:spcAft>
          </a:pPr>
          <a:r>
            <a:rPr lang="en-US" sz="2800" dirty="0"/>
            <a:t>Arduino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sz="1800" dirty="0"/>
            <a:t>  </a:t>
          </a:r>
          <a:r>
            <a:rPr lang="en-US" sz="1600" dirty="0"/>
            <a:t>    Read Settings                    Adjust Water Valve/Light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sz="1600" dirty="0"/>
            <a:t>      Read Sensors	              Read Camera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sz="1600" dirty="0"/>
            <a:t>   Send Sensor Data                    Send Camera Data</a:t>
          </a:r>
        </a:p>
      </dgm:t>
    </dgm:pt>
    <dgm:pt modelId="{F02A6FDD-840A-428A-BF01-9A5617BE6E9F}" type="sibTrans" cxnId="{8AB0CD09-5639-4D0F-8C44-CE976CE8D5C7}">
      <dgm:prSet/>
      <dgm:spPr/>
      <dgm:t>
        <a:bodyPr/>
        <a:lstStyle/>
        <a:p>
          <a:endParaRPr lang="en-US"/>
        </a:p>
      </dgm:t>
    </dgm:pt>
    <dgm:pt modelId="{50FC48C2-8038-4FE7-86AF-737C59249C3C}" type="parTrans" cxnId="{8AB0CD09-5639-4D0F-8C44-CE976CE8D5C7}">
      <dgm:prSet/>
      <dgm:spPr>
        <a:solidFill>
          <a:schemeClr val="accent6">
            <a:lumMod val="60000"/>
            <a:lumOff val="40000"/>
          </a:schemeClr>
        </a:solidFill>
        <a:ln w="28575"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endParaRPr lang="en-US"/>
        </a:p>
      </dgm:t>
    </dgm:pt>
    <dgm:pt modelId="{D38B1057-C169-4192-93B0-17297ADE541E}" type="pres">
      <dgm:prSet presAssocID="{3D643CB3-8392-48C2-988B-E458F801E2E4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531BFE8-370A-4D00-A1BE-959AD9E5D58F}" type="pres">
      <dgm:prSet presAssocID="{03D9AA2C-B979-46D5-A2C2-F6844121FC41}" presName="centerShape" presStyleLbl="node0" presStyleIdx="0" presStyleCnt="1" custScaleX="616323" custScaleY="167733" custLinFactNeighborX="19" custLinFactNeighborY="-35385"/>
      <dgm:spPr>
        <a:prstGeom prst="roundRect">
          <a:avLst/>
        </a:prstGeom>
      </dgm:spPr>
    </dgm:pt>
    <dgm:pt modelId="{E3663BD5-A49D-40DD-BF79-F2039259D570}" type="pres">
      <dgm:prSet presAssocID="{0DADE1D6-A9DB-4986-AEDF-3F9A909E5D1E}" presName="parTrans" presStyleLbl="sibTrans2D1" presStyleIdx="0" presStyleCnt="2"/>
      <dgm:spPr>
        <a:prstGeom prst="leftRightArrow">
          <a:avLst/>
        </a:prstGeom>
      </dgm:spPr>
    </dgm:pt>
    <dgm:pt modelId="{E7AF24DB-50A1-4007-ABB5-69F609A1150E}" type="pres">
      <dgm:prSet presAssocID="{0DADE1D6-A9DB-4986-AEDF-3F9A909E5D1E}" presName="connectorText" presStyleLbl="sibTrans2D1" presStyleIdx="0" presStyleCnt="2"/>
      <dgm:spPr/>
    </dgm:pt>
    <dgm:pt modelId="{D09CC42E-20B0-4905-AA49-20F4B49D87B6}" type="pres">
      <dgm:prSet presAssocID="{1A388D95-0ED0-4763-B1A2-380052903136}" presName="node" presStyleLbl="node1" presStyleIdx="0" presStyleCnt="2" custScaleX="368262" custScaleY="129055" custRadScaleRad="155107" custRadScaleInc="-129941">
        <dgm:presLayoutVars>
          <dgm:bulletEnabled val="1"/>
        </dgm:presLayoutVars>
      </dgm:prSet>
      <dgm:spPr>
        <a:prstGeom prst="roundRect">
          <a:avLst/>
        </a:prstGeom>
      </dgm:spPr>
    </dgm:pt>
    <dgm:pt modelId="{51B3184C-1210-436F-AF72-A4675791399B}" type="pres">
      <dgm:prSet presAssocID="{50FC48C2-8038-4FE7-86AF-737C59249C3C}" presName="parTrans" presStyleLbl="sibTrans2D1" presStyleIdx="1" presStyleCnt="2"/>
      <dgm:spPr>
        <a:prstGeom prst="leftRightArrow">
          <a:avLst/>
        </a:prstGeom>
      </dgm:spPr>
    </dgm:pt>
    <dgm:pt modelId="{5C9980C8-D7FC-4472-ABCD-4500D7DDEE51}" type="pres">
      <dgm:prSet presAssocID="{50FC48C2-8038-4FE7-86AF-737C59249C3C}" presName="connectorText" presStyleLbl="sibTrans2D1" presStyleIdx="1" presStyleCnt="2"/>
      <dgm:spPr/>
    </dgm:pt>
    <dgm:pt modelId="{0CF54AD3-D6A2-4C36-A19D-C28BBB755645}" type="pres">
      <dgm:prSet presAssocID="{1AF88AEA-FF9D-4000-83DD-677410FCE857}" presName="node" presStyleLbl="node1" presStyleIdx="1" presStyleCnt="2" custScaleX="368262" custScaleY="129055" custRadScaleRad="155148" custRadScaleInc="-70026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64D3752A-7A77-4D81-88CF-2D41A206F9A3}" type="presOf" srcId="{0DADE1D6-A9DB-4986-AEDF-3F9A909E5D1E}" destId="{E3663BD5-A49D-40DD-BF79-F2039259D570}" srcOrd="0" destOrd="0" presId="urn:microsoft.com/office/officeart/2005/8/layout/radial5"/>
    <dgm:cxn modelId="{A7821EB1-BDC4-4851-BA0D-B8A1FBBDCA21}" type="presOf" srcId="{50FC48C2-8038-4FE7-86AF-737C59249C3C}" destId="{5C9980C8-D7FC-4472-ABCD-4500D7DDEE51}" srcOrd="1" destOrd="0" presId="urn:microsoft.com/office/officeart/2005/8/layout/radial5"/>
    <dgm:cxn modelId="{271D627E-EAD9-447E-A002-61866DCB4CE7}" srcId="{3D643CB3-8392-48C2-988B-E458F801E2E4}" destId="{03D9AA2C-B979-46D5-A2C2-F6844121FC41}" srcOrd="0" destOrd="0" parTransId="{E1111C0F-7DCC-4BEB-A88C-205E324F0421}" sibTransId="{992174EA-DE23-4C40-BFF6-8A624113CA20}"/>
    <dgm:cxn modelId="{055F25DA-03CC-421C-BE22-D2319AE9DB60}" srcId="{03D9AA2C-B979-46D5-A2C2-F6844121FC41}" destId="{1A388D95-0ED0-4763-B1A2-380052903136}" srcOrd="0" destOrd="0" parTransId="{0DADE1D6-A9DB-4986-AEDF-3F9A909E5D1E}" sibTransId="{B657C783-552C-433C-863F-DF6002EFB2BD}"/>
    <dgm:cxn modelId="{B119643F-7AE2-4D5A-AB02-9CBF00F9569D}" type="presOf" srcId="{50FC48C2-8038-4FE7-86AF-737C59249C3C}" destId="{51B3184C-1210-436F-AF72-A4675791399B}" srcOrd="0" destOrd="0" presId="urn:microsoft.com/office/officeart/2005/8/layout/radial5"/>
    <dgm:cxn modelId="{B2F48612-3F21-4744-B0AD-966AFE90F045}" type="presOf" srcId="{3D643CB3-8392-48C2-988B-E458F801E2E4}" destId="{D38B1057-C169-4192-93B0-17297ADE541E}" srcOrd="0" destOrd="0" presId="urn:microsoft.com/office/officeart/2005/8/layout/radial5"/>
    <dgm:cxn modelId="{136E37B7-F3A2-483F-87EB-DB167E601B8C}" type="presOf" srcId="{0DADE1D6-A9DB-4986-AEDF-3F9A909E5D1E}" destId="{E7AF24DB-50A1-4007-ABB5-69F609A1150E}" srcOrd="1" destOrd="0" presId="urn:microsoft.com/office/officeart/2005/8/layout/radial5"/>
    <dgm:cxn modelId="{2D80D505-6A8E-44A7-B2AC-EF603906CD5A}" type="presOf" srcId="{03D9AA2C-B979-46D5-A2C2-F6844121FC41}" destId="{9531BFE8-370A-4D00-A1BE-959AD9E5D58F}" srcOrd="0" destOrd="0" presId="urn:microsoft.com/office/officeart/2005/8/layout/radial5"/>
    <dgm:cxn modelId="{8AB0CD09-5639-4D0F-8C44-CE976CE8D5C7}" srcId="{03D9AA2C-B979-46D5-A2C2-F6844121FC41}" destId="{1AF88AEA-FF9D-4000-83DD-677410FCE857}" srcOrd="1" destOrd="0" parTransId="{50FC48C2-8038-4FE7-86AF-737C59249C3C}" sibTransId="{F02A6FDD-840A-428A-BF01-9A5617BE6E9F}"/>
    <dgm:cxn modelId="{F8A6AFE5-71F2-47F6-9EB6-AAE4FB7EFDE9}" type="presOf" srcId="{1A388D95-0ED0-4763-B1A2-380052903136}" destId="{D09CC42E-20B0-4905-AA49-20F4B49D87B6}" srcOrd="0" destOrd="0" presId="urn:microsoft.com/office/officeart/2005/8/layout/radial5"/>
    <dgm:cxn modelId="{1B13D634-B6FD-402F-8DE9-31871D30192C}" type="presOf" srcId="{1AF88AEA-FF9D-4000-83DD-677410FCE857}" destId="{0CF54AD3-D6A2-4C36-A19D-C28BBB755645}" srcOrd="0" destOrd="0" presId="urn:microsoft.com/office/officeart/2005/8/layout/radial5"/>
    <dgm:cxn modelId="{FE499CE7-738A-466B-8A39-0B6D64150DDE}" type="presParOf" srcId="{D38B1057-C169-4192-93B0-17297ADE541E}" destId="{9531BFE8-370A-4D00-A1BE-959AD9E5D58F}" srcOrd="0" destOrd="0" presId="urn:microsoft.com/office/officeart/2005/8/layout/radial5"/>
    <dgm:cxn modelId="{3D151582-EAEB-40C4-9216-8BC4A1DC104B}" type="presParOf" srcId="{D38B1057-C169-4192-93B0-17297ADE541E}" destId="{E3663BD5-A49D-40DD-BF79-F2039259D570}" srcOrd="1" destOrd="0" presId="urn:microsoft.com/office/officeart/2005/8/layout/radial5"/>
    <dgm:cxn modelId="{B8F4BEBD-9F5C-4009-9D91-6634430D1AA1}" type="presParOf" srcId="{E3663BD5-A49D-40DD-BF79-F2039259D570}" destId="{E7AF24DB-50A1-4007-ABB5-69F609A1150E}" srcOrd="0" destOrd="0" presId="urn:microsoft.com/office/officeart/2005/8/layout/radial5"/>
    <dgm:cxn modelId="{8FF5EB6A-D05A-4BB7-A5F3-57E6F1EFD6D8}" type="presParOf" srcId="{D38B1057-C169-4192-93B0-17297ADE541E}" destId="{D09CC42E-20B0-4905-AA49-20F4B49D87B6}" srcOrd="2" destOrd="0" presId="urn:microsoft.com/office/officeart/2005/8/layout/radial5"/>
    <dgm:cxn modelId="{E3F2BD92-BF8F-4CA7-9A55-D1DA80761A6C}" type="presParOf" srcId="{D38B1057-C169-4192-93B0-17297ADE541E}" destId="{51B3184C-1210-436F-AF72-A4675791399B}" srcOrd="3" destOrd="0" presId="urn:microsoft.com/office/officeart/2005/8/layout/radial5"/>
    <dgm:cxn modelId="{7F0F8313-BEF9-4EDE-B76C-BFE6AA6790BB}" type="presParOf" srcId="{51B3184C-1210-436F-AF72-A4675791399B}" destId="{5C9980C8-D7FC-4472-ABCD-4500D7DDEE51}" srcOrd="0" destOrd="0" presId="urn:microsoft.com/office/officeart/2005/8/layout/radial5"/>
    <dgm:cxn modelId="{EFB1A395-BC2D-4419-9FE1-FF8CD6A46C03}" type="presParOf" srcId="{D38B1057-C169-4192-93B0-17297ADE541E}" destId="{0CF54AD3-D6A2-4C36-A19D-C28BBB755645}" srcOrd="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31BFE8-370A-4D00-A1BE-959AD9E5D58F}">
      <dsp:nvSpPr>
        <dsp:cNvPr id="0" name=""/>
        <dsp:cNvSpPr/>
      </dsp:nvSpPr>
      <dsp:spPr>
        <a:xfrm>
          <a:off x="1044973" y="109535"/>
          <a:ext cx="9233364" cy="25128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rnd" cmpd="sng" algn="ctr">
          <a:solidFill>
            <a:schemeClr val="tx1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Python</a:t>
          </a:r>
        </a:p>
        <a:p>
          <a:pPr marL="0"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           </a:t>
          </a:r>
          <a:r>
            <a:rPr lang="en-US" sz="2400" kern="1200" dirty="0" err="1"/>
            <a:t>ReST</a:t>
          </a:r>
          <a:r>
            <a:rPr lang="en-US" sz="2400" kern="1200" dirty="0"/>
            <a:t> Server		          Decision Tree AI</a:t>
          </a: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kern="1200" dirty="0"/>
            <a:t>  </a:t>
          </a:r>
          <a:r>
            <a:rPr lang="en-US" sz="1800" kern="1200" dirty="0"/>
            <a:t>        </a:t>
          </a:r>
          <a:r>
            <a:rPr lang="en-US" sz="1600" kern="1200" dirty="0"/>
            <a:t>Add/Remove Plants	                             Format Data (Attach Timestamp)</a:t>
          </a:r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600" kern="1200" dirty="0"/>
            <a:t>         Calculate Plant Health                                                          Builds Decision Trees</a:t>
          </a: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kern="1200" dirty="0"/>
            <a:t>           Update Plants    			                         Outputs Tree</a:t>
          </a: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kern="1200" dirty="0"/>
            <a:t>           Track a Current Plant		                Trees Decide Settings</a:t>
          </a:r>
        </a:p>
      </dsp:txBody>
      <dsp:txXfrm>
        <a:off x="1167641" y="232203"/>
        <a:ext cx="8988028" cy="2267534"/>
      </dsp:txXfrm>
    </dsp:sp>
    <dsp:sp modelId="{E3663BD5-A49D-40DD-BF79-F2039259D570}">
      <dsp:nvSpPr>
        <dsp:cNvPr id="0" name=""/>
        <dsp:cNvSpPr/>
      </dsp:nvSpPr>
      <dsp:spPr>
        <a:xfrm rot="8066106">
          <a:off x="3766371" y="2729117"/>
          <a:ext cx="618089" cy="509366"/>
        </a:xfrm>
        <a:prstGeom prst="leftRightArrow">
          <a:avLst/>
        </a:prstGeom>
        <a:solidFill>
          <a:schemeClr val="accent6">
            <a:lumMod val="60000"/>
            <a:lumOff val="40000"/>
          </a:schemeClr>
        </a:solidFill>
        <a:ln w="28575">
          <a:solidFill>
            <a:schemeClr val="tx1">
              <a:lumMod val="75000"/>
              <a:lumOff val="2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 rot="10800000">
        <a:off x="3896267" y="2776433"/>
        <a:ext cx="465279" cy="305620"/>
      </dsp:txXfrm>
    </dsp:sp>
    <dsp:sp modelId="{D09CC42E-20B0-4905-AA49-20F4B49D87B6}">
      <dsp:nvSpPr>
        <dsp:cNvPr id="0" name=""/>
        <dsp:cNvSpPr/>
      </dsp:nvSpPr>
      <dsp:spPr>
        <a:xfrm>
          <a:off x="8" y="3360189"/>
          <a:ext cx="5517070" cy="1933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rnd" cmpd="sng" algn="ctr">
          <a:solidFill>
            <a:schemeClr val="tx1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Application</a:t>
          </a: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None/>
          </a:pPr>
          <a:r>
            <a:rPr lang="en-US" sz="1600" kern="1200" dirty="0"/>
            <a:t>  Display Plant Info	         Display Sensor Info</a:t>
          </a: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kern="1200" dirty="0"/>
            <a:t>Plant Status Scoring	         Set a Current Plant</a:t>
          </a: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kern="1200" dirty="0"/>
            <a:t>   Set Water Timers              Plant Data-basing to Server</a:t>
          </a:r>
        </a:p>
      </dsp:txBody>
      <dsp:txXfrm>
        <a:off x="94390" y="3454571"/>
        <a:ext cx="5328306" cy="1744656"/>
      </dsp:txXfrm>
    </dsp:sp>
    <dsp:sp modelId="{51B3184C-1210-436F-AF72-A4675791399B}">
      <dsp:nvSpPr>
        <dsp:cNvPr id="0" name=""/>
        <dsp:cNvSpPr/>
      </dsp:nvSpPr>
      <dsp:spPr>
        <a:xfrm rot="2735937">
          <a:off x="6937414" y="2730030"/>
          <a:ext cx="618978" cy="509366"/>
        </a:xfrm>
        <a:prstGeom prst="leftRightArrow">
          <a:avLst/>
        </a:prstGeom>
        <a:solidFill>
          <a:schemeClr val="accent6">
            <a:lumMod val="60000"/>
            <a:lumOff val="40000"/>
          </a:schemeClr>
        </a:solidFill>
        <a:ln w="28575">
          <a:solidFill>
            <a:schemeClr val="tx1">
              <a:lumMod val="75000"/>
              <a:lumOff val="2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6960360" y="2777315"/>
        <a:ext cx="466168" cy="305620"/>
      </dsp:txXfrm>
    </dsp:sp>
    <dsp:sp modelId="{0CF54AD3-D6A2-4C36-A19D-C28BBB755645}">
      <dsp:nvSpPr>
        <dsp:cNvPr id="0" name=""/>
        <dsp:cNvSpPr/>
      </dsp:nvSpPr>
      <dsp:spPr>
        <a:xfrm>
          <a:off x="5804639" y="3362084"/>
          <a:ext cx="5517070" cy="1933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rnd" cmpd="sng" algn="ctr">
          <a:solidFill>
            <a:schemeClr val="tx1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Arduino</a:t>
          </a: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/>
            <a:t>  </a:t>
          </a:r>
          <a:r>
            <a:rPr lang="en-US" sz="1600" kern="1200" dirty="0"/>
            <a:t>    Read Settings                    Adjust Water Valve/Light</a:t>
          </a: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kern="1200" dirty="0"/>
            <a:t>      Read Sensors	              Read Camera</a:t>
          </a: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kern="1200" dirty="0"/>
            <a:t>   Send Sensor Data                    Send Camera Data</a:t>
          </a:r>
        </a:p>
      </dsp:txBody>
      <dsp:txXfrm>
        <a:off x="5899021" y="3456466"/>
        <a:ext cx="5328306" cy="1744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C982-A0E7-442A-901D-C3ABBEC01FFB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3EF8629-4C6E-4CA9-97C5-DD4BF5FE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03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C982-A0E7-442A-901D-C3ABBEC01FFB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EF8629-4C6E-4CA9-97C5-DD4BF5FE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62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C982-A0E7-442A-901D-C3ABBEC01FFB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EF8629-4C6E-4CA9-97C5-DD4BF5FE826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6708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C982-A0E7-442A-901D-C3ABBEC01FFB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EF8629-4C6E-4CA9-97C5-DD4BF5FE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63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C982-A0E7-442A-901D-C3ABBEC01FFB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EF8629-4C6E-4CA9-97C5-DD4BF5FE826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102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C982-A0E7-442A-901D-C3ABBEC01FFB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EF8629-4C6E-4CA9-97C5-DD4BF5FE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82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C982-A0E7-442A-901D-C3ABBEC01FFB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8629-4C6E-4CA9-97C5-DD4BF5FE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83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C982-A0E7-442A-901D-C3ABBEC01FFB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8629-4C6E-4CA9-97C5-DD4BF5FE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52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C982-A0E7-442A-901D-C3ABBEC01FFB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8629-4C6E-4CA9-97C5-DD4BF5FE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088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C982-A0E7-442A-901D-C3ABBEC01FFB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EF8629-4C6E-4CA9-97C5-DD4BF5FE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26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C982-A0E7-442A-901D-C3ABBEC01FFB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3EF8629-4C6E-4CA9-97C5-DD4BF5FE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43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C982-A0E7-442A-901D-C3ABBEC01FFB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3EF8629-4C6E-4CA9-97C5-DD4BF5FE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5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C982-A0E7-442A-901D-C3ABBEC01FFB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8629-4C6E-4CA9-97C5-DD4BF5FE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20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C982-A0E7-442A-901D-C3ABBEC01FFB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8629-4C6E-4CA9-97C5-DD4BF5FE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5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C982-A0E7-442A-901D-C3ABBEC01FFB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8629-4C6E-4CA9-97C5-DD4BF5FE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42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C982-A0E7-442A-901D-C3ABBEC01FFB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EF8629-4C6E-4CA9-97C5-DD4BF5FE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96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BC982-A0E7-442A-901D-C3ABBEC01FFB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3EF8629-4C6E-4CA9-97C5-DD4BF5FE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63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Growing Plants with the Power of </a:t>
            </a:r>
            <a:r>
              <a:rPr lang="en-US" dirty="0" err="1"/>
              <a:t>Robotany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Jacob Kirkland, Nathaniel Kuhn, and Kevin Shelton</a:t>
            </a:r>
          </a:p>
        </p:txBody>
      </p:sp>
    </p:spTree>
    <p:extLst>
      <p:ext uri="{BB962C8B-B14F-4D97-AF65-F5344CB8AC3E}">
        <p14:creationId xmlns:p14="http://schemas.microsoft.com/office/powerpoint/2010/main" val="641870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Representational State Transfer Server</a:t>
            </a:r>
            <a:br>
              <a:rPr lang="en-US" dirty="0"/>
            </a:br>
            <a:r>
              <a:rPr lang="en-US" dirty="0"/>
              <a:t>								(</a:t>
            </a:r>
            <a:r>
              <a:rPr lang="en-US" dirty="0" err="1"/>
              <a:t>ReST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Accepts HTTP requests for input and output</a:t>
            </a:r>
          </a:p>
          <a:p>
            <a:r>
              <a:rPr lang="en-US" dirty="0"/>
              <a:t>Uses the camera data to calculate health for the plant</a:t>
            </a:r>
          </a:p>
          <a:p>
            <a:r>
              <a:rPr lang="en-US" dirty="0"/>
              <a:t>Stores collected data and settings for the hardware in an XML database file</a:t>
            </a:r>
          </a:p>
        </p:txBody>
      </p:sp>
    </p:spTree>
    <p:extLst>
      <p:ext uri="{BB962C8B-B14F-4D97-AF65-F5344CB8AC3E}">
        <p14:creationId xmlns:p14="http://schemas.microsoft.com/office/powerpoint/2010/main" val="20547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Update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training:</a:t>
            </a:r>
          </a:p>
          <a:p>
            <a:pPr lvl="1"/>
            <a:r>
              <a:rPr lang="en-US" dirty="0"/>
              <a:t>Store plant readings </a:t>
            </a:r>
          </a:p>
          <a:p>
            <a:pPr lvl="1"/>
            <a:r>
              <a:rPr lang="en-US" dirty="0"/>
              <a:t>Accept health ratings from the user and attach them to the plant readings</a:t>
            </a:r>
          </a:p>
          <a:p>
            <a:pPr lvl="1"/>
            <a:endParaRPr lang="en-US" dirty="0"/>
          </a:p>
          <a:p>
            <a:r>
              <a:rPr lang="en-US" dirty="0"/>
              <a:t>Done training:</a:t>
            </a:r>
          </a:p>
          <a:p>
            <a:pPr lvl="1"/>
            <a:r>
              <a:rPr lang="en-US" dirty="0"/>
              <a:t>Builds the decision tree</a:t>
            </a:r>
          </a:p>
          <a:p>
            <a:pPr lvl="1"/>
            <a:r>
              <a:rPr lang="en-US" dirty="0"/>
              <a:t>Determines adjustments based on current sensor readings and decision trees</a:t>
            </a:r>
          </a:p>
        </p:txBody>
      </p:sp>
    </p:spTree>
    <p:extLst>
      <p:ext uri="{BB962C8B-B14F-4D97-AF65-F5344CB8AC3E}">
        <p14:creationId xmlns:p14="http://schemas.microsoft.com/office/powerpoint/2010/main" val="3325465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3 - Home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3" y="2133600"/>
            <a:ext cx="4034010" cy="3777622"/>
          </a:xfrm>
        </p:spPr>
        <p:txBody>
          <a:bodyPr/>
          <a:lstStyle/>
          <a:p>
            <a:r>
              <a:rPr lang="en-US" dirty="0"/>
              <a:t>Set app settings to connect to correct IP</a:t>
            </a:r>
          </a:p>
          <a:p>
            <a:pPr lvl="1"/>
            <a:r>
              <a:rPr lang="en-US" dirty="0"/>
              <a:t>Home Screen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455" y="-594"/>
            <a:ext cx="4115157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172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3 - Settings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3" y="2133600"/>
            <a:ext cx="4034010" cy="3777622"/>
          </a:xfrm>
        </p:spPr>
        <p:txBody>
          <a:bodyPr/>
          <a:lstStyle/>
          <a:p>
            <a:r>
              <a:rPr lang="en-US" dirty="0"/>
              <a:t>Set app settings to connect to correct IP</a:t>
            </a:r>
          </a:p>
          <a:p>
            <a:pPr lvl="1"/>
            <a:r>
              <a:rPr lang="en-US" dirty="0"/>
              <a:t>Settings screen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455" y="-594"/>
            <a:ext cx="4115157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588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 – Add Plants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4314096" cy="3777622"/>
          </a:xfrm>
        </p:spPr>
        <p:txBody>
          <a:bodyPr/>
          <a:lstStyle/>
          <a:p>
            <a:r>
              <a:rPr lang="en-US" dirty="0"/>
              <a:t>Add new plant in app</a:t>
            </a:r>
          </a:p>
          <a:p>
            <a:pPr lvl="1"/>
            <a:r>
              <a:rPr lang="en-US" dirty="0"/>
              <a:t>Server creates new entry in XML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552" y="0"/>
            <a:ext cx="4109060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271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 – View Plants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Rate plant health daily</a:t>
            </a:r>
          </a:p>
          <a:p>
            <a:pPr lvl="1"/>
            <a:r>
              <a:rPr lang="en-US" dirty="0"/>
              <a:t>View plants screen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6780" y="0"/>
            <a:ext cx="4157832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565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 – Rate Plants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Rate plant health daily</a:t>
            </a:r>
          </a:p>
          <a:p>
            <a:pPr lvl="1"/>
            <a:r>
              <a:rPr lang="en-US" dirty="0"/>
              <a:t>Rate screen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455" y="0"/>
            <a:ext cx="4115157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49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 – Decision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9602788" cy="4202738"/>
          </a:xfrm>
        </p:spPr>
        <p:txBody>
          <a:bodyPr/>
          <a:lstStyle/>
          <a:p>
            <a:r>
              <a:rPr lang="en-US" dirty="0"/>
              <a:t>Server uses compiled dataset to build a decision tree for each plant</a:t>
            </a:r>
          </a:p>
          <a:p>
            <a:r>
              <a:rPr lang="en-US" dirty="0"/>
              <a:t>Server adjusts water and light based on user rating using decision trees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</p:txBody>
      </p:sp>
      <p:sp>
        <p:nvSpPr>
          <p:cNvPr id="4" name="Rectangle: Rounded Corners 3"/>
          <p:cNvSpPr/>
          <p:nvPr/>
        </p:nvSpPr>
        <p:spPr>
          <a:xfrm>
            <a:off x="1345823" y="3416964"/>
            <a:ext cx="1135856" cy="1467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Water reading</a:t>
            </a:r>
          </a:p>
          <a:p>
            <a:pPr algn="ctr"/>
            <a:r>
              <a:rPr lang="en-US" sz="1600" dirty="0"/>
              <a:t> is less than 262?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3632467" y="3416968"/>
            <a:ext cx="1135856" cy="1467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Light reading is less than 4?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5934043" y="3416966"/>
            <a:ext cx="1176619" cy="1467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Temp reading is more than 82?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8235620" y="3416965"/>
            <a:ext cx="1185105" cy="1467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Humidity reading is less than 41?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10537198" y="3416964"/>
            <a:ext cx="1135856" cy="1467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Plant is Ok!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1345823" y="5642812"/>
            <a:ext cx="1135856" cy="922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Water the plant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3632467" y="5642816"/>
            <a:ext cx="1135856" cy="922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Turn on the light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5934043" y="5642811"/>
            <a:ext cx="3486682" cy="922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Alert the user appropriately</a:t>
            </a:r>
          </a:p>
        </p:txBody>
      </p:sp>
      <p:sp>
        <p:nvSpPr>
          <p:cNvPr id="14" name="Arrow: Right 13"/>
          <p:cNvSpPr/>
          <p:nvPr/>
        </p:nvSpPr>
        <p:spPr>
          <a:xfrm>
            <a:off x="2489145" y="3768813"/>
            <a:ext cx="1143322" cy="764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15" name="Arrow: Right 14"/>
          <p:cNvSpPr/>
          <p:nvPr/>
        </p:nvSpPr>
        <p:spPr>
          <a:xfrm>
            <a:off x="4775789" y="3768813"/>
            <a:ext cx="1150788" cy="764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16" name="Arrow: Right 15"/>
          <p:cNvSpPr/>
          <p:nvPr/>
        </p:nvSpPr>
        <p:spPr>
          <a:xfrm>
            <a:off x="7118128" y="3768813"/>
            <a:ext cx="1109007" cy="764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17" name="Arrow: Right 16"/>
          <p:cNvSpPr/>
          <p:nvPr/>
        </p:nvSpPr>
        <p:spPr>
          <a:xfrm>
            <a:off x="9429210" y="3768813"/>
            <a:ext cx="1110453" cy="764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18" name="Arrow: Down 17"/>
          <p:cNvSpPr/>
          <p:nvPr/>
        </p:nvSpPr>
        <p:spPr>
          <a:xfrm>
            <a:off x="1323129" y="4884819"/>
            <a:ext cx="1181244" cy="7579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19" name="Arrow: Down 18"/>
          <p:cNvSpPr/>
          <p:nvPr/>
        </p:nvSpPr>
        <p:spPr>
          <a:xfrm>
            <a:off x="3609773" y="4884819"/>
            <a:ext cx="1181244" cy="7579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20" name="Arrow: Down 19"/>
          <p:cNvSpPr/>
          <p:nvPr/>
        </p:nvSpPr>
        <p:spPr>
          <a:xfrm>
            <a:off x="5941805" y="4884819"/>
            <a:ext cx="1181244" cy="7579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21" name="Arrow: Down 20"/>
          <p:cNvSpPr/>
          <p:nvPr/>
        </p:nvSpPr>
        <p:spPr>
          <a:xfrm>
            <a:off x="8241178" y="4884819"/>
            <a:ext cx="1181244" cy="7579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22" name="Arrow: Right 21"/>
          <p:cNvSpPr/>
          <p:nvPr/>
        </p:nvSpPr>
        <p:spPr>
          <a:xfrm>
            <a:off x="412901" y="3840270"/>
            <a:ext cx="926087" cy="621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Sensors</a:t>
            </a:r>
          </a:p>
        </p:txBody>
      </p:sp>
    </p:spTree>
    <p:extLst>
      <p:ext uri="{BB962C8B-B14F-4D97-AF65-F5344CB8AC3E}">
        <p14:creationId xmlns:p14="http://schemas.microsoft.com/office/powerpoint/2010/main" val="2949265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 – User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 notifies user if temperature or humidity needs to be adjusted</a:t>
            </a:r>
          </a:p>
          <a:p>
            <a:r>
              <a:rPr lang="en-US" dirty="0"/>
              <a:t>[insert notification graphic]</a:t>
            </a:r>
          </a:p>
        </p:txBody>
      </p:sp>
    </p:spTree>
    <p:extLst>
      <p:ext uri="{BB962C8B-B14F-4D97-AF65-F5344CB8AC3E}">
        <p14:creationId xmlns:p14="http://schemas.microsoft.com/office/powerpoint/2010/main" val="3650724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73768" y="1359568"/>
          <a:ext cx="11321716" cy="5702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Arrow: Left-Right 5"/>
          <p:cNvSpPr/>
          <p:nvPr/>
        </p:nvSpPr>
        <p:spPr>
          <a:xfrm>
            <a:off x="5911545" y="2640458"/>
            <a:ext cx="846161" cy="512175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816616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multi-component system to semi-autonomously care for a houseplant</a:t>
            </a:r>
          </a:p>
        </p:txBody>
      </p:sp>
    </p:spTree>
    <p:extLst>
      <p:ext uri="{BB962C8B-B14F-4D97-AF65-F5344CB8AC3E}">
        <p14:creationId xmlns:p14="http://schemas.microsoft.com/office/powerpoint/2010/main" val="2299863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Almost all hardware</a:t>
            </a:r>
          </a:p>
        </p:txBody>
      </p:sp>
    </p:spTree>
    <p:extLst>
      <p:ext uri="{BB962C8B-B14F-4D97-AF65-F5344CB8AC3E}">
        <p14:creationId xmlns:p14="http://schemas.microsoft.com/office/powerpoint/2010/main" val="21429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02337"/>
            <a:ext cx="12192000" cy="128089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Final Product</a:t>
            </a:r>
          </a:p>
        </p:txBody>
      </p:sp>
    </p:spTree>
    <p:extLst>
      <p:ext uri="{BB962C8B-B14F-4D97-AF65-F5344CB8AC3E}">
        <p14:creationId xmlns:p14="http://schemas.microsoft.com/office/powerpoint/2010/main" val="1268048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Personal botany experience has led to doubt of human ability</a:t>
            </a:r>
          </a:p>
          <a:p>
            <a:r>
              <a:rPr lang="en-US" dirty="0"/>
              <a:t>Studies indicate that as many as 75% of households have houseplants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415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 (Arduino and sensors)</a:t>
            </a:r>
          </a:p>
          <a:p>
            <a:r>
              <a:rPr lang="en-US" dirty="0"/>
              <a:t>Server (Desktop python script)</a:t>
            </a:r>
          </a:p>
          <a:p>
            <a:r>
              <a:rPr lang="en-US" dirty="0"/>
              <a:t>Mobile App (Android application)</a:t>
            </a:r>
          </a:p>
        </p:txBody>
      </p:sp>
    </p:spTree>
    <p:extLst>
      <p:ext uri="{BB962C8B-B14F-4D97-AF65-F5344CB8AC3E}">
        <p14:creationId xmlns:p14="http://schemas.microsoft.com/office/powerpoint/2010/main" val="3206983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use our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85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1 - Hardware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1"/>
            <a:ext cx="8915400" cy="3777622"/>
          </a:xfrm>
        </p:spPr>
        <p:txBody>
          <a:bodyPr/>
          <a:lstStyle/>
          <a:p>
            <a:r>
              <a:rPr lang="en-US" dirty="0"/>
              <a:t>Attach sensors to plant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510" y="2687183"/>
            <a:ext cx="6041660" cy="377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992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Arduino/breadboard</a:t>
            </a:r>
          </a:p>
          <a:p>
            <a:r>
              <a:rPr lang="en-US" dirty="0"/>
              <a:t>Sensors</a:t>
            </a:r>
          </a:p>
          <a:p>
            <a:r>
              <a:rPr lang="en-US" dirty="0"/>
              <a:t>Pixy camera</a:t>
            </a:r>
          </a:p>
          <a:p>
            <a:r>
              <a:rPr lang="en-US" dirty="0"/>
              <a:t>Water solenoid valve</a:t>
            </a:r>
          </a:p>
          <a:p>
            <a:r>
              <a:rPr lang="en-US" dirty="0"/>
              <a:t>Light relay</a:t>
            </a:r>
          </a:p>
          <a:p>
            <a:r>
              <a:rPr lang="en-US" dirty="0"/>
              <a:t>Wi-Fi shield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012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  <a:r>
              <a:rPr lang="en-US" u="sng" dirty="0"/>
              <a:t>Soil moisture sensor</a:t>
            </a:r>
            <a:r>
              <a:rPr lang="en-US" dirty="0"/>
              <a:t>		    </a:t>
            </a:r>
            <a:r>
              <a:rPr lang="en-US" u="sng" dirty="0" err="1"/>
              <a:t>UltraViolet</a:t>
            </a:r>
            <a:r>
              <a:rPr lang="en-US" u="sng" dirty="0"/>
              <a:t> sensor</a:t>
            </a:r>
            <a:r>
              <a:rPr lang="en-US" dirty="0"/>
              <a:t>	       </a:t>
            </a:r>
            <a:r>
              <a:rPr lang="en-US" u="sng" dirty="0"/>
              <a:t>Temperature/humidity sensor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dirty="0"/>
              <a:t>Measured in Voltage	   Measured from 1-10		Temperature in F</a:t>
            </a:r>
          </a:p>
          <a:p>
            <a:pPr marL="0" indent="0">
              <a:buNone/>
            </a:pPr>
            <a:r>
              <a:rPr lang="en-US" dirty="0"/>
              <a:t>     across the fork			  on UV index			   Humidity in %</a:t>
            </a:r>
          </a:p>
          <a:p>
            <a:pPr marL="0" indent="0">
              <a:buNone/>
            </a:pPr>
            <a:r>
              <a:rPr lang="en-US" dirty="0"/>
              <a:t>	   (0 – 500)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23204" y="1932521"/>
            <a:ext cx="736670" cy="26046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848" y="2765957"/>
            <a:ext cx="1765992" cy="9377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707" y="2808359"/>
            <a:ext cx="1902826" cy="93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149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– The Backend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 the desktop server</a:t>
            </a:r>
          </a:p>
          <a:p>
            <a:pPr lvl="1"/>
            <a:r>
              <a:rPr lang="en-US" dirty="0"/>
              <a:t>Runs in Python</a:t>
            </a:r>
          </a:p>
          <a:p>
            <a:pPr lvl="1"/>
            <a:r>
              <a:rPr lang="en-US" dirty="0"/>
              <a:t>OS independent</a:t>
            </a:r>
          </a:p>
          <a:p>
            <a:pPr lvl="1"/>
            <a:r>
              <a:rPr lang="en-US" dirty="0"/>
              <a:t>Uses a ReSTful server and threads</a:t>
            </a:r>
          </a:p>
        </p:txBody>
      </p:sp>
    </p:spTree>
    <p:extLst>
      <p:ext uri="{BB962C8B-B14F-4D97-AF65-F5344CB8AC3E}">
        <p14:creationId xmlns:p14="http://schemas.microsoft.com/office/powerpoint/2010/main" val="417065162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763</TotalTime>
  <Words>392</Words>
  <Application>Microsoft Office PowerPoint</Application>
  <PresentationFormat>Widescreen</PresentationFormat>
  <Paragraphs>106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Wisp</vt:lpstr>
      <vt:lpstr>Growing Plants with the Power of Robotany</vt:lpstr>
      <vt:lpstr>The System</vt:lpstr>
      <vt:lpstr>Motivations</vt:lpstr>
      <vt:lpstr>Components</vt:lpstr>
      <vt:lpstr>How to use our project</vt:lpstr>
      <vt:lpstr>Step 1 - Hardware</vt:lpstr>
      <vt:lpstr>Hardware Components</vt:lpstr>
      <vt:lpstr>Sensor array</vt:lpstr>
      <vt:lpstr>Step 2 – The Backend</vt:lpstr>
      <vt:lpstr>Representational State Transfer Server         (ReST)</vt:lpstr>
      <vt:lpstr>Status Update Thread</vt:lpstr>
      <vt:lpstr>Step 3 - Home</vt:lpstr>
      <vt:lpstr>Step 3 - Settings</vt:lpstr>
      <vt:lpstr>Step 4 – Add Plants</vt:lpstr>
      <vt:lpstr>Step 5 – View Plants</vt:lpstr>
      <vt:lpstr>Step 5 – Rate Plants</vt:lpstr>
      <vt:lpstr>Step 6 – Decision Trees</vt:lpstr>
      <vt:lpstr>Step 7 – User Feedback</vt:lpstr>
      <vt:lpstr>Organization</vt:lpstr>
      <vt:lpstr>Difficulties</vt:lpstr>
      <vt:lpstr>Final Product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Nathaniel Kuhn</dc:creator>
  <cp:lastModifiedBy>Jacob Kirkland</cp:lastModifiedBy>
  <cp:revision>35</cp:revision>
  <dcterms:created xsi:type="dcterms:W3CDTF">2017-04-01T21:43:31Z</dcterms:created>
  <dcterms:modified xsi:type="dcterms:W3CDTF">2017-04-29T05:43:47Z</dcterms:modified>
</cp:coreProperties>
</file>