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338E-F0B7-184D-B9D4-FF41E693F813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8E1C6-2437-EA48-9C8E-B53AD68D2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E1C6-2437-EA48-9C8E-B53AD68D21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2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E1C6-2437-EA48-9C8E-B53AD68D21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41A0-61BC-463D-598F-A207C01E3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7E330-F15A-B669-683E-76B7600E0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23A2-87BA-4968-276F-04D26A34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3A61-1C38-070F-A1AD-5BC0E9BE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0C7F-C026-F94C-0BE6-D9E65BD4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CA68-2281-2090-4F95-7090C832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65EE8-3CA3-EDA9-C937-8DE1A465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167E-EB70-F210-4289-B1BB6F5E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7967C-987D-D182-00C5-B94651F5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B941-8EE4-0675-E42C-ABDE21E9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76A12-A39C-D2D6-3DA2-CF6FF705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B2D7A-54AE-D33E-22D5-436DAC91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2822A-7517-E832-D2D2-313916C2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CA84-CE4B-33ED-7057-4D08051B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0B76C-64AE-487D-4B19-D99B50C2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27E2-AF53-B0E8-3D61-8857EFF2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6625-8B80-09F4-9B31-A3A6874BB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723D-A3E3-8797-C983-2462028C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1BEA-3052-A171-1BB2-9355EC1B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6E7B-DD44-5530-8478-F3A274F9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9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7AA2-B1FF-D1E2-BD3D-E38397F1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2800F-048D-1406-168C-890927A3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D306-912F-E937-B850-55E62D2A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A4FA-CE12-FEC1-48CF-96BFA2A0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4E40-1955-0E11-4923-256EC27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392A-FB90-C3BF-D89C-51857495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5C1E6-EF78-41BF-63B6-65EB1290F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E89B5-A132-CE64-ADC3-12A50A426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59DA0-6818-F4C5-037F-DD0AA787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0FC5-235D-F051-71BC-DEB75C79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BD964-35AA-114A-C821-C0C96D71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50FF-7456-EF8C-E15B-6E9B1335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E9A04-998B-F39E-7C9F-EB17F69F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0D1C7-2C56-BAA7-8C28-24F6B447A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F46C6-9F7A-9EF8-5BE2-85B86E2AA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B2F47-E43A-60B8-CAE5-4DBD0419E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C302F-918A-5E50-066D-2DDB4876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E1233-A84A-22DA-8000-07A5D9D3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F2D5D-2AD0-E7F2-B63A-32FB14E6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5561-022B-57C7-5B75-1219AC00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40A66-8512-82C6-A9D1-8D47AA49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65C09-C27E-A6CA-3216-980273A4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2750C-09E3-D895-E438-C4581370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618B-AEF9-D750-7637-D439B589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8A5CE-202B-9667-F792-90EEB65D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BA8AE-2562-A264-97DC-49E1A4A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8EEB-A4E8-CAA1-F293-330C59D8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B57E-F9D3-FEB2-33A7-BA710DA4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32E14-0B44-E3E1-0215-C28F179D8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45E63-DA5C-D990-C737-894E53F0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CC756-347D-6A8E-ADDA-2AE17F4B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AD414-FABF-6C0F-8D25-F6C27E29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C0B8-19FC-06DF-7FB4-11A621DA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78490-5255-08B3-7DFD-90EF7D246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8FCB3-96C3-92CC-7934-A3A7F1492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F25C5-3F32-1410-2760-1D226E5D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1F868-D5A9-BEBA-49DF-50E0D83E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C614D-CB0A-3BE0-CC05-78A803AC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5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7821F-7A08-D7C5-6A80-9085989A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A55C9-7927-A16D-8D18-129E6369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73D7-C149-1E20-8C75-4ECFF495A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2FE3-1C00-0649-B7C4-785EA024F438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A8A4-7DB7-7101-FB74-5A35AA70A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BFF6-CD6B-A781-DBEA-3C0B856A9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3E31-C872-CC4E-A62F-8DACA480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pdf/1911.04462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007E-3A22-20C8-1248-3864A0D6D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DE1C-0823-8FFE-1CB4-E02C58CC5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Lee</a:t>
            </a:r>
          </a:p>
        </p:txBody>
      </p:sp>
    </p:spTree>
    <p:extLst>
      <p:ext uri="{BB962C8B-B14F-4D97-AF65-F5344CB8AC3E}">
        <p14:creationId xmlns:p14="http://schemas.microsoft.com/office/powerpoint/2010/main" val="181929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6CBD-0EB6-5E64-7A0B-DE94AE19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+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2AF7-014F-6C40-F4E2-EE3C3FCFE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022"/>
            <a:ext cx="4326924" cy="45829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State (What the agent sees to get best action)</a:t>
            </a:r>
          </a:p>
          <a:p>
            <a:pPr lvl="1"/>
            <a:r>
              <a:rPr lang="en-US" dirty="0"/>
              <a:t>Reward</a:t>
            </a:r>
          </a:p>
          <a:p>
            <a:pPr lvl="1"/>
            <a:r>
              <a:rPr lang="en-US" dirty="0"/>
              <a:t>Typically start with a start state (e.g. starting point of a game)</a:t>
            </a:r>
          </a:p>
          <a:p>
            <a:r>
              <a:rPr lang="en-US" dirty="0"/>
              <a:t>Agent</a:t>
            </a:r>
          </a:p>
          <a:p>
            <a:pPr lvl="1"/>
            <a:r>
              <a:rPr lang="en-US" dirty="0"/>
              <a:t>Action (based on policy)</a:t>
            </a:r>
          </a:p>
          <a:p>
            <a:pPr lvl="1"/>
            <a:r>
              <a:rPr lang="en-US" dirty="0"/>
              <a:t>After action, get new state and reward of the picked action from environment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  <p:pic>
        <p:nvPicPr>
          <p:cNvPr id="1026" name="Picture 2" descr="5 Things You Need to Know about Reinforcement Learning - KDnuggets">
            <a:extLst>
              <a:ext uri="{FF2B5EF4-FFF2-40B4-BE49-F238E27FC236}">
                <a16:creationId xmlns:a16="http://schemas.microsoft.com/office/drawing/2014/main" id="{B29E60AE-D432-E1A4-A82A-13D7C1A6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24" y="2109916"/>
            <a:ext cx="6839695" cy="26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FE08-72A3-8830-B808-F85C6454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based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88C5-0652-6A88-EC75-BE44BAD9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Value:</a:t>
            </a:r>
          </a:p>
          <a:p>
            <a:pPr lvl="1"/>
            <a:r>
              <a:rPr lang="en-US" dirty="0"/>
              <a:t> What is the value of being in a given state = V(S) (expected rewards from this state onwards)</a:t>
            </a:r>
          </a:p>
          <a:p>
            <a:pPr lvl="1"/>
            <a:r>
              <a:rPr lang="en-US" dirty="0"/>
              <a:t> What is the value of picking an action given this state? = Q(S,A)</a:t>
            </a:r>
          </a:p>
          <a:p>
            <a:r>
              <a:rPr lang="en-US" dirty="0"/>
              <a:t>Policy (How an agent picks actions given state):</a:t>
            </a:r>
          </a:p>
          <a:p>
            <a:pPr lvl="1"/>
            <a:r>
              <a:rPr lang="en-US" dirty="0"/>
              <a:t>Can act according to the value of state (pick action that maximizes Q or V functions)</a:t>
            </a:r>
          </a:p>
          <a:p>
            <a:pPr lvl="2"/>
            <a:r>
              <a:rPr lang="en-US" dirty="0"/>
              <a:t>Greedy </a:t>
            </a:r>
          </a:p>
          <a:p>
            <a:pPr lvl="2"/>
            <a:r>
              <a:rPr lang="en-US" dirty="0"/>
              <a:t>E-Greedy</a:t>
            </a:r>
          </a:p>
          <a:p>
            <a:pPr lvl="1"/>
            <a:r>
              <a:rPr lang="en-US" dirty="0"/>
              <a:t>What is the probability of picking an action based on state? P(A|S)</a:t>
            </a:r>
          </a:p>
          <a:p>
            <a:pPr lvl="2"/>
            <a:r>
              <a:rPr lang="en-US" dirty="0"/>
              <a:t>Policy gradient- adjust policy in the direction of the value function</a:t>
            </a:r>
          </a:p>
        </p:txBody>
      </p:sp>
    </p:spTree>
    <p:extLst>
      <p:ext uri="{BB962C8B-B14F-4D97-AF65-F5344CB8AC3E}">
        <p14:creationId xmlns:p14="http://schemas.microsoft.com/office/powerpoint/2010/main" val="277903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B529-AA5E-CFF2-34AD-B956037C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K-armed Bandit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80F8-91FE-3D2D-ECE4-F5574C75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74363"/>
            <a:ext cx="5747951" cy="4302600"/>
          </a:xfrm>
        </p:spPr>
        <p:txBody>
          <a:bodyPr>
            <a:normAutofit/>
          </a:bodyPr>
          <a:lstStyle/>
          <a:p>
            <a:r>
              <a:rPr lang="en-US" dirty="0"/>
              <a:t>K-number of actions (arms) to pick from regardless of state</a:t>
            </a:r>
          </a:p>
          <a:p>
            <a:pPr lvl="1"/>
            <a:r>
              <a:rPr lang="en-US" dirty="0"/>
              <a:t>Each arm has a probabilistic reward distribution, e.g. normal distribution with mean and std</a:t>
            </a:r>
          </a:p>
          <a:p>
            <a:r>
              <a:rPr lang="en-US" dirty="0"/>
              <a:t>State = features (or context)</a:t>
            </a:r>
          </a:p>
          <a:p>
            <a:r>
              <a:rPr lang="en-US" dirty="0"/>
              <a:t>Best for our use case!</a:t>
            </a:r>
          </a:p>
        </p:txBody>
      </p:sp>
      <p:pic>
        <p:nvPicPr>
          <p:cNvPr id="2054" name="Picture 6" descr="Multi Armed Bandit Problem &amp; Its Implementation in Python">
            <a:extLst>
              <a:ext uri="{FF2B5EF4-FFF2-40B4-BE49-F238E27FC236}">
                <a16:creationId xmlns:a16="http://schemas.microsoft.com/office/drawing/2014/main" id="{DE382E1F-787C-3DDD-24BF-16D8AAB77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37" y="1825625"/>
            <a:ext cx="4615763" cy="43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5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93CD-06C7-5841-C954-12B1C64E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vs.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1F7B-2630-E97C-5E94-88AA4F30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06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Exploitation:</a:t>
            </a:r>
          </a:p>
          <a:p>
            <a:pPr lvl="1"/>
            <a:r>
              <a:rPr lang="en-US" dirty="0"/>
              <a:t>Exploiting an action that has been historically good may lead to missing out on a better arm</a:t>
            </a:r>
          </a:p>
          <a:p>
            <a:pPr lvl="1"/>
            <a:r>
              <a:rPr lang="en-US" dirty="0"/>
              <a:t>If we know the true values (true expected reward of action), exploiting the arm will yield better rewards</a:t>
            </a:r>
          </a:p>
          <a:p>
            <a:r>
              <a:rPr lang="en-US" dirty="0"/>
              <a:t>Exploration:</a:t>
            </a:r>
          </a:p>
          <a:p>
            <a:pPr lvl="1"/>
            <a:r>
              <a:rPr lang="en-US" dirty="0"/>
              <a:t>We test actions that have not been historically tested- we do not have an accurate confidence bound for the expected rewards (mean reward)</a:t>
            </a:r>
          </a:p>
        </p:txBody>
      </p:sp>
      <p:pic>
        <p:nvPicPr>
          <p:cNvPr id="4" name="Picture 2" descr="The Multi-Armed Bandit Problem and Its Solutions | Lil'Log">
            <a:extLst>
              <a:ext uri="{FF2B5EF4-FFF2-40B4-BE49-F238E27FC236}">
                <a16:creationId xmlns:a16="http://schemas.microsoft.com/office/drawing/2014/main" id="{92755DA0-9F56-F9C2-A656-206F73487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445" y="2307624"/>
            <a:ext cx="5370852" cy="224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32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5BBD-1270-4353-7E6A-8E7FDCC9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F95A-2D9C-6D68-46A3-49513E43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486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Regret = Q(optimal action) – Q(action picked)</a:t>
            </a:r>
          </a:p>
          <a:p>
            <a:pPr lvl="1"/>
            <a:r>
              <a:rPr lang="en-US" dirty="0"/>
              <a:t>We look to minimize this regret over time</a:t>
            </a:r>
          </a:p>
          <a:p>
            <a:r>
              <a:rPr lang="en-US" dirty="0"/>
              <a:t>Greedy: picks action that has the highest average return, no exploration</a:t>
            </a:r>
          </a:p>
          <a:p>
            <a:r>
              <a:rPr lang="en-US" dirty="0"/>
              <a:t>E-greedy: acts greedily with probability of 1-eps, explores actions randomly with probability of eps</a:t>
            </a:r>
          </a:p>
          <a:p>
            <a:r>
              <a:rPr lang="en-US" dirty="0"/>
              <a:t>Linear regret</a:t>
            </a:r>
          </a:p>
          <a:p>
            <a:pPr lvl="1"/>
            <a:r>
              <a:rPr lang="en-US" dirty="0"/>
              <a:t>Greedy</a:t>
            </a:r>
          </a:p>
          <a:p>
            <a:pPr lvl="1"/>
            <a:r>
              <a:rPr lang="en-US" dirty="0"/>
              <a:t>E-Greedy</a:t>
            </a:r>
          </a:p>
          <a:p>
            <a:pPr lvl="2"/>
            <a:r>
              <a:rPr lang="en-US" dirty="0"/>
              <a:t>Even with e-greedy, we will still pick sub-optimal actions as 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∞  Linear regret</a:t>
            </a:r>
          </a:p>
          <a:p>
            <a:r>
              <a:rPr lang="en-US" dirty="0"/>
              <a:t>Logarithmic regret</a:t>
            </a:r>
          </a:p>
          <a:p>
            <a:pPr lvl="1"/>
            <a:r>
              <a:rPr lang="en-US" dirty="0"/>
              <a:t>UCB</a:t>
            </a:r>
          </a:p>
          <a:p>
            <a:pPr lvl="1"/>
            <a:r>
              <a:rPr lang="en-US" dirty="0"/>
              <a:t>Linear UCB</a:t>
            </a:r>
          </a:p>
          <a:p>
            <a:pPr lvl="1"/>
            <a:r>
              <a:rPr lang="en-US" dirty="0"/>
              <a:t>Thompson sampling (Bayesian approach)</a:t>
            </a:r>
          </a:p>
          <a:p>
            <a:endParaRPr lang="en-US" dirty="0"/>
          </a:p>
        </p:txBody>
      </p:sp>
      <p:pic>
        <p:nvPicPr>
          <p:cNvPr id="5122" name="Picture 2" descr="Multi Armed Bandit Problem &amp; Its Implementation in Python">
            <a:extLst>
              <a:ext uri="{FF2B5EF4-FFF2-40B4-BE49-F238E27FC236}">
                <a16:creationId xmlns:a16="http://schemas.microsoft.com/office/drawing/2014/main" id="{32A3FED6-873B-2219-3BD8-2EA4A6622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1621"/>
            <a:ext cx="5770701" cy="295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310E-B2A5-7EA0-6D53-755BDDE9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Upper-confidence bound bandits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0FEF-E4FB-53EE-4CC8-03546AF9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653"/>
            <a:ext cx="5257800" cy="42493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A3 was picked many times</a:t>
            </a:r>
          </a:p>
          <a:p>
            <a:pPr lvl="1"/>
            <a:r>
              <a:rPr lang="en-US" dirty="0"/>
              <a:t> is well known: has a higher mean that a1 or a2 and a smaller standard deviation</a:t>
            </a:r>
          </a:p>
          <a:p>
            <a:pPr lvl="1"/>
            <a:r>
              <a:rPr lang="en-US" dirty="0"/>
              <a:t>= narrow confidence interval with high confidence</a:t>
            </a:r>
          </a:p>
          <a:p>
            <a:r>
              <a:rPr lang="en-US" dirty="0"/>
              <a:t>A1, A2 are not well known- the confidence interval is very broad and we do not know what the exact mean is</a:t>
            </a:r>
          </a:p>
          <a:p>
            <a:r>
              <a:rPr lang="en-US" dirty="0"/>
              <a:t>UCB gives more value to under-explored arms by using their upper-confidence bound:</a:t>
            </a:r>
          </a:p>
          <a:p>
            <a:pPr lvl="1"/>
            <a:r>
              <a:rPr lang="en-US" dirty="0"/>
              <a:t>A higher upper confidence bound =  probability to be a better action than a3 (although it may be low, true mean can be higher!!)</a:t>
            </a:r>
          </a:p>
          <a:p>
            <a:endParaRPr lang="en-US" dirty="0"/>
          </a:p>
        </p:txBody>
      </p:sp>
      <p:pic>
        <p:nvPicPr>
          <p:cNvPr id="3074" name="Picture 2" descr="The Multi-Armed Bandit Problem and Its Solutions | Lil'Log">
            <a:extLst>
              <a:ext uri="{FF2B5EF4-FFF2-40B4-BE49-F238E27FC236}">
                <a16:creationId xmlns:a16="http://schemas.microsoft.com/office/drawing/2014/main" id="{921655D6-397E-489A-CF86-532EA106E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6453"/>
            <a:ext cx="5951203" cy="248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4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9E7B-7E3E-F586-4285-ADA4C64B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UCB on Contextual Bandit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7E93-3552-C1AB-119D-D98EBC1B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607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Track features (context) seen for each arm</a:t>
            </a:r>
          </a:p>
          <a:p>
            <a:r>
              <a:rPr lang="en-US" dirty="0"/>
              <a:t>Theta for each arm</a:t>
            </a:r>
          </a:p>
          <a:p>
            <a:pPr lvl="1"/>
            <a:r>
              <a:rPr lang="en-US" dirty="0"/>
              <a:t>Dx1 matrix, where d=number of features</a:t>
            </a:r>
          </a:p>
          <a:p>
            <a:pPr lvl="1"/>
            <a:r>
              <a:rPr lang="en-US" dirty="0"/>
              <a:t>Linear regression on probability of reward (expected reward)</a:t>
            </a:r>
          </a:p>
          <a:p>
            <a:pPr lvl="1"/>
            <a:r>
              <a:rPr lang="en-US" dirty="0"/>
              <a:t>Updated in the direction of the reward signal</a:t>
            </a:r>
          </a:p>
          <a:p>
            <a:r>
              <a:rPr lang="en-US" dirty="0"/>
              <a:t>Picks arm that outputs the highest probability for given feature</a:t>
            </a:r>
          </a:p>
          <a:p>
            <a:r>
              <a:rPr lang="en-US" dirty="0"/>
              <a:t>Linear regression can be turned into more powerful non-linear approximators like neural network to leverage representation in higher dimensions</a:t>
            </a:r>
          </a:p>
          <a:p>
            <a:pPr lvl="1"/>
            <a:r>
              <a:rPr lang="en-US" dirty="0">
                <a:hlinkClick r:id="rId2"/>
              </a:rPr>
              <a:t>https://arxiv.org/pdf/1911.04462.pdf</a:t>
            </a:r>
            <a:endParaRPr lang="en-US" dirty="0"/>
          </a:p>
          <a:p>
            <a:r>
              <a:rPr lang="en-US" dirty="0"/>
              <a:t>Best for our use case!</a:t>
            </a:r>
          </a:p>
          <a:p>
            <a:pPr lvl="1"/>
            <a:r>
              <a:rPr lang="en-US" dirty="0"/>
              <a:t>Yahoo article recommender</a:t>
            </a:r>
          </a:p>
          <a:p>
            <a:pPr lvl="1"/>
            <a:r>
              <a:rPr lang="en-US" dirty="0"/>
              <a:t>Netflix video recommender</a:t>
            </a:r>
          </a:p>
        </p:txBody>
      </p:sp>
      <p:pic>
        <p:nvPicPr>
          <p:cNvPr id="6146" name="Picture 2" descr="Recommender systems using LinUCB: A contextual multi-armed bandit approach  | by Yogesh Narang | Towards Data Science">
            <a:extLst>
              <a:ext uri="{FF2B5EF4-FFF2-40B4-BE49-F238E27FC236}">
                <a16:creationId xmlns:a16="http://schemas.microsoft.com/office/drawing/2014/main" id="{905E01B8-A589-4CA9-244B-6F9AAB75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276" y="1924972"/>
            <a:ext cx="5161005" cy="415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23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D25F-2BBB-97AD-4384-D3A38E11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+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E819-2AA6-47F2-204A-DFBE40C11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5745" cy="4351338"/>
          </a:xfrm>
        </p:spPr>
        <p:txBody>
          <a:bodyPr>
            <a:normAutofit/>
          </a:bodyPr>
          <a:lstStyle/>
          <a:p>
            <a:r>
              <a:rPr lang="en-US" dirty="0" err="1"/>
              <a:t>Warfaring</a:t>
            </a:r>
            <a:r>
              <a:rPr lang="en-US" dirty="0"/>
              <a:t> dosage experiment</a:t>
            </a:r>
          </a:p>
          <a:p>
            <a:r>
              <a:rPr lang="en-US" dirty="0"/>
              <a:t>3 arms: [low, medium, high]</a:t>
            </a:r>
          </a:p>
          <a:p>
            <a:r>
              <a:rPr lang="en-US" dirty="0"/>
              <a:t>81 patient features like age, height, weight, gender, etc.</a:t>
            </a:r>
          </a:p>
          <a:p>
            <a:r>
              <a:rPr lang="en-US" dirty="0"/>
              <a:t>Linear UCB performs best over time</a:t>
            </a:r>
          </a:p>
          <a:p>
            <a:pPr lvl="1"/>
            <a:r>
              <a:rPr lang="en-US" dirty="0"/>
              <a:t>logarithmic regret</a:t>
            </a:r>
          </a:p>
          <a:p>
            <a:endParaRPr lang="en-US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885F1E0-C2CD-0F8C-7EBC-6504CF5F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55" y="1347460"/>
            <a:ext cx="6304381" cy="48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600</Words>
  <Application>Microsoft Macintosh PowerPoint</Application>
  <PresentationFormat>Widescreen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Reinforcement Learning</vt:lpstr>
      <vt:lpstr>Environment + Agent</vt:lpstr>
      <vt:lpstr>Value based approaches</vt:lpstr>
      <vt:lpstr>K-armed Bandit approach</vt:lpstr>
      <vt:lpstr>Exploration vs. Exploitation</vt:lpstr>
      <vt:lpstr>Regret</vt:lpstr>
      <vt:lpstr>Upper-confidence bound bandits example</vt:lpstr>
      <vt:lpstr>Linear UCB on Contextual Bandit</vt:lpstr>
      <vt:lpstr>Code +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Lee Jason Do-kyung</dc:creator>
  <cp:lastModifiedBy>Lee Jason Do-kyung</cp:lastModifiedBy>
  <cp:revision>1</cp:revision>
  <dcterms:created xsi:type="dcterms:W3CDTF">2022-08-23T00:28:23Z</dcterms:created>
  <dcterms:modified xsi:type="dcterms:W3CDTF">2022-08-23T02:31:19Z</dcterms:modified>
</cp:coreProperties>
</file>