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5"/>
  </p:notesMasterIdLst>
  <p:handoutMasterIdLst>
    <p:handoutMasterId r:id="rId16"/>
  </p:handoutMasterIdLst>
  <p:sldIdLst>
    <p:sldId id="314" r:id="rId5"/>
    <p:sldId id="327" r:id="rId6"/>
    <p:sldId id="323" r:id="rId7"/>
    <p:sldId id="329" r:id="rId8"/>
    <p:sldId id="332" r:id="rId9"/>
    <p:sldId id="334" r:id="rId10"/>
    <p:sldId id="337" r:id="rId11"/>
    <p:sldId id="336" r:id="rId12"/>
    <p:sldId id="326" r:id="rId13"/>
    <p:sldId id="325"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969696"/>
    <a:srgbClr val="9E9A95"/>
    <a:srgbClr val="382E25"/>
    <a:srgbClr val="C17945"/>
    <a:srgbClr val="31526A"/>
    <a:srgbClr val="690304"/>
    <a:srgbClr val="252626"/>
    <a:srgbClr val="A6A6A6"/>
    <a:srgbClr val="C6BF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731" autoAdjust="0"/>
  </p:normalViewPr>
  <p:slideViewPr>
    <p:cSldViewPr snapToGrid="0" snapToObjects="1">
      <p:cViewPr varScale="1">
        <p:scale>
          <a:sx n="129" d="100"/>
          <a:sy n="129" d="100"/>
        </p:scale>
        <p:origin x="1086" y="90"/>
      </p:cViewPr>
      <p:guideLst>
        <p:guide orient="horz" pos="3185"/>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97" d="100"/>
          <a:sy n="97" d="100"/>
        </p:scale>
        <p:origin x="432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4/18/2021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4/18/2021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class, we are group 9 and chose the home credit default risk project. Our group members are Rakesh, Joel, </a:t>
            </a:r>
            <a:r>
              <a:rPr lang="en-US" dirty="0" err="1"/>
              <a:t>Suriya</a:t>
            </a:r>
            <a:r>
              <a:rPr lang="en-US" dirty="0"/>
              <a:t>, and Ashley.</a:t>
            </a:r>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87936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two phases, we plan to join in the sub files and perform feature engineering to derive new features. We also plan to implement a neural network. </a:t>
            </a:r>
          </a:p>
        </p:txBody>
      </p:sp>
      <p:sp>
        <p:nvSpPr>
          <p:cNvPr id="4" name="Slide Number Placeholder 3"/>
          <p:cNvSpPr>
            <a:spLocks noGrp="1"/>
          </p:cNvSpPr>
          <p:nvPr>
            <p:ph type="sldNum" sz="quarter" idx="5"/>
          </p:nvPr>
        </p:nvSpPr>
        <p:spPr/>
        <p:txBody>
          <a:bodyPr/>
          <a:lstStyle/>
          <a:p>
            <a:fld id="{9706D261-4ACC-5E49-97C5-9D8FD2D9A3AF}" type="slidenum">
              <a:rPr lang="en-US" smtClean="0"/>
              <a:t>10</a:t>
            </a:fld>
            <a:endParaRPr lang="en-US"/>
          </a:p>
        </p:txBody>
      </p:sp>
    </p:spTree>
    <p:extLst>
      <p:ext uri="{BB962C8B-B14F-4D97-AF65-F5344CB8AC3E}">
        <p14:creationId xmlns:p14="http://schemas.microsoft.com/office/powerpoint/2010/main" val="322776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give you an overview of our project, review the EDA and modeling we performed, display our results, discuss the issues that arose, and define our next steps.</a:t>
            </a:r>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278638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Many consumers struggle receiving loan support from banks due to lacking credit history. Home Credit is a service whose goal is to provide loan opportunities for this underserved population. Our objective is to build a machine learning classification algorithm from the Kaggle dataset.</a:t>
            </a:r>
          </a:p>
        </p:txBody>
      </p:sp>
      <p:sp>
        <p:nvSpPr>
          <p:cNvPr id="4" name="Slide Number Placeholder 3"/>
          <p:cNvSpPr>
            <a:spLocks noGrp="1"/>
          </p:cNvSpPr>
          <p:nvPr>
            <p:ph type="sldNum" sz="quarter" idx="5"/>
          </p:nvPr>
        </p:nvSpPr>
        <p:spPr/>
        <p:txBody>
          <a:bodyPr/>
          <a:lstStyle/>
          <a:p>
            <a:fld id="{9706D261-4ACC-5E49-97C5-9D8FD2D9A3AF}" type="slidenum">
              <a:rPr lang="en-US" smtClean="0"/>
              <a:t>3</a:t>
            </a:fld>
            <a:endParaRPr lang="en-US"/>
          </a:p>
        </p:txBody>
      </p:sp>
    </p:spTree>
    <p:extLst>
      <p:ext uri="{BB962C8B-B14F-4D97-AF65-F5344CB8AC3E}">
        <p14:creationId xmlns:p14="http://schemas.microsoft.com/office/powerpoint/2010/main" val="393037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phase, we performed EDA on the main application file as well as each of the sub files. We looked at summary statistics, missing data information, and graphed some of the more interesting features. We learned that the top features from the application file are external sources, which tells us that the sub files will likely provide much lift in phases 2 and 3. Additionally</a:t>
            </a:r>
            <a:r>
              <a:rPr lang="en-US" sz="1800">
                <a:effectLst/>
                <a:latin typeface="Calibri" panose="020F0502020204030204" pitchFamily="34" charset="0"/>
                <a:ea typeface="Calibri" panose="020F0502020204030204" pitchFamily="34" charset="0"/>
                <a:cs typeface="Times New Roman" panose="02020603050405020304" pitchFamily="18" charset="0"/>
              </a:rPr>
              <a:t>, many </a:t>
            </a:r>
            <a:r>
              <a:rPr lang="en-US" sz="1800" dirty="0">
                <a:effectLst/>
                <a:latin typeface="Calibri" panose="020F0502020204030204" pitchFamily="34" charset="0"/>
                <a:ea typeface="Calibri" panose="020F0502020204030204" pitchFamily="34" charset="0"/>
                <a:cs typeface="Times New Roman" panose="02020603050405020304" pitchFamily="18" charset="0"/>
              </a:rPr>
              <a:t>features had no importance, which means that we can drop them from subsequent runs to help with speeding up the time it takes to fit the model.</a:t>
            </a:r>
          </a:p>
        </p:txBody>
      </p:sp>
      <p:sp>
        <p:nvSpPr>
          <p:cNvPr id="4" name="Slide Number Placeholder 3"/>
          <p:cNvSpPr>
            <a:spLocks noGrp="1"/>
          </p:cNvSpPr>
          <p:nvPr>
            <p:ph type="sldNum" sz="quarter" idx="5"/>
          </p:nvPr>
        </p:nvSpPr>
        <p:spPr/>
        <p:txBody>
          <a:bodyPr/>
          <a:lstStyle/>
          <a:p>
            <a:fld id="{9706D261-4ACC-5E49-97C5-9D8FD2D9A3AF}" type="slidenum">
              <a:rPr lang="en-US" smtClean="0"/>
              <a:t>4</a:t>
            </a:fld>
            <a:endParaRPr lang="en-US"/>
          </a:p>
        </p:txBody>
      </p:sp>
    </p:spTree>
    <p:extLst>
      <p:ext uri="{BB962C8B-B14F-4D97-AF65-F5344CB8AC3E}">
        <p14:creationId xmlns:p14="http://schemas.microsoft.com/office/powerpoint/2010/main" val="353425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we took to model the data for this phase was utilize only the application data and randomly split the data into 80% for train and 20% for test. We used 5 fold cross validation for tuning and estimating accuracy. </a:t>
            </a:r>
          </a:p>
        </p:txBody>
      </p:sp>
      <p:sp>
        <p:nvSpPr>
          <p:cNvPr id="4" name="Slide Number Placeholder 3"/>
          <p:cNvSpPr>
            <a:spLocks noGrp="1"/>
          </p:cNvSpPr>
          <p:nvPr>
            <p:ph type="sldNum" sz="quarter" idx="5"/>
          </p:nvPr>
        </p:nvSpPr>
        <p:spPr/>
        <p:txBody>
          <a:bodyPr/>
          <a:lstStyle/>
          <a:p>
            <a:fld id="{9706D261-4ACC-5E49-97C5-9D8FD2D9A3AF}" type="slidenum">
              <a:rPr lang="en-US" smtClean="0"/>
              <a:t>5</a:t>
            </a:fld>
            <a:endParaRPr lang="en-US"/>
          </a:p>
        </p:txBody>
      </p:sp>
    </p:spTree>
    <p:extLst>
      <p:ext uri="{BB962C8B-B14F-4D97-AF65-F5344CB8AC3E}">
        <p14:creationId xmlns:p14="http://schemas.microsoft.com/office/powerpoint/2010/main" val="329265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all numeric and categorical features. For numeric features, we replaced missing values with the median and then standardized each feature. For categorical features, we replaced missing values with “unknown” and then one hot encoded each feature. From there, we executed logistic regression, random forest, and </a:t>
            </a:r>
            <a:r>
              <a:rPr lang="en-US" dirty="0" err="1"/>
              <a:t>XGBoost</a:t>
            </a:r>
            <a:r>
              <a:rPr lang="en-US" dirty="0"/>
              <a:t> model algorithms. </a:t>
            </a:r>
          </a:p>
        </p:txBody>
      </p:sp>
      <p:sp>
        <p:nvSpPr>
          <p:cNvPr id="4" name="Slide Number Placeholder 3"/>
          <p:cNvSpPr>
            <a:spLocks noGrp="1"/>
          </p:cNvSpPr>
          <p:nvPr>
            <p:ph type="sldNum" sz="quarter" idx="5"/>
          </p:nvPr>
        </p:nvSpPr>
        <p:spPr/>
        <p:txBody>
          <a:bodyPr/>
          <a:lstStyle/>
          <a:p>
            <a:fld id="{9706D261-4ACC-5E49-97C5-9D8FD2D9A3AF}" type="slidenum">
              <a:rPr lang="en-US" smtClean="0"/>
              <a:t>6</a:t>
            </a:fld>
            <a:endParaRPr lang="en-US"/>
          </a:p>
        </p:txBody>
      </p:sp>
    </p:spTree>
    <p:extLst>
      <p:ext uri="{BB962C8B-B14F-4D97-AF65-F5344CB8AC3E}">
        <p14:creationId xmlns:p14="http://schemas.microsoft.com/office/powerpoint/2010/main" val="37831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our best performing model was an </a:t>
            </a:r>
            <a:r>
              <a:rPr lang="en-US" dirty="0" err="1"/>
              <a:t>XGBoost</a:t>
            </a:r>
            <a:r>
              <a:rPr lang="en-US" dirty="0"/>
              <a:t> which scored 76.57 for test area under the ROC.</a:t>
            </a:r>
          </a:p>
        </p:txBody>
      </p:sp>
      <p:sp>
        <p:nvSpPr>
          <p:cNvPr id="4" name="Slide Number Placeholder 3"/>
          <p:cNvSpPr>
            <a:spLocks noGrp="1"/>
          </p:cNvSpPr>
          <p:nvPr>
            <p:ph type="sldNum" sz="quarter" idx="5"/>
          </p:nvPr>
        </p:nvSpPr>
        <p:spPr/>
        <p:txBody>
          <a:bodyPr/>
          <a:lstStyle/>
          <a:p>
            <a:fld id="{9706D261-4ACC-5E49-97C5-9D8FD2D9A3AF}" type="slidenum">
              <a:rPr lang="en-US" smtClean="0"/>
              <a:t>7</a:t>
            </a:fld>
            <a:endParaRPr lang="en-US"/>
          </a:p>
        </p:txBody>
      </p:sp>
    </p:spTree>
    <p:extLst>
      <p:ext uri="{BB962C8B-B14F-4D97-AF65-F5344CB8AC3E}">
        <p14:creationId xmlns:p14="http://schemas.microsoft.com/office/powerpoint/2010/main" val="406737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submitting our best run for this phase to Kaggle, we are currently in 4,911</a:t>
            </a:r>
            <a:r>
              <a:rPr lang="en-US" baseline="30000" dirty="0"/>
              <a:t>th</a:t>
            </a:r>
            <a:r>
              <a:rPr lang="en-US" dirty="0"/>
              <a:t> place.</a:t>
            </a:r>
          </a:p>
        </p:txBody>
      </p:sp>
      <p:sp>
        <p:nvSpPr>
          <p:cNvPr id="4" name="Slide Number Placeholder 3"/>
          <p:cNvSpPr>
            <a:spLocks noGrp="1"/>
          </p:cNvSpPr>
          <p:nvPr>
            <p:ph type="sldNum" sz="quarter" idx="5"/>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158055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issues we ran into during this phase include the large data size, code management, and time constraints. We were able to overcome each of these issues by utilizing </a:t>
            </a:r>
            <a:r>
              <a:rPr lang="en-US" dirty="0" err="1"/>
              <a:t>Github</a:t>
            </a:r>
            <a:r>
              <a:rPr lang="en-US" dirty="0"/>
              <a:t> and Slack, specifying days of the week for each teammate to complete specific tasks, and having the teammates with the most powerful computers fit the models.</a:t>
            </a:r>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1018443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633304" y="-64837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5" y="581278"/>
            <a:ext cx="1289146" cy="1415797"/>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2786"/>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B93E35D-1FD2-3447-A7AC-1E6D42BC5FD7}"/>
              </a:ext>
            </a:extLst>
          </p:cNvPr>
          <p:cNvSpPr/>
          <p:nvPr userDrawn="1"/>
        </p:nvSpPr>
        <p:spPr>
          <a:xfrm>
            <a:off x="631042" y="4856356"/>
            <a:ext cx="528685" cy="287144"/>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8514AD4-7FFF-AD45-A4D7-A565CD485F6D}"/>
              </a:ext>
            </a:extLst>
          </p:cNvPr>
          <p:cNvPicPr>
            <a:picLocks noChangeAspect="1"/>
          </p:cNvPicPr>
          <p:nvPr userDrawn="1"/>
        </p:nvPicPr>
        <p:blipFill>
          <a:blip r:embed="rId2"/>
          <a:stretch>
            <a:fillRect/>
          </a:stretch>
        </p:blipFill>
        <p:spPr>
          <a:xfrm>
            <a:off x="631042" y="4235585"/>
            <a:ext cx="3211259" cy="620771"/>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02" y="2118823"/>
            <a:ext cx="7734221" cy="1114494"/>
          </a:xfrm>
        </p:spPr>
        <p:txBody>
          <a:bodyPr>
            <a:normAutofit/>
          </a:bodyPr>
          <a:lstStyle/>
          <a:p>
            <a:r>
              <a:rPr lang="en-US" dirty="0"/>
              <a:t>Home Credit Default Risk</a:t>
            </a:r>
          </a:p>
        </p:txBody>
      </p:sp>
      <p:sp>
        <p:nvSpPr>
          <p:cNvPr id="3" name="Text Placeholder 2"/>
          <p:cNvSpPr>
            <a:spLocks noGrp="1"/>
          </p:cNvSpPr>
          <p:nvPr>
            <p:ph type="body" sz="quarter" idx="10"/>
          </p:nvPr>
        </p:nvSpPr>
        <p:spPr/>
        <p:txBody>
          <a:bodyPr/>
          <a:lstStyle/>
          <a:p>
            <a:r>
              <a:rPr lang="en-US" dirty="0"/>
              <a:t>INDIANA UNIVERSITY</a:t>
            </a:r>
          </a:p>
        </p:txBody>
      </p:sp>
      <p:sp>
        <p:nvSpPr>
          <p:cNvPr id="4" name="Text Placeholder 3"/>
          <p:cNvSpPr>
            <a:spLocks noGrp="1"/>
          </p:cNvSpPr>
          <p:nvPr>
            <p:ph type="body" sz="quarter" idx="11"/>
          </p:nvPr>
        </p:nvSpPr>
        <p:spPr>
          <a:xfrm>
            <a:off x="530694" y="3164261"/>
            <a:ext cx="7734222" cy="252412"/>
          </a:xfrm>
        </p:spPr>
        <p:txBody>
          <a:bodyPr/>
          <a:lstStyle/>
          <a:p>
            <a:r>
              <a:rPr lang="en-US" dirty="0"/>
              <a:t>Phase 1, Group 9</a:t>
            </a:r>
            <a:br>
              <a:rPr lang="en-US" dirty="0"/>
            </a:br>
            <a:r>
              <a:rPr lang="en-US" sz="1400" dirty="0"/>
              <a:t>Rakesh </a:t>
            </a:r>
            <a:r>
              <a:rPr lang="en-US" sz="1400" dirty="0" err="1"/>
              <a:t>Jothishankar</a:t>
            </a:r>
            <a:r>
              <a:rPr lang="en-US" sz="1400" dirty="0"/>
              <a:t>, Joel Klein, </a:t>
            </a:r>
            <a:r>
              <a:rPr lang="en-US" sz="1400" dirty="0" err="1"/>
              <a:t>Suriyadeepan</a:t>
            </a:r>
            <a:r>
              <a:rPr lang="en-US" sz="1400" dirty="0"/>
              <a:t> </a:t>
            </a:r>
            <a:r>
              <a:rPr lang="en-US" sz="1400" dirty="0" err="1"/>
              <a:t>Narayanasamy</a:t>
            </a:r>
            <a:r>
              <a:rPr lang="en-US" sz="1400" dirty="0"/>
              <a:t>, &amp; Ashley Thornton</a:t>
            </a:r>
            <a:endParaRPr lang="en-US" dirty="0"/>
          </a:p>
        </p:txBody>
      </p:sp>
      <p:pic>
        <p:nvPicPr>
          <p:cNvPr id="6" name="Picture 5">
            <a:extLst>
              <a:ext uri="{FF2B5EF4-FFF2-40B4-BE49-F238E27FC236}">
                <a16:creationId xmlns:a16="http://schemas.microsoft.com/office/drawing/2014/main" id="{65967CC3-4F7C-42BB-8AEC-D78EAEEEF6DF}"/>
              </a:ext>
            </a:extLst>
          </p:cNvPr>
          <p:cNvPicPr>
            <a:picLocks noChangeAspect="1"/>
          </p:cNvPicPr>
          <p:nvPr/>
        </p:nvPicPr>
        <p:blipFill>
          <a:blip r:embed="rId3"/>
          <a:stretch>
            <a:fillRect/>
          </a:stretch>
        </p:blipFill>
        <p:spPr>
          <a:xfrm>
            <a:off x="3375635" y="156025"/>
            <a:ext cx="3837965" cy="2181874"/>
          </a:xfrm>
          <a:prstGeom prst="rect">
            <a:avLst/>
          </a:prstGeom>
        </p:spPr>
      </p:pic>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 &amp; Next Steps</a:t>
            </a:r>
          </a:p>
        </p:txBody>
      </p:sp>
      <p:sp>
        <p:nvSpPr>
          <p:cNvPr id="3" name="Subtitle 2"/>
          <p:cNvSpPr>
            <a:spLocks noGrp="1"/>
          </p:cNvSpPr>
          <p:nvPr>
            <p:ph type="subTitle" idx="1"/>
          </p:nvPr>
        </p:nvSpPr>
        <p:spPr/>
        <p:txBody>
          <a:bodyPr>
            <a:normAutofit fontScale="55000" lnSpcReduction="20000"/>
          </a:bodyPr>
          <a:lstStyle/>
          <a:p>
            <a:pPr marL="285750" indent="-285750">
              <a:buFont typeface="Arial" panose="020B0604020202020204" pitchFamily="34" charset="0"/>
              <a:buChar char="•"/>
            </a:pPr>
            <a:r>
              <a:rPr lang="en-US" sz="2600" dirty="0"/>
              <a:t>Past</a:t>
            </a:r>
            <a:endParaRPr lang="en-US" dirty="0"/>
          </a:p>
          <a:p>
            <a:pPr marL="285750" indent="-285750">
              <a:buFont typeface="Arial" panose="020B0604020202020204" pitchFamily="34" charset="0"/>
              <a:buChar char="•"/>
            </a:pPr>
            <a:r>
              <a:rPr lang="en-US" dirty="0"/>
              <a:t>	Defined project and determined project plan</a:t>
            </a:r>
          </a:p>
          <a:p>
            <a:pPr marL="285750" indent="-285750">
              <a:buFont typeface="Arial" panose="020B0604020202020204" pitchFamily="34" charset="0"/>
              <a:buChar char="•"/>
            </a:pPr>
            <a:r>
              <a:rPr lang="en-US" sz="2500" dirty="0"/>
              <a:t>Present</a:t>
            </a:r>
            <a:endParaRPr lang="en-US" dirty="0"/>
          </a:p>
          <a:p>
            <a:pPr marL="285750" indent="-285750">
              <a:buFont typeface="Arial" panose="020B0604020202020204" pitchFamily="34" charset="0"/>
              <a:buChar char="•"/>
            </a:pPr>
            <a:r>
              <a:rPr lang="en-US" dirty="0"/>
              <a:t>	Initial EDA &amp; baseline model</a:t>
            </a:r>
          </a:p>
          <a:p>
            <a:pPr marL="285750" indent="-285750">
              <a:buFont typeface="Arial" panose="020B0604020202020204" pitchFamily="34" charset="0"/>
              <a:buChar char="•"/>
            </a:pPr>
            <a:r>
              <a:rPr lang="en-US" sz="2500" dirty="0"/>
              <a:t>Future</a:t>
            </a:r>
            <a:endParaRPr lang="en-US" dirty="0"/>
          </a:p>
          <a:p>
            <a:pPr marL="285750" indent="-285750">
              <a:buFont typeface="Arial" panose="020B0604020202020204" pitchFamily="34" charset="0"/>
              <a:buChar char="•"/>
            </a:pPr>
            <a:r>
              <a:rPr lang="en-US" dirty="0"/>
              <a:t>	Data: Incorporate sub files</a:t>
            </a:r>
          </a:p>
          <a:p>
            <a:pPr marL="285750" indent="-285750">
              <a:buFont typeface="Arial" panose="020B0604020202020204" pitchFamily="34" charset="0"/>
              <a:buChar char="•"/>
            </a:pPr>
            <a:r>
              <a:rPr lang="en-US" dirty="0"/>
              <a:t>	Feature Engineering: Derive new features and finalize which features to keep</a:t>
            </a:r>
          </a:p>
          <a:p>
            <a:pPr marL="285750" indent="-285750">
              <a:buFont typeface="Arial" panose="020B0604020202020204" pitchFamily="34" charset="0"/>
              <a:buChar char="•"/>
            </a:pPr>
            <a:r>
              <a:rPr lang="en-US" dirty="0"/>
              <a:t>	Modeling: Neural network</a:t>
            </a:r>
          </a:p>
        </p:txBody>
      </p:sp>
    </p:spTree>
    <p:extLst>
      <p:ext uri="{BB962C8B-B14F-4D97-AF65-F5344CB8AC3E}">
        <p14:creationId xmlns:p14="http://schemas.microsoft.com/office/powerpoint/2010/main" val="412969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Contents</a:t>
            </a:r>
          </a:p>
        </p:txBody>
      </p:sp>
      <p:sp>
        <p:nvSpPr>
          <p:cNvPr id="3" name="Subtitle 2"/>
          <p:cNvSpPr>
            <a:spLocks noGrp="1"/>
          </p:cNvSpPr>
          <p:nvPr>
            <p:ph type="subTitle" idx="1"/>
          </p:nvPr>
        </p:nvSpPr>
        <p:spPr/>
        <p:txBody>
          <a:bodyPr>
            <a:normAutofit fontScale="85000" lnSpcReduction="20000"/>
          </a:bodyPr>
          <a:lstStyle/>
          <a:p>
            <a:r>
              <a:rPr lang="en-US" dirty="0"/>
              <a:t>Overview</a:t>
            </a:r>
          </a:p>
          <a:p>
            <a:r>
              <a:rPr lang="en-US" dirty="0"/>
              <a:t>Exploratory Data Analysis</a:t>
            </a:r>
          </a:p>
          <a:p>
            <a:r>
              <a:rPr lang="en-US" dirty="0"/>
              <a:t>Modeling Method</a:t>
            </a:r>
          </a:p>
          <a:p>
            <a:r>
              <a:rPr lang="en-US" dirty="0"/>
              <a:t>Modeling Pipelines</a:t>
            </a:r>
          </a:p>
          <a:p>
            <a:r>
              <a:rPr lang="en-US" dirty="0"/>
              <a:t>Results</a:t>
            </a:r>
          </a:p>
          <a:p>
            <a:r>
              <a:rPr lang="en-US" dirty="0"/>
              <a:t>Issues</a:t>
            </a:r>
          </a:p>
          <a:p>
            <a:r>
              <a:rPr lang="en-US" dirty="0"/>
              <a:t>Conclusion</a:t>
            </a:r>
          </a:p>
        </p:txBody>
      </p:sp>
    </p:spTree>
    <p:extLst>
      <p:ext uri="{BB962C8B-B14F-4D97-AF65-F5344CB8AC3E}">
        <p14:creationId xmlns:p14="http://schemas.microsoft.com/office/powerpoint/2010/main" val="278808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a:t>
            </a:r>
          </a:p>
        </p:txBody>
      </p:sp>
      <p:sp>
        <p:nvSpPr>
          <p:cNvPr id="3" name="Subtitle 2"/>
          <p:cNvSpPr>
            <a:spLocks noGrp="1"/>
          </p:cNvSpPr>
          <p:nvPr>
            <p:ph type="subTitle" idx="1"/>
          </p:nvPr>
        </p:nvSpPr>
        <p:spPr/>
        <p:txBody>
          <a:bodyPr/>
          <a:lstStyle/>
          <a:p>
            <a:r>
              <a:rPr lang="en-US" dirty="0"/>
              <a:t>Goal: Improve method of approving or declining loan applications.</a:t>
            </a:r>
          </a:p>
          <a:p>
            <a:r>
              <a:rPr lang="en-US" dirty="0"/>
              <a:t>Data: Home Credit data from Kaggle.</a:t>
            </a:r>
          </a:p>
          <a:p>
            <a:r>
              <a:rPr lang="en-US" dirty="0"/>
              <a:t>Methods: Logistic regression, random forest, and </a:t>
            </a:r>
            <a:r>
              <a:rPr lang="en-US" dirty="0" err="1"/>
              <a:t>XGBoost</a:t>
            </a:r>
            <a:r>
              <a:rPr lang="en-US" dirty="0"/>
              <a:t>.</a:t>
            </a:r>
          </a:p>
        </p:txBody>
      </p:sp>
    </p:spTree>
    <p:extLst>
      <p:ext uri="{BB962C8B-B14F-4D97-AF65-F5344CB8AC3E}">
        <p14:creationId xmlns:p14="http://schemas.microsoft.com/office/powerpoint/2010/main" val="123561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a:xfrm>
            <a:off x="530124" y="464386"/>
            <a:ext cx="5207129" cy="779318"/>
          </a:xfrm>
        </p:spPr>
        <p:txBody>
          <a:bodyPr/>
          <a:lstStyle/>
          <a:p>
            <a:r>
              <a:rPr lang="en-US" dirty="0"/>
              <a:t>Exploratory Data Analysis</a:t>
            </a:r>
          </a:p>
        </p:txBody>
      </p:sp>
      <p:graphicFrame>
        <p:nvGraphicFramePr>
          <p:cNvPr id="17" name="Table 17">
            <a:extLst>
              <a:ext uri="{FF2B5EF4-FFF2-40B4-BE49-F238E27FC236}">
                <a16:creationId xmlns:a16="http://schemas.microsoft.com/office/drawing/2014/main" id="{78016645-56E0-4117-B34A-89689894EF6B}"/>
              </a:ext>
            </a:extLst>
          </p:cNvPr>
          <p:cNvGraphicFramePr>
            <a:graphicFrameLocks noGrp="1"/>
          </p:cNvGraphicFramePr>
          <p:nvPr>
            <p:ph idx="1"/>
            <p:extLst>
              <p:ext uri="{D42A27DB-BD31-4B8C-83A1-F6EECF244321}">
                <p14:modId xmlns:p14="http://schemas.microsoft.com/office/powerpoint/2010/main" val="3736400536"/>
              </p:ext>
            </p:extLst>
          </p:nvPr>
        </p:nvGraphicFramePr>
        <p:xfrm>
          <a:off x="530224" y="1628774"/>
          <a:ext cx="8071610" cy="2975240"/>
        </p:xfrm>
        <a:graphic>
          <a:graphicData uri="http://schemas.openxmlformats.org/drawingml/2006/table">
            <a:tbl>
              <a:tblPr firstRow="1" bandRow="1">
                <a:tableStyleId>{5C22544A-7EE6-4342-B048-85BDC9FD1C3A}</a:tableStyleId>
              </a:tblPr>
              <a:tblGrid>
                <a:gridCol w="2642048">
                  <a:extLst>
                    <a:ext uri="{9D8B030D-6E8A-4147-A177-3AD203B41FA5}">
                      <a16:colId xmlns:a16="http://schemas.microsoft.com/office/drawing/2014/main" val="2618306240"/>
                    </a:ext>
                  </a:extLst>
                </a:gridCol>
                <a:gridCol w="5429562">
                  <a:extLst>
                    <a:ext uri="{9D8B030D-6E8A-4147-A177-3AD203B41FA5}">
                      <a16:colId xmlns:a16="http://schemas.microsoft.com/office/drawing/2014/main" val="73100209"/>
                    </a:ext>
                  </a:extLst>
                </a:gridCol>
              </a:tblGrid>
              <a:tr h="583790">
                <a:tc>
                  <a:txBody>
                    <a:bodyPr/>
                    <a:lstStyle/>
                    <a:p>
                      <a:r>
                        <a:rPr lang="en-US" dirty="0"/>
                        <a:t>Theme</a:t>
                      </a:r>
                    </a:p>
                  </a:txBody>
                  <a:tcPr/>
                </a:tc>
                <a:tc>
                  <a:txBody>
                    <a:bodyPr/>
                    <a:lstStyle/>
                    <a:p>
                      <a:r>
                        <a:rPr lang="en-US" dirty="0"/>
                        <a:t>Description</a:t>
                      </a:r>
                    </a:p>
                  </a:txBody>
                  <a:tcPr/>
                </a:tc>
                <a:extLst>
                  <a:ext uri="{0D108BD9-81ED-4DB2-BD59-A6C34878D82A}">
                    <a16:rowId xmlns:a16="http://schemas.microsoft.com/office/drawing/2014/main" val="4283668633"/>
                  </a:ext>
                </a:extLst>
              </a:tr>
              <a:tr h="583790">
                <a:tc>
                  <a:txBody>
                    <a:bodyPr/>
                    <a:lstStyle/>
                    <a:p>
                      <a:r>
                        <a:rPr lang="en-US" dirty="0"/>
                        <a:t>Missing data</a:t>
                      </a:r>
                    </a:p>
                  </a:txBody>
                  <a:tcPr/>
                </a:tc>
                <a:tc>
                  <a:txBody>
                    <a:bodyPr/>
                    <a:lstStyle/>
                    <a:p>
                      <a:r>
                        <a:rPr lang="en-US" sz="1400" dirty="0"/>
                        <a:t>17 features are missing more than 60% of records.</a:t>
                      </a:r>
                    </a:p>
                  </a:txBody>
                  <a:tcPr/>
                </a:tc>
                <a:extLst>
                  <a:ext uri="{0D108BD9-81ED-4DB2-BD59-A6C34878D82A}">
                    <a16:rowId xmlns:a16="http://schemas.microsoft.com/office/drawing/2014/main" val="1002780010"/>
                  </a:ext>
                </a:extLst>
              </a:tr>
              <a:tr h="5837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 Features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EXT_SOURCE_3, EXT_SOURCE_2, EXT_SOURCE_1, DAYS_BIRTH, REGION_RATING_CLIENT_W_CITY</a:t>
                      </a:r>
                    </a:p>
                  </a:txBody>
                  <a:tcPr/>
                </a:tc>
                <a:extLst>
                  <a:ext uri="{0D108BD9-81ED-4DB2-BD59-A6C34878D82A}">
                    <a16:rowId xmlns:a16="http://schemas.microsoft.com/office/drawing/2014/main" val="599368695"/>
                  </a:ext>
                </a:extLst>
              </a:tr>
              <a:tr h="583790">
                <a:tc>
                  <a:txBody>
                    <a:bodyPr/>
                    <a:lstStyle/>
                    <a:p>
                      <a:r>
                        <a:rPr lang="en-US" dirty="0"/>
                        <a:t>Correlation</a:t>
                      </a:r>
                    </a:p>
                  </a:txBody>
                  <a:tcPr/>
                </a:tc>
                <a:tc>
                  <a:txBody>
                    <a:bodyPr/>
                    <a:lstStyle/>
                    <a:p>
                      <a:r>
                        <a:rPr lang="en-US" sz="1400" dirty="0"/>
                        <a:t>42 features have a correlation greater than 0.9.</a:t>
                      </a:r>
                    </a:p>
                  </a:txBody>
                  <a:tcPr/>
                </a:tc>
                <a:extLst>
                  <a:ext uri="{0D108BD9-81ED-4DB2-BD59-A6C34878D82A}">
                    <a16:rowId xmlns:a16="http://schemas.microsoft.com/office/drawing/2014/main" val="1815620025"/>
                  </a:ext>
                </a:extLst>
              </a:tr>
              <a:tr h="583790">
                <a:tc>
                  <a:txBody>
                    <a:bodyPr/>
                    <a:lstStyle/>
                    <a:p>
                      <a:r>
                        <a:rPr lang="en-US" dirty="0"/>
                        <a:t>Feature Importance</a:t>
                      </a:r>
                    </a:p>
                  </a:txBody>
                  <a:tcPr/>
                </a:tc>
                <a:tc>
                  <a:txBody>
                    <a:bodyPr/>
                    <a:lstStyle/>
                    <a:p>
                      <a:r>
                        <a:rPr lang="en-US" sz="1400" dirty="0"/>
                        <a:t>156 features have 0 importance.</a:t>
                      </a:r>
                    </a:p>
                  </a:txBody>
                  <a:tcPr/>
                </a:tc>
                <a:extLst>
                  <a:ext uri="{0D108BD9-81ED-4DB2-BD59-A6C34878D82A}">
                    <a16:rowId xmlns:a16="http://schemas.microsoft.com/office/drawing/2014/main" val="2482221934"/>
                  </a:ext>
                </a:extLst>
              </a:tr>
            </a:tbl>
          </a:graphicData>
        </a:graphic>
      </p:graphicFrame>
    </p:spTree>
    <p:extLst>
      <p:ext uri="{BB962C8B-B14F-4D97-AF65-F5344CB8AC3E}">
        <p14:creationId xmlns:p14="http://schemas.microsoft.com/office/powerpoint/2010/main" val="254905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Modeling Method</a:t>
            </a:r>
          </a:p>
        </p:txBody>
      </p:sp>
      <p:pic>
        <p:nvPicPr>
          <p:cNvPr id="4" name="Picture 3">
            <a:extLst>
              <a:ext uri="{FF2B5EF4-FFF2-40B4-BE49-F238E27FC236}">
                <a16:creationId xmlns:a16="http://schemas.microsoft.com/office/drawing/2014/main" id="{B11749D2-F11D-4D17-A792-41CC2FC91741}"/>
              </a:ext>
            </a:extLst>
          </p:cNvPr>
          <p:cNvPicPr>
            <a:picLocks noChangeAspect="1"/>
          </p:cNvPicPr>
          <p:nvPr/>
        </p:nvPicPr>
        <p:blipFill>
          <a:blip r:embed="rId3"/>
          <a:stretch>
            <a:fillRect/>
          </a:stretch>
        </p:blipFill>
        <p:spPr>
          <a:xfrm>
            <a:off x="1403221" y="1243704"/>
            <a:ext cx="6179016" cy="3528199"/>
          </a:xfrm>
          <a:prstGeom prst="rect">
            <a:avLst/>
          </a:prstGeom>
        </p:spPr>
      </p:pic>
    </p:spTree>
    <p:extLst>
      <p:ext uri="{BB962C8B-B14F-4D97-AF65-F5344CB8AC3E}">
        <p14:creationId xmlns:p14="http://schemas.microsoft.com/office/powerpoint/2010/main" val="152041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Modeling Pipelines</a:t>
            </a:r>
          </a:p>
        </p:txBody>
      </p:sp>
      <p:pic>
        <p:nvPicPr>
          <p:cNvPr id="5" name="Picture 4">
            <a:extLst>
              <a:ext uri="{FF2B5EF4-FFF2-40B4-BE49-F238E27FC236}">
                <a16:creationId xmlns:a16="http://schemas.microsoft.com/office/drawing/2014/main" id="{4DE62E12-9B13-4B66-9567-D6795344BBF5}"/>
              </a:ext>
            </a:extLst>
          </p:cNvPr>
          <p:cNvPicPr>
            <a:picLocks noChangeAspect="1"/>
          </p:cNvPicPr>
          <p:nvPr/>
        </p:nvPicPr>
        <p:blipFill>
          <a:blip r:embed="rId3"/>
          <a:stretch>
            <a:fillRect/>
          </a:stretch>
        </p:blipFill>
        <p:spPr>
          <a:xfrm>
            <a:off x="1617401" y="1458135"/>
            <a:ext cx="5428497" cy="3178601"/>
          </a:xfrm>
          <a:prstGeom prst="rect">
            <a:avLst/>
          </a:prstGeom>
        </p:spPr>
      </p:pic>
    </p:spTree>
    <p:extLst>
      <p:ext uri="{BB962C8B-B14F-4D97-AF65-F5344CB8AC3E}">
        <p14:creationId xmlns:p14="http://schemas.microsoft.com/office/powerpoint/2010/main" val="250547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9C15AAF1-8E22-4B49-803F-A64D3B0D8E3A}"/>
              </a:ext>
            </a:extLst>
          </p:cNvPr>
          <p:cNvPicPr>
            <a:picLocks noChangeAspect="1"/>
          </p:cNvPicPr>
          <p:nvPr/>
        </p:nvPicPr>
        <p:blipFill>
          <a:blip r:embed="rId3"/>
          <a:stretch>
            <a:fillRect/>
          </a:stretch>
        </p:blipFill>
        <p:spPr>
          <a:xfrm>
            <a:off x="594764" y="1809753"/>
            <a:ext cx="7954471" cy="1667487"/>
          </a:xfrm>
          <a:prstGeom prst="rect">
            <a:avLst/>
          </a:prstGeom>
        </p:spPr>
      </p:pic>
    </p:spTree>
    <p:extLst>
      <p:ext uri="{BB962C8B-B14F-4D97-AF65-F5344CB8AC3E}">
        <p14:creationId xmlns:p14="http://schemas.microsoft.com/office/powerpoint/2010/main" val="309608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Kaggle Submission</a:t>
            </a:r>
          </a:p>
        </p:txBody>
      </p:sp>
      <p:sp>
        <p:nvSpPr>
          <p:cNvPr id="4" name="Subtitle 2">
            <a:extLst>
              <a:ext uri="{FF2B5EF4-FFF2-40B4-BE49-F238E27FC236}">
                <a16:creationId xmlns:a16="http://schemas.microsoft.com/office/drawing/2014/main" id="{4DEF265E-E88C-4336-B7C2-BC0C0C2A5A6B}"/>
              </a:ext>
            </a:extLst>
          </p:cNvPr>
          <p:cNvSpPr txBox="1">
            <a:spLocks/>
          </p:cNvSpPr>
          <p:nvPr/>
        </p:nvSpPr>
        <p:spPr>
          <a:xfrm>
            <a:off x="732424" y="2368698"/>
            <a:ext cx="1541437" cy="1029957"/>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Arial"/>
              <a:buChar char="•"/>
              <a:defRPr sz="1800" kern="1200">
                <a:solidFill>
                  <a:schemeClr val="bg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Place: 4,911 out of 7,176</a:t>
            </a:r>
          </a:p>
          <a:p>
            <a:endParaRPr lang="en-US" dirty="0"/>
          </a:p>
        </p:txBody>
      </p:sp>
      <p:pic>
        <p:nvPicPr>
          <p:cNvPr id="5" name="Picture 4">
            <a:extLst>
              <a:ext uri="{FF2B5EF4-FFF2-40B4-BE49-F238E27FC236}">
                <a16:creationId xmlns:a16="http://schemas.microsoft.com/office/drawing/2014/main" id="{EB3FE0CF-5073-4198-8B4E-4A2C249321BD}"/>
              </a:ext>
            </a:extLst>
          </p:cNvPr>
          <p:cNvPicPr>
            <a:picLocks noChangeAspect="1"/>
          </p:cNvPicPr>
          <p:nvPr/>
        </p:nvPicPr>
        <p:blipFill>
          <a:blip r:embed="rId3"/>
          <a:stretch>
            <a:fillRect/>
          </a:stretch>
        </p:blipFill>
        <p:spPr>
          <a:xfrm>
            <a:off x="2826901" y="1544269"/>
            <a:ext cx="5793751" cy="2991038"/>
          </a:xfrm>
          <a:prstGeom prst="rect">
            <a:avLst/>
          </a:prstGeom>
        </p:spPr>
      </p:pic>
    </p:spTree>
    <p:extLst>
      <p:ext uri="{BB962C8B-B14F-4D97-AF65-F5344CB8AC3E}">
        <p14:creationId xmlns:p14="http://schemas.microsoft.com/office/powerpoint/2010/main" val="396020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Issues</a:t>
            </a:r>
          </a:p>
        </p:txBody>
      </p:sp>
      <p:sp>
        <p:nvSpPr>
          <p:cNvPr id="3" name="Subtitle 2"/>
          <p:cNvSpPr>
            <a:spLocks noGrp="1"/>
          </p:cNvSpPr>
          <p:nvPr>
            <p:ph type="subTitle" idx="1"/>
          </p:nvPr>
        </p:nvSpPr>
        <p:spPr/>
        <p:txBody>
          <a:bodyPr>
            <a:normAutofit/>
          </a:bodyPr>
          <a:lstStyle/>
          <a:p>
            <a:r>
              <a:rPr lang="en-US" sz="2400" dirty="0"/>
              <a:t>Size of data</a:t>
            </a:r>
          </a:p>
          <a:p>
            <a:r>
              <a:rPr lang="en-US" sz="2400" dirty="0"/>
              <a:t>Code management</a:t>
            </a:r>
          </a:p>
          <a:p>
            <a:r>
              <a:rPr lang="en-US" sz="2400" dirty="0"/>
              <a:t>Time constraint</a:t>
            </a:r>
          </a:p>
        </p:txBody>
      </p:sp>
    </p:spTree>
    <p:extLst>
      <p:ext uri="{BB962C8B-B14F-4D97-AF65-F5344CB8AC3E}">
        <p14:creationId xmlns:p14="http://schemas.microsoft.com/office/powerpoint/2010/main" val="3276226238"/>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roup9_Phase1_Slides.potx" id="{86385144-8A36-4D6B-818E-B196522D57C3}" vid="{1F385CB3-AF56-46CE-AE9F-84F924141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Group9_Phase1_Slides</Template>
  <TotalTime>0</TotalTime>
  <Words>662</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 Neue</vt:lpstr>
      <vt:lpstr>Wingdings</vt:lpstr>
      <vt:lpstr>Main</vt:lpstr>
      <vt:lpstr>Home Credit Default Risk</vt:lpstr>
      <vt:lpstr>Contents</vt:lpstr>
      <vt:lpstr>Overview</vt:lpstr>
      <vt:lpstr>Exploratory Data Analysis</vt:lpstr>
      <vt:lpstr>Modeling Method</vt:lpstr>
      <vt:lpstr>Modeling Pipelines</vt:lpstr>
      <vt:lpstr>Results</vt:lpstr>
      <vt:lpstr>Kaggle Submission</vt:lpstr>
      <vt:lpstr>Issues</vt:lpstr>
      <vt:lpstr>Conclusion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Ashley Thornton</dc:creator>
  <cp:lastModifiedBy>Ashley Thornton</cp:lastModifiedBy>
  <cp:revision>1</cp:revision>
  <cp:lastPrinted>2014-06-24T16:10:50Z</cp:lastPrinted>
  <dcterms:created xsi:type="dcterms:W3CDTF">2021-04-18T22:56:04Z</dcterms:created>
  <dcterms:modified xsi:type="dcterms:W3CDTF">2021-04-18T22:56:43Z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