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314" r:id="rId5"/>
    <p:sldId id="315" r:id="rId6"/>
    <p:sldId id="319" r:id="rId7"/>
    <p:sldId id="328" r:id="rId8"/>
    <p:sldId id="318" r:id="rId9"/>
    <p:sldId id="329" r:id="rId10"/>
    <p:sldId id="330" r:id="rId11"/>
    <p:sldId id="322" r:id="rId12"/>
    <p:sldId id="331" r:id="rId13"/>
    <p:sldId id="333" r:id="rId14"/>
    <p:sldId id="321" r:id="rId15"/>
    <p:sldId id="323" r:id="rId16"/>
    <p:sldId id="336" r:id="rId17"/>
    <p:sldId id="324" r:id="rId18"/>
    <p:sldId id="334" r:id="rId19"/>
    <p:sldId id="325" r:id="rId20"/>
    <p:sldId id="326" r:id="rId21"/>
    <p:sldId id="33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731" autoAdjust="0"/>
  </p:normalViewPr>
  <p:slideViewPr>
    <p:cSldViewPr snapToGrid="0" snapToObjects="1">
      <p:cViewPr varScale="1">
        <p:scale>
          <a:sx n="150" d="100"/>
          <a:sy n="150" d="100"/>
        </p:scale>
        <p:origin x="510" y="13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3E35D-1FD2-3447-A7AC-1E6D42BC5FD7}"/>
              </a:ext>
            </a:extLst>
          </p:cNvPr>
          <p:cNvSpPr/>
          <p:nvPr userDrawn="1"/>
        </p:nvSpPr>
        <p:spPr>
          <a:xfrm>
            <a:off x="631042" y="4856356"/>
            <a:ext cx="528685" cy="2871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4AD4-7FFF-AD45-A4D7-A565CD485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042" y="4235585"/>
            <a:ext cx="3211259" cy="6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PitchingNinja/status/143339672268906086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YpOQT2kcI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aseballsavant.mlb.com/player-scroll?player_id=45328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118823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League Baseball (MLB) </a:t>
            </a:r>
            <a:br>
              <a:rPr lang="en-US" dirty="0"/>
            </a:br>
            <a:r>
              <a:rPr lang="en-US" dirty="0"/>
              <a:t>Pitcher Scouting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3164261"/>
            <a:ext cx="7734222" cy="252412"/>
          </a:xfrm>
        </p:spPr>
        <p:txBody>
          <a:bodyPr/>
          <a:lstStyle/>
          <a:p>
            <a:r>
              <a:rPr lang="en-US" sz="1400" dirty="0"/>
              <a:t>Joel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216-6A32-9DA4-1AFC-2D8AF94A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Tendencies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2CFF-9549-6101-7BB8-90EFFE838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 Scherzer</a:t>
            </a:r>
          </a:p>
        </p:txBody>
      </p:sp>
    </p:spTree>
    <p:extLst>
      <p:ext uri="{BB962C8B-B14F-4D97-AF65-F5344CB8AC3E}">
        <p14:creationId xmlns:p14="http://schemas.microsoft.com/office/powerpoint/2010/main" val="110762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A60B0-1820-A357-E67E-7551C1BD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1"/>
          <a:stretch/>
        </p:blipFill>
        <p:spPr bwMode="auto">
          <a:xfrm>
            <a:off x="4535654" y="2143061"/>
            <a:ext cx="4196589" cy="1293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7AD247-729C-995B-D2AF-8F3A96329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5" y="1706481"/>
            <a:ext cx="3695306" cy="216645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B4339-7EB5-FE73-4B6D-6068CBF07020}"/>
              </a:ext>
            </a:extLst>
          </p:cNvPr>
          <p:cNvSpPr txBox="1"/>
          <p:nvPr/>
        </p:nvSpPr>
        <p:spPr>
          <a:xfrm>
            <a:off x="399725" y="4012996"/>
            <a:ext cx="4614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Selection v. RH Batters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D6DD-2D34-D23A-B625-8DBA5AA40D39}"/>
              </a:ext>
            </a:extLst>
          </p:cNvPr>
          <p:cNvSpPr txBox="1"/>
          <p:nvPr/>
        </p:nvSpPr>
        <p:spPr>
          <a:xfrm>
            <a:off x="4572000" y="4012996"/>
            <a:ext cx="4614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Selection by Count v. RH Batters</a:t>
            </a:r>
          </a:p>
        </p:txBody>
      </p:sp>
    </p:spTree>
    <p:extLst>
      <p:ext uri="{BB962C8B-B14F-4D97-AF65-F5344CB8AC3E}">
        <p14:creationId xmlns:p14="http://schemas.microsoft.com/office/powerpoint/2010/main" val="343645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528D0-A32E-D519-F373-90E061B8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" y="1786336"/>
            <a:ext cx="8015287" cy="22075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EE2D5-232B-0CB2-D4C4-A7DBFEAB1C47}"/>
              </a:ext>
            </a:extLst>
          </p:cNvPr>
          <p:cNvSpPr txBox="1"/>
          <p:nvPr/>
        </p:nvSpPr>
        <p:spPr>
          <a:xfrm>
            <a:off x="529827" y="4122820"/>
            <a:ext cx="4615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Location by Pitch Type v. RH Batters</a:t>
            </a:r>
          </a:p>
        </p:txBody>
      </p:sp>
    </p:spTree>
    <p:extLst>
      <p:ext uri="{BB962C8B-B14F-4D97-AF65-F5344CB8AC3E}">
        <p14:creationId xmlns:p14="http://schemas.microsoft.com/office/powerpoint/2010/main" val="204416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EE2D5-232B-0CB2-D4C4-A7DBFEAB1C47}"/>
              </a:ext>
            </a:extLst>
          </p:cNvPr>
          <p:cNvSpPr txBox="1"/>
          <p:nvPr/>
        </p:nvSpPr>
        <p:spPr>
          <a:xfrm>
            <a:off x="529827" y="4122820"/>
            <a:ext cx="4615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Location by Count v. RH Batters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0395E-D791-393B-8219-C75115E41B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6" y="1801973"/>
            <a:ext cx="6388331" cy="2194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7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5361A-DD70-6A6D-A095-F2515889D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7" y="1679846"/>
            <a:ext cx="3380436" cy="23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C808A-56D9-4A83-CB84-31B926C69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933" y="1634224"/>
            <a:ext cx="3380436" cy="24455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97B38-E20A-C5F5-D026-ADC756D44A41}"/>
              </a:ext>
            </a:extLst>
          </p:cNvPr>
          <p:cNvSpPr txBox="1"/>
          <p:nvPr/>
        </p:nvSpPr>
        <p:spPr>
          <a:xfrm>
            <a:off x="879077" y="4179365"/>
            <a:ext cx="7270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Movement by </a:t>
            </a:r>
          </a:p>
          <a:p>
            <a:pPr marL="0" marR="0">
              <a:spcBef>
                <a:spcPts val="0"/>
              </a:spcBef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Pitch Type v. RH Batters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F7F77-E55F-EAC7-2BDE-9B34FC01574E}"/>
              </a:ext>
            </a:extLst>
          </p:cNvPr>
          <p:cNvSpPr txBox="1"/>
          <p:nvPr/>
        </p:nvSpPr>
        <p:spPr>
          <a:xfrm>
            <a:off x="4800933" y="4174080"/>
            <a:ext cx="36037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Pitch Release Point by </a:t>
            </a:r>
          </a:p>
          <a:p>
            <a:pPr marL="0" marR="0">
              <a:spcBef>
                <a:spcPts val="0"/>
              </a:spcBef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Pitch Type v. RH Batters</a:t>
            </a:r>
          </a:p>
        </p:txBody>
      </p:sp>
    </p:spTree>
    <p:extLst>
      <p:ext uri="{BB962C8B-B14F-4D97-AF65-F5344CB8AC3E}">
        <p14:creationId xmlns:p14="http://schemas.microsoft.com/office/powerpoint/2010/main" val="42112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216-6A32-9DA4-1AFC-2D8AF94A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2CFF-9549-6101-7BB8-90EFFE838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 Scherzer</a:t>
            </a:r>
          </a:p>
        </p:txBody>
      </p:sp>
    </p:spTree>
    <p:extLst>
      <p:ext uri="{BB962C8B-B14F-4D97-AF65-F5344CB8AC3E}">
        <p14:creationId xmlns:p14="http://schemas.microsoft.com/office/powerpoint/2010/main" val="4791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B7E21-0CBD-66CB-0280-50BAED1B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39" y="1622729"/>
            <a:ext cx="3453784" cy="250805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91CE0-F55F-11DC-ED56-3A148C8B9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9" y="1647235"/>
            <a:ext cx="4200574" cy="2275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B3BF3-1D54-A0C9-6152-28C05C4D3EC3}"/>
              </a:ext>
            </a:extLst>
          </p:cNvPr>
          <p:cNvSpPr txBox="1"/>
          <p:nvPr/>
        </p:nvSpPr>
        <p:spPr>
          <a:xfrm>
            <a:off x="398729" y="4068757"/>
            <a:ext cx="4614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At-bat Results v. RH Batters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9F40C-132E-96F5-7EA3-AD4E7E7DE85B}"/>
              </a:ext>
            </a:extLst>
          </p:cNvPr>
          <p:cNvSpPr txBox="1"/>
          <p:nvPr/>
        </p:nvSpPr>
        <p:spPr>
          <a:xfrm>
            <a:off x="4913579" y="4068757"/>
            <a:ext cx="37004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Batted Ball Location v. RH Batters</a:t>
            </a:r>
          </a:p>
        </p:txBody>
      </p:sp>
    </p:spTree>
    <p:extLst>
      <p:ext uri="{BB962C8B-B14F-4D97-AF65-F5344CB8AC3E}">
        <p14:creationId xmlns:p14="http://schemas.microsoft.com/office/powerpoint/2010/main" val="8832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EBCF0A-6740-21AD-0A30-49021D487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4751"/>
              </p:ext>
            </p:extLst>
          </p:nvPr>
        </p:nvGraphicFramePr>
        <p:xfrm>
          <a:off x="982502" y="2507142"/>
          <a:ext cx="3119598" cy="1837889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816680">
                  <a:extLst>
                    <a:ext uri="{9D8B030D-6E8A-4147-A177-3AD203B41FA5}">
                      <a16:colId xmlns:a16="http://schemas.microsoft.com/office/drawing/2014/main" val="1137439499"/>
                    </a:ext>
                  </a:extLst>
                </a:gridCol>
                <a:gridCol w="2302918">
                  <a:extLst>
                    <a:ext uri="{9D8B030D-6E8A-4147-A177-3AD203B41FA5}">
                      <a16:colId xmlns:a16="http://schemas.microsoft.com/office/drawing/2014/main" val="1613131426"/>
                    </a:ext>
                  </a:extLst>
                </a:gridCol>
              </a:tblGrid>
              <a:tr h="229708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Modern day statistical categories</a:t>
                      </a:r>
                    </a:p>
                  </a:txBody>
                  <a:tcPr marL="58743" marR="58743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0533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Strike %: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% of pitches deemed strikes</a:t>
                      </a:r>
                      <a:endParaRPr lang="en-US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extLst>
                  <a:ext uri="{0D108BD9-81ED-4DB2-BD59-A6C34878D82A}">
                    <a16:rowId xmlns:a16="http://schemas.microsoft.com/office/drawing/2014/main" val="2266076842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Whiff %: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% of pitches resulting in a swing and miss</a:t>
                      </a:r>
                      <a:endParaRPr lang="en-US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extLst>
                  <a:ext uri="{0D108BD9-81ED-4DB2-BD59-A6C34878D82A}">
                    <a16:rowId xmlns:a16="http://schemas.microsoft.com/office/drawing/2014/main" val="3229955995"/>
                  </a:ext>
                </a:extLst>
              </a:tr>
              <a:tr h="608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wOBA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A version of on-base percentage accounting for how a player reached base. The value for each method of reaching base is determined by how much that event is worth in relation to projected runs scored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(example: a double is worth more than a single)</a:t>
                      </a:r>
                      <a:endParaRPr lang="en-US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extLst>
                  <a:ext uri="{0D108BD9-81ED-4DB2-BD59-A6C34878D82A}">
                    <a16:rowId xmlns:a16="http://schemas.microsoft.com/office/drawing/2014/main" val="187158970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Exit Velocity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How fast, in miles per hour, a ball was hit by a batter (on avg)</a:t>
                      </a:r>
                      <a:endParaRPr lang="en-US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extLst>
                  <a:ext uri="{0D108BD9-81ED-4DB2-BD59-A6C34878D82A}">
                    <a16:rowId xmlns:a16="http://schemas.microsoft.com/office/drawing/2014/main" val="793241186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Spin Rate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How much spin, in revolutions per minute, a pitch was thrown (on avg)</a:t>
                      </a:r>
                      <a:endParaRPr lang="en-US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743" marR="58743" marT="0" marB="0" anchor="ctr"/>
                </a:tc>
                <a:extLst>
                  <a:ext uri="{0D108BD9-81ED-4DB2-BD59-A6C34878D82A}">
                    <a16:rowId xmlns:a16="http://schemas.microsoft.com/office/drawing/2014/main" val="811696485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AF0592-8959-61CE-97CF-4CC5B8A1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4528932" cy="281063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Compare a pitcher to the rest of the league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Analyze their percentile rank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03" y="464386"/>
            <a:ext cx="4560579" cy="779318"/>
          </a:xfrm>
        </p:spPr>
        <p:txBody>
          <a:bodyPr anchor="ctr">
            <a:normAutofit/>
          </a:bodyPr>
          <a:lstStyle/>
          <a:p>
            <a:r>
              <a:rPr lang="en-US" dirty="0"/>
              <a:t>Pitcher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006930-A833-DEC2-87E9-669F295C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308" y="1030724"/>
            <a:ext cx="3194106" cy="3645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8ADD37-CDB2-0C5C-0906-9757E31386DC}"/>
              </a:ext>
            </a:extLst>
          </p:cNvPr>
          <p:cNvSpPr/>
          <p:nvPr/>
        </p:nvSpPr>
        <p:spPr>
          <a:xfrm>
            <a:off x="4958908" y="1157531"/>
            <a:ext cx="304800" cy="51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B02FD-50BB-102B-CB3F-9C064C5FB743}"/>
              </a:ext>
            </a:extLst>
          </p:cNvPr>
          <p:cNvSpPr txBox="1"/>
          <p:nvPr/>
        </p:nvSpPr>
        <p:spPr>
          <a:xfrm>
            <a:off x="5111308" y="4743505"/>
            <a:ext cx="31195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Figure: Max Scherzer MLB Pitcher Comparison</a:t>
            </a:r>
          </a:p>
        </p:txBody>
      </p:sp>
    </p:spTree>
    <p:extLst>
      <p:ext uri="{BB962C8B-B14F-4D97-AF65-F5344CB8AC3E}">
        <p14:creationId xmlns:p14="http://schemas.microsoft.com/office/powerpoint/2010/main" val="32774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216-6A32-9DA4-1AFC-2D8AF94A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50E7F-B0D7-79E6-71DF-9FE9C78C8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130" y="2032786"/>
            <a:ext cx="4299870" cy="252412"/>
          </a:xfrm>
        </p:spPr>
        <p:txBody>
          <a:bodyPr/>
          <a:lstStyle/>
          <a:p>
            <a:r>
              <a:rPr lang="en-US" dirty="0"/>
              <a:t>Starting Pitcher Interactive Scouting Report</a:t>
            </a:r>
          </a:p>
        </p:txBody>
      </p:sp>
    </p:spTree>
    <p:extLst>
      <p:ext uri="{BB962C8B-B14F-4D97-AF65-F5344CB8AC3E}">
        <p14:creationId xmlns:p14="http://schemas.microsoft.com/office/powerpoint/2010/main" val="8554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F0AF-BA8B-10EB-C611-E75F6C631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56A6-9C28-ED25-7DA4-3B67E24E8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C6256A8-B728-4C21-6E02-CECBE1252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MLB is </a:t>
                </a:r>
                <a:r>
                  <a:rPr lang="en-US" b="1" dirty="0"/>
                  <a:t>2</a:t>
                </a:r>
                <a:r>
                  <a:rPr lang="en-US" b="1" baseline="30000" dirty="0"/>
                  <a:t>nd</a:t>
                </a:r>
                <a:r>
                  <a:rPr lang="en-US" dirty="0"/>
                  <a:t> highest grossing major sports league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:endParaRPr lang="en-US" sz="100" dirty="0"/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Batting is incredibly challenging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+mj-lt"/>
                  </a:rPr>
                  <a:t> </a:t>
                </a:r>
                <a:r>
                  <a:rPr lang="en-US" dirty="0"/>
                  <a:t>second to see pitch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Only </a:t>
                </a:r>
                <a:r>
                  <a:rPr lang="en-US" b="1" dirty="0"/>
                  <a:t>31.7%</a:t>
                </a:r>
                <a:r>
                  <a:rPr lang="en-US" dirty="0"/>
                  <a:t> of hitters reach base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:endParaRPr lang="en-US" sz="200" dirty="0"/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How do hitters prepare?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00" dirty="0"/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Pregame detailed scouting reports: </a:t>
                </a:r>
              </a:p>
              <a:p>
                <a:pPr lvl="1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Pitcher tendencies, history, &amp; performance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C6256A8-B728-4C21-6E02-CECBE1252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jor League Baseball - Wikipedia">
            <a:extLst>
              <a:ext uri="{FF2B5EF4-FFF2-40B4-BE49-F238E27FC236}">
                <a16:creationId xmlns:a16="http://schemas.microsoft.com/office/drawing/2014/main" id="{EDB0AD66-B85B-235B-4AE0-5D6BE244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32" y="806083"/>
            <a:ext cx="1118786" cy="6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hlinkClick r:id="rId4"/>
            <a:extLst>
              <a:ext uri="{FF2B5EF4-FFF2-40B4-BE49-F238E27FC236}">
                <a16:creationId xmlns:a16="http://schemas.microsoft.com/office/drawing/2014/main" id="{E59D8524-2BB9-6391-59A5-1A1B1FF1634E}"/>
              </a:ext>
            </a:extLst>
          </p:cNvPr>
          <p:cNvSpPr/>
          <p:nvPr/>
        </p:nvSpPr>
        <p:spPr>
          <a:xfrm>
            <a:off x="3836020" y="2245944"/>
            <a:ext cx="2164730" cy="651611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 challenging is it?</a:t>
            </a:r>
          </a:p>
        </p:txBody>
      </p:sp>
    </p:spTree>
    <p:extLst>
      <p:ext uri="{BB962C8B-B14F-4D97-AF65-F5344CB8AC3E}">
        <p14:creationId xmlns:p14="http://schemas.microsoft.com/office/powerpoint/2010/main" val="27007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1437-C35C-9FBD-3C01-068ABC718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MLB </a:t>
            </a:r>
            <a:r>
              <a:rPr lang="en-US" i="1" dirty="0" err="1"/>
              <a:t>Statcast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589E-86D1-9DBC-04D3-AEE2208F3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E2F01166-16B7-6FE5-9D08-8126D92554B6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4218276" cy="28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Arial"/>
              <a:buChar char="•"/>
            </a:pPr>
            <a:r>
              <a:rPr lang="en-US" sz="900" b="1" dirty="0"/>
              <a:t>MLB </a:t>
            </a:r>
            <a:r>
              <a:rPr lang="en-US" sz="900" b="1" i="1" dirty="0" err="1"/>
              <a:t>Statcast</a:t>
            </a:r>
            <a:r>
              <a:rPr lang="en-US" sz="900" b="1" dirty="0"/>
              <a:t> </a:t>
            </a:r>
            <a:r>
              <a:rPr lang="en-US" sz="900" dirty="0"/>
              <a:t>– S.O.T.A. tracking technology for MLB data collection &amp; analysis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/>
              <a:t>Implemented </a:t>
            </a:r>
            <a:r>
              <a:rPr lang="en-US" sz="900" b="1" dirty="0"/>
              <a:t>2015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b="1" i="1" dirty="0"/>
              <a:t>BaseballSavant.com </a:t>
            </a:r>
            <a:r>
              <a:rPr lang="en-US" sz="900" dirty="0"/>
              <a:t>provides MLB</a:t>
            </a:r>
            <a:r>
              <a:rPr lang="en-US" sz="900" i="1" dirty="0"/>
              <a:t> </a:t>
            </a:r>
            <a:r>
              <a:rPr lang="en-US" sz="900" i="1" dirty="0" err="1"/>
              <a:t>Statcast</a:t>
            </a:r>
            <a:r>
              <a:rPr lang="en-US" sz="900" i="1" dirty="0"/>
              <a:t> </a:t>
            </a:r>
            <a:r>
              <a:rPr lang="en-US" sz="900" dirty="0"/>
              <a:t>data via external API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b="1" dirty="0"/>
              <a:t>Data set contents: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Char char="•"/>
            </a:pPr>
            <a:r>
              <a:rPr lang="en-US" sz="900" dirty="0"/>
              <a:t>Pitcher &amp; Hitter IDs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Char char="•"/>
            </a:pPr>
            <a:r>
              <a:rPr lang="en-US" sz="900" dirty="0"/>
              <a:t>Game state (count, outs, inning, runners on base., etc.)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Char char="•"/>
            </a:pPr>
            <a:r>
              <a:rPr lang="en-US" sz="900" dirty="0"/>
              <a:t>Pitch action (velocity, spin rate, direction, movement, etc.)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Char char="•"/>
            </a:pPr>
            <a:r>
              <a:rPr lang="en-US" sz="900" dirty="0"/>
              <a:t>Pitch results (K, 1B, HR, etc., exit velocity, launch angle, etc.)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404041"/>
              </a:buClr>
              <a:buFont typeface="Arial"/>
              <a:buChar char="•"/>
            </a:pPr>
            <a:r>
              <a:rPr lang="en-US" sz="900" b="1" dirty="0"/>
              <a:t>Scope: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Font typeface="Arial"/>
              <a:buChar char="•"/>
            </a:pPr>
            <a:r>
              <a:rPr lang="en-US" sz="900" dirty="0"/>
              <a:t>2021 Starting Pitchers w/ 100+ pitches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Font typeface="Arial"/>
              <a:buChar char="•"/>
            </a:pPr>
            <a:r>
              <a:rPr lang="en-US" sz="900" dirty="0"/>
              <a:t>No extra innings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404041"/>
              </a:buClr>
              <a:buFont typeface="Arial"/>
              <a:buChar char="•"/>
            </a:pPr>
            <a:r>
              <a:rPr lang="en-US" sz="900" dirty="0"/>
              <a:t>No rare pitches (i.e. knuckleball, </a:t>
            </a:r>
            <a:r>
              <a:rPr lang="en-US" sz="900" dirty="0" err="1"/>
              <a:t>eephus</a:t>
            </a:r>
            <a:r>
              <a:rPr lang="en-US" sz="900" dirty="0"/>
              <a:t>, and screwballs)</a:t>
            </a:r>
          </a:p>
        </p:txBody>
      </p:sp>
      <p:pic>
        <p:nvPicPr>
          <p:cNvPr id="6" name="Google Shape;118;p5">
            <a:extLst>
              <a:ext uri="{FF2B5EF4-FFF2-40B4-BE49-F238E27FC236}">
                <a16:creationId xmlns:a16="http://schemas.microsoft.com/office/drawing/2014/main" id="{00C0627D-DDF9-3364-3EA5-F4A2C9328A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53273" y="1806424"/>
            <a:ext cx="3803555" cy="21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5">
            <a:extLst>
              <a:ext uri="{FF2B5EF4-FFF2-40B4-BE49-F238E27FC236}">
                <a16:creationId xmlns:a16="http://schemas.microsoft.com/office/drawing/2014/main" id="{FF63AB72-75D7-C78B-A69D-7A2B7CD4A555}"/>
              </a:ext>
            </a:extLst>
          </p:cNvPr>
          <p:cNvSpPr txBox="1"/>
          <p:nvPr/>
        </p:nvSpPr>
        <p:spPr>
          <a:xfrm>
            <a:off x="5743977" y="3998746"/>
            <a:ext cx="30027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game MLB Statcast Measurements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7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0024-38CE-A085-41EC-0480E292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pitcher viz attempts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B100-CBCD-4A3E-EB3E-2BFE4B28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F8060A-5D7F-B1B0-B520-DCEBBA7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5259676" cy="28106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MLB scouting reports are confidential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Public reports: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Media: ESPN, Fox Sports,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Online articles &amp; analyses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Baseball Savant </a:t>
            </a:r>
            <a:endParaRPr lang="en-US" sz="1200" dirty="0">
              <a:hlinkClick r:id="rId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Interactive Pitcher Visualization Report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B566B-84E5-1CEC-6D76-B9191050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72" y="1374966"/>
            <a:ext cx="2991490" cy="2810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0CC561-4A24-5DCA-2590-E6D802E16CEC}"/>
              </a:ext>
            </a:extLst>
          </p:cNvPr>
          <p:cNvSpPr/>
          <p:nvPr/>
        </p:nvSpPr>
        <p:spPr>
          <a:xfrm>
            <a:off x="5369566" y="2844800"/>
            <a:ext cx="1186594" cy="13534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0024-38CE-A085-41EC-0480E292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attempts – Pitch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B100-CBCD-4A3E-EB3E-2BFE4B28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3682E-D21D-A018-BF52-0A1603F3D826}"/>
              </a:ext>
            </a:extLst>
          </p:cNvPr>
          <p:cNvSpPr txBox="1"/>
          <p:nvPr/>
        </p:nvSpPr>
        <p:spPr>
          <a:xfrm>
            <a:off x="529827" y="3971901"/>
            <a:ext cx="5568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Scherzer 2021 Pitches by Pitch Type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7493236-1182-B548-9B54-4ABF2A6A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84" y="1890231"/>
            <a:ext cx="35782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Attempt: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 and percentage of pitches thrown for each pitch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Critique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Challenging to interpret and compare 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area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No sorting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Labels are away from marks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Objective: 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Sorted bar chart w/ percentages</a:t>
            </a:r>
          </a:p>
        </p:txBody>
      </p:sp>
      <p:pic>
        <p:nvPicPr>
          <p:cNvPr id="16" name="image4.png" descr="Chart, bubble chart&#10;&#10;Description automatically generated">
            <a:extLst>
              <a:ext uri="{FF2B5EF4-FFF2-40B4-BE49-F238E27FC236}">
                <a16:creationId xmlns:a16="http://schemas.microsoft.com/office/drawing/2014/main" id="{AD4F2DFB-48F4-E549-78DF-28B5E0FE9CAA}"/>
              </a:ext>
            </a:extLst>
          </p:cNvPr>
          <p:cNvPicPr/>
          <p:nvPr/>
        </p:nvPicPr>
        <p:blipFill>
          <a:blip r:embed="rId2"/>
          <a:srcRect b="11425"/>
          <a:stretch>
            <a:fillRect/>
          </a:stretch>
        </p:blipFill>
        <p:spPr>
          <a:xfrm>
            <a:off x="619787" y="1679846"/>
            <a:ext cx="3912235" cy="2253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144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0024-38CE-A085-41EC-0480E292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attempts – Pitch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B100-CBCD-4A3E-EB3E-2BFE4B28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1DA2CBE2-031D-A32F-CFD3-78180ACCFE2E}"/>
              </a:ext>
            </a:extLst>
          </p:cNvPr>
          <p:cNvPicPr/>
          <p:nvPr/>
        </p:nvPicPr>
        <p:blipFill rotWithShape="1">
          <a:blip r:embed="rId2"/>
          <a:srcRect t="24516"/>
          <a:stretch/>
        </p:blipFill>
        <p:spPr bwMode="auto">
          <a:xfrm>
            <a:off x="6072169" y="1764666"/>
            <a:ext cx="2118979" cy="1921494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7.png">
            <a:extLst>
              <a:ext uri="{FF2B5EF4-FFF2-40B4-BE49-F238E27FC236}">
                <a16:creationId xmlns:a16="http://schemas.microsoft.com/office/drawing/2014/main" id="{FE69A606-6075-BC9F-F9AA-260D4EEE15C4}"/>
              </a:ext>
            </a:extLst>
          </p:cNvPr>
          <p:cNvPicPr/>
          <p:nvPr/>
        </p:nvPicPr>
        <p:blipFill rotWithShape="1">
          <a:blip r:embed="rId3"/>
          <a:srcRect l="43276" t="13288" r="-1" b="5855"/>
          <a:stretch/>
        </p:blipFill>
        <p:spPr bwMode="auto">
          <a:xfrm>
            <a:off x="977299" y="1764666"/>
            <a:ext cx="2118241" cy="1984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57E6460E-7A4D-AA7F-5758-6AE678461EB7}"/>
              </a:ext>
            </a:extLst>
          </p:cNvPr>
          <p:cNvPicPr/>
          <p:nvPr/>
        </p:nvPicPr>
        <p:blipFill rotWithShape="1">
          <a:blip r:embed="rId4"/>
          <a:srcRect r="5146"/>
          <a:stretch/>
        </p:blipFill>
        <p:spPr bwMode="auto">
          <a:xfrm>
            <a:off x="3218926" y="1613059"/>
            <a:ext cx="2622900" cy="2073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7DE01-81F1-A6A3-7720-D6BF6E74AFD8}"/>
              </a:ext>
            </a:extLst>
          </p:cNvPr>
          <p:cNvSpPr txBox="1"/>
          <p:nvPr/>
        </p:nvSpPr>
        <p:spPr>
          <a:xfrm>
            <a:off x="893075" y="3832063"/>
            <a:ext cx="2378561" cy="43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At-bat Strike Zone Graph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(Royal Review)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CD89E-3137-3802-C8A5-74A3257B8EE0}"/>
              </a:ext>
            </a:extLst>
          </p:cNvPr>
          <p:cNvSpPr txBox="1"/>
          <p:nvPr/>
        </p:nvSpPr>
        <p:spPr>
          <a:xfrm>
            <a:off x="3382052" y="3832063"/>
            <a:ext cx="2446804" cy="43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Partitioned Strike Zone Heat Map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(The Athletic)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8F164-1B39-085E-A031-5DB5C91234B2}"/>
              </a:ext>
            </a:extLst>
          </p:cNvPr>
          <p:cNvSpPr txBox="1"/>
          <p:nvPr/>
        </p:nvSpPr>
        <p:spPr>
          <a:xfrm>
            <a:off x="5978990" y="3825910"/>
            <a:ext cx="23785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/>
              <a:t>Scherzer 2021 4-Seam Scatterplot </a:t>
            </a:r>
          </a:p>
          <a:p>
            <a:r>
              <a:rPr lang="en-US" dirty="0"/>
              <a:t>(Baseball Savant)</a:t>
            </a:r>
          </a:p>
        </p:txBody>
      </p:sp>
    </p:spTree>
    <p:extLst>
      <p:ext uri="{BB962C8B-B14F-4D97-AF65-F5344CB8AC3E}">
        <p14:creationId xmlns:p14="http://schemas.microsoft.com/office/powerpoint/2010/main" val="42598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png" descr="Chart, radar chart&#10;&#10;Description automatically generated">
            <a:extLst>
              <a:ext uri="{FF2B5EF4-FFF2-40B4-BE49-F238E27FC236}">
                <a16:creationId xmlns:a16="http://schemas.microsoft.com/office/drawing/2014/main" id="{7A5AFCF8-9B7C-4DA1-489D-40B564AB3CEF}"/>
              </a:ext>
            </a:extLst>
          </p:cNvPr>
          <p:cNvPicPr/>
          <p:nvPr/>
        </p:nvPicPr>
        <p:blipFill rotWithShape="1">
          <a:blip r:embed="rId2"/>
          <a:srcRect t="-34004" b="-33883"/>
          <a:stretch/>
        </p:blipFill>
        <p:spPr bwMode="auto">
          <a:xfrm>
            <a:off x="692679" y="1108603"/>
            <a:ext cx="4008120" cy="330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D0024-38CE-A085-41EC-0480E292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attempts – Pitch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B100-CBCD-4A3E-EB3E-2BFE4B28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3682E-D21D-A018-BF52-0A1603F3D826}"/>
              </a:ext>
            </a:extLst>
          </p:cNvPr>
          <p:cNvSpPr txBox="1"/>
          <p:nvPr/>
        </p:nvSpPr>
        <p:spPr>
          <a:xfrm>
            <a:off x="631694" y="3830433"/>
            <a:ext cx="5568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100" i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Scherzer 2021 Pitches and Pitch Type by Pitch Count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7493236-1182-B548-9B54-4ABF2A6A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84" y="1679846"/>
            <a:ext cx="35782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Attempt: 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itch type selection and number of pitches thrown by pitch 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Critique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Challenging to interpret angles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Pie charts differ in size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No direct mark comparison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No data labels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Too many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Objective: 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Split to two charts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Sankey to highlight pitch flow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Stacked bar chart to show change in pitch selection</a:t>
            </a:r>
          </a:p>
        </p:txBody>
      </p:sp>
    </p:spTree>
    <p:extLst>
      <p:ext uri="{BB962C8B-B14F-4D97-AF65-F5344CB8AC3E}">
        <p14:creationId xmlns:p14="http://schemas.microsoft.com/office/powerpoint/2010/main" val="2376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ACAF-CDA8-BD08-CDC1-A182CA27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9" y="270120"/>
            <a:ext cx="3489852" cy="699065"/>
          </a:xfrm>
        </p:spPr>
        <p:txBody>
          <a:bodyPr/>
          <a:lstStyle/>
          <a:p>
            <a:pPr algn="ctr"/>
            <a:r>
              <a:rPr lang="en-US" sz="3200" dirty="0"/>
              <a:t>Max Scherzer</a:t>
            </a:r>
          </a:p>
        </p:txBody>
      </p:sp>
      <p:pic>
        <p:nvPicPr>
          <p:cNvPr id="1026" name="Picture 2" descr="Report: Max Scherzer Could Return to New York Mets by Next Week - Sports  Illustrated New York Mets News, Analysis and More">
            <a:extLst>
              <a:ext uri="{FF2B5EF4-FFF2-40B4-BE49-F238E27FC236}">
                <a16:creationId xmlns:a16="http://schemas.microsoft.com/office/drawing/2014/main" id="{ACF0B068-CA8B-7230-6244-E462AED4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943764"/>
            <a:ext cx="2229428" cy="22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62F48-B673-9662-7B4A-84983E086641}"/>
              </a:ext>
            </a:extLst>
          </p:cNvPr>
          <p:cNvSpPr txBox="1"/>
          <p:nvPr/>
        </p:nvSpPr>
        <p:spPr>
          <a:xfrm>
            <a:off x="942109" y="3286220"/>
            <a:ext cx="314729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8× All-Star (2013–2019,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World Series champion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2× All-MLB First Team (2019,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3× Cy Young Award (2013, 2016,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4× wins leader (2013, 2014, 2016,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3× NL strikeout leader (2016–2018)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Pitched two no-hitters in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93080-CAFD-5E89-411F-49A776489661}"/>
              </a:ext>
            </a:extLst>
          </p:cNvPr>
          <p:cNvSpPr txBox="1"/>
          <p:nvPr/>
        </p:nvSpPr>
        <p:spPr>
          <a:xfrm>
            <a:off x="5254624" y="3286220"/>
            <a:ext cx="25939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All-Star (2022)</a:t>
            </a:r>
          </a:p>
          <a:p>
            <a:r>
              <a:rPr lang="en-US" dirty="0"/>
              <a:t>World Series champion (2021)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Career Stats</a:t>
            </a:r>
          </a:p>
          <a:p>
            <a:pPr marL="0" indent="0">
              <a:buNone/>
            </a:pPr>
            <a:endParaRPr lang="en-US" sz="300" dirty="0"/>
          </a:p>
          <a:p>
            <a:r>
              <a:rPr lang="en-US" dirty="0"/>
              <a:t>Batting average	.254</a:t>
            </a:r>
          </a:p>
          <a:p>
            <a:r>
              <a:rPr lang="en-US" dirty="0"/>
              <a:t>Home runs	   92</a:t>
            </a:r>
          </a:p>
          <a:p>
            <a:r>
              <a:rPr lang="en-US" dirty="0"/>
              <a:t>Runs batted in	 367</a:t>
            </a:r>
          </a:p>
        </p:txBody>
      </p:sp>
      <p:pic>
        <p:nvPicPr>
          <p:cNvPr id="1028" name="Picture 4" descr="2022 Fantasy Baseball Player Spotlight: Dansby Swanson On a Power Surge in  May | Fantasy Alarm">
            <a:extLst>
              <a:ext uri="{FF2B5EF4-FFF2-40B4-BE49-F238E27FC236}">
                <a16:creationId xmlns:a16="http://schemas.microsoft.com/office/drawing/2014/main" id="{D930BC70-2BCA-F1A7-1526-09AAE5EB5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r="16862"/>
          <a:stretch/>
        </p:blipFill>
        <p:spPr bwMode="auto">
          <a:xfrm>
            <a:off x="5436898" y="952017"/>
            <a:ext cx="2229428" cy="22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FF866F-4EA5-7744-8F49-98B11AB0100E}"/>
              </a:ext>
            </a:extLst>
          </p:cNvPr>
          <p:cNvSpPr txBox="1"/>
          <p:nvPr/>
        </p:nvSpPr>
        <p:spPr>
          <a:xfrm>
            <a:off x="3794125" y="327264"/>
            <a:ext cx="457835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i="0" kern="1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v.    Dansby Swanson</a:t>
            </a:r>
          </a:p>
        </p:txBody>
      </p:sp>
    </p:spTree>
    <p:extLst>
      <p:ext uri="{BB962C8B-B14F-4D97-AF65-F5344CB8AC3E}">
        <p14:creationId xmlns:p14="http://schemas.microsoft.com/office/powerpoint/2010/main" val="12442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384-80B6-4563-D384-1AE08A33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visualize?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3E44-89A8-03F5-9D1A-0CC66659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9DC017-CF68-A2EB-2951-43145BFA3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996970"/>
              </p:ext>
            </p:extLst>
          </p:nvPr>
        </p:nvGraphicFramePr>
        <p:xfrm>
          <a:off x="519113" y="1794844"/>
          <a:ext cx="8015286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7643">
                  <a:extLst>
                    <a:ext uri="{9D8B030D-6E8A-4147-A177-3AD203B41FA5}">
                      <a16:colId xmlns:a16="http://schemas.microsoft.com/office/drawing/2014/main" val="2328632565"/>
                    </a:ext>
                  </a:extLst>
                </a:gridCol>
                <a:gridCol w="4007643">
                  <a:extLst>
                    <a:ext uri="{9D8B030D-6E8A-4147-A177-3AD203B41FA5}">
                      <a16:colId xmlns:a16="http://schemas.microsoft.com/office/drawing/2014/main" val="2322274241"/>
                    </a:ext>
                  </a:extLst>
                </a:gridCol>
              </a:tblGrid>
              <a:tr h="29113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Pitcher Tendencies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Pitcher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4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Pitch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At-bat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9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Pitch Location*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Batted Ball Contact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Pitch Count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Batted Ball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6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Pitch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MLB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Pitch Release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37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771748-B9B4-F059-6A9C-407B45746E69}"/>
              </a:ext>
            </a:extLst>
          </p:cNvPr>
          <p:cNvSpPr txBox="1"/>
          <p:nvPr/>
        </p:nvSpPr>
        <p:spPr>
          <a:xfrm>
            <a:off x="6684187" y="4457790"/>
            <a:ext cx="2396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 Need to adjust strike zone for hitter height</a:t>
            </a:r>
          </a:p>
        </p:txBody>
      </p:sp>
    </p:spTree>
    <p:extLst>
      <p:ext uri="{BB962C8B-B14F-4D97-AF65-F5344CB8AC3E}">
        <p14:creationId xmlns:p14="http://schemas.microsoft.com/office/powerpoint/2010/main" val="395614627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oup9_Phase1_Slides.potx" id="{86385144-8A36-4D6B-818E-B196522D57C3}" vid="{1F385CB3-AF56-46CE-AE9F-84F924141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elements/1.1/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Group9_Phase1_Slides</Template>
  <TotalTime>2345</TotalTime>
  <Words>758</Words>
  <Application>Microsoft Office PowerPoint</Application>
  <PresentationFormat>On-screen Show (16:9)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Main</vt:lpstr>
      <vt:lpstr>Major League Baseball (MLB)  Pitcher Scouting Visualization</vt:lpstr>
      <vt:lpstr>Background &amp; Motivation</vt:lpstr>
      <vt:lpstr>Data: MLB Statcast</vt:lpstr>
      <vt:lpstr>Prior pitcher viz attempts</vt:lpstr>
      <vt:lpstr>Prior attempts – Pitch Selection</vt:lpstr>
      <vt:lpstr>Prior attempts – Pitch Location</vt:lpstr>
      <vt:lpstr>Prior attempts – Pitch Count</vt:lpstr>
      <vt:lpstr>Max Scherzer</vt:lpstr>
      <vt:lpstr>What to visualize?</vt:lpstr>
      <vt:lpstr>Pitcher Tendencies</vt:lpstr>
      <vt:lpstr>Pitch Selection</vt:lpstr>
      <vt:lpstr>Pitch Location</vt:lpstr>
      <vt:lpstr>Pitch Location</vt:lpstr>
      <vt:lpstr>Pitch Action</vt:lpstr>
      <vt:lpstr>Pitcher Performance</vt:lpstr>
      <vt:lpstr>Pitch Results</vt:lpstr>
      <vt:lpstr>Pitcher Performance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Ashley Thornton</dc:creator>
  <cp:lastModifiedBy>Joel Klein</cp:lastModifiedBy>
  <cp:revision>24</cp:revision>
  <cp:lastPrinted>2014-06-24T16:10:50Z</cp:lastPrinted>
  <dcterms:created xsi:type="dcterms:W3CDTF">2021-04-18T22:56:04Z</dcterms:created>
  <dcterms:modified xsi:type="dcterms:W3CDTF">2022-07-21T14:46:11Z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