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9" r:id="rId3"/>
    <p:sldId id="261" r:id="rId4"/>
    <p:sldId id="280" r:id="rId5"/>
    <p:sldId id="281" r:id="rId6"/>
    <p:sldId id="278" r:id="rId7"/>
    <p:sldId id="279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ill Sans MT" panose="020B0502020104020203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D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3BCFD-CF4B-4E75-AB78-65AF90209871}" v="5" dt="2022-05-14T22:10:55.007"/>
  </p1510:revLst>
</p1510:revInfo>
</file>

<file path=ppt/tableStyles.xml><?xml version="1.0" encoding="utf-8"?>
<a:tblStyleLst xmlns:a="http://schemas.openxmlformats.org/drawingml/2006/main" def="{953EB2DF-B509-495B-A8E6-2ECEE399F5BC}">
  <a:tblStyle styleId="{953EB2DF-B509-495B-A8E6-2ECEE399F5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2" y="-1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ابراهيم القرشي" userId="95043c0ba9e8a3d2" providerId="LiveId" clId="{A673BCFD-CF4B-4E75-AB78-65AF90209871}"/>
    <pc:docChg chg="custSel modSld">
      <pc:chgData name="ابراهيم القرشي" userId="95043c0ba9e8a3d2" providerId="LiveId" clId="{A673BCFD-CF4B-4E75-AB78-65AF90209871}" dt="2022-05-14T22:11:29.013" v="17" actId="113"/>
      <pc:docMkLst>
        <pc:docMk/>
      </pc:docMkLst>
      <pc:sldChg chg="modSp mod">
        <pc:chgData name="ابراهيم القرشي" userId="95043c0ba9e8a3d2" providerId="LiveId" clId="{A673BCFD-CF4B-4E75-AB78-65AF90209871}" dt="2022-05-14T22:11:29.013" v="17" actId="113"/>
        <pc:sldMkLst>
          <pc:docMk/>
          <pc:sldMk cId="0" sldId="256"/>
        </pc:sldMkLst>
        <pc:graphicFrameChg chg="mod modGraphic">
          <ac:chgData name="ابراهيم القرشي" userId="95043c0ba9e8a3d2" providerId="LiveId" clId="{A673BCFD-CF4B-4E75-AB78-65AF90209871}" dt="2022-05-14T22:11:29.013" v="17" actId="113"/>
          <ac:graphicFrameMkLst>
            <pc:docMk/>
            <pc:sldMk cId="0" sldId="256"/>
            <ac:graphicFrameMk id="2" creationId="{86B3B402-035F-4733-AA54-089507A1D0C3}"/>
          </ac:graphicFrameMkLst>
        </pc:graphicFrameChg>
      </pc:sldChg>
      <pc:sldChg chg="addSp delSp modSp mod">
        <pc:chgData name="ابراهيم القرشي" userId="95043c0ba9e8a3d2" providerId="LiveId" clId="{A673BCFD-CF4B-4E75-AB78-65AF90209871}" dt="2022-05-14T13:25:40.206" v="6" actId="1076"/>
        <pc:sldMkLst>
          <pc:docMk/>
          <pc:sldMk cId="4263152216" sldId="278"/>
        </pc:sldMkLst>
        <pc:picChg chg="add mod">
          <ac:chgData name="ابراهيم القرشي" userId="95043c0ba9e8a3d2" providerId="LiveId" clId="{A673BCFD-CF4B-4E75-AB78-65AF90209871}" dt="2022-05-14T13:25:40.206" v="6" actId="1076"/>
          <ac:picMkLst>
            <pc:docMk/>
            <pc:sldMk cId="4263152216" sldId="278"/>
            <ac:picMk id="4" creationId="{1A08772F-D35E-BC8A-B360-3DA2479A2521}"/>
          </ac:picMkLst>
        </pc:picChg>
        <pc:picChg chg="del">
          <ac:chgData name="ابراهيم القرشي" userId="95043c0ba9e8a3d2" providerId="LiveId" clId="{A673BCFD-CF4B-4E75-AB78-65AF90209871}" dt="2022-05-14T13:24:40.304" v="0" actId="21"/>
          <ac:picMkLst>
            <pc:docMk/>
            <pc:sldMk cId="4263152216" sldId="278"/>
            <ac:picMk id="5" creationId="{769C3011-AE94-76E7-F7DF-ACCC7EB5D1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779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97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5381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719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029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5118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5123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8760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765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5187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8110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802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589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47738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21561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79182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576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26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41559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dirty="0"/>
              <a:t>Inventory</a:t>
            </a:r>
            <a:r>
              <a:rPr lang="en-US" sz="4800" dirty="0">
                <a:latin typeface="+mj-lt"/>
              </a:rPr>
              <a:t> management System</a:t>
            </a:r>
            <a:br>
              <a:rPr lang="en-US" sz="4800" dirty="0">
                <a:latin typeface="+mj-lt"/>
              </a:rPr>
            </a:br>
            <a:endParaRPr sz="4800" dirty="0">
              <a:latin typeface="+mj-lt"/>
            </a:endParaRPr>
          </a:p>
        </p:txBody>
      </p:sp>
      <p:graphicFrame>
        <p:nvGraphicFramePr>
          <p:cNvPr id="2" name="جدول 1">
            <a:extLst>
              <a:ext uri="{FF2B5EF4-FFF2-40B4-BE49-F238E27FC236}">
                <a16:creationId xmlns:a16="http://schemas.microsoft.com/office/drawing/2014/main" id="{86B3B402-035F-4733-AA54-089507A1D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533966"/>
              </p:ext>
            </p:extLst>
          </p:nvPr>
        </p:nvGraphicFramePr>
        <p:xfrm>
          <a:off x="571500" y="2971895"/>
          <a:ext cx="5052060" cy="1382659"/>
        </p:xfrm>
        <a:graphic>
          <a:graphicData uri="http://schemas.openxmlformats.org/drawingml/2006/table">
            <a:tbl>
              <a:tblPr firstRow="1" firstCol="1" bandRow="1">
                <a:tableStyleId>{953EB2DF-B509-495B-A8E6-2ECEE399F5BC}</a:tableStyleId>
              </a:tblPr>
              <a:tblGrid>
                <a:gridCol w="2800284">
                  <a:extLst>
                    <a:ext uri="{9D8B030D-6E8A-4147-A177-3AD203B41FA5}">
                      <a16:colId xmlns:a16="http://schemas.microsoft.com/office/drawing/2014/main" val="3454734835"/>
                    </a:ext>
                  </a:extLst>
                </a:gridCol>
                <a:gridCol w="1366462">
                  <a:extLst>
                    <a:ext uri="{9D8B030D-6E8A-4147-A177-3AD203B41FA5}">
                      <a16:colId xmlns:a16="http://schemas.microsoft.com/office/drawing/2014/main" val="2441932942"/>
                    </a:ext>
                  </a:extLst>
                </a:gridCol>
                <a:gridCol w="885314">
                  <a:extLst>
                    <a:ext uri="{9D8B030D-6E8A-4147-A177-3AD203B41FA5}">
                      <a16:colId xmlns:a16="http://schemas.microsoft.com/office/drawing/2014/main" val="2033041273"/>
                    </a:ext>
                  </a:extLst>
                </a:gridCol>
              </a:tblGrid>
              <a:tr h="163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936" marR="569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Student ID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936" marR="569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936" marR="56936" marT="0" marB="0"/>
                </a:tc>
                <a:extLst>
                  <a:ext uri="{0D108BD9-81ED-4DB2-BD59-A6C34878D82A}">
                    <a16:rowId xmlns:a16="http://schemas.microsoft.com/office/drawing/2014/main" val="632188496"/>
                  </a:ext>
                </a:extLst>
              </a:tr>
              <a:tr h="176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Ibrahim </a:t>
                      </a:r>
                      <a:r>
                        <a:rPr lang="en-US" sz="1400" b="1" dirty="0" err="1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ayman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alqurshi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936" marR="569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2046430</a:t>
                      </a:r>
                    </a:p>
                  </a:txBody>
                  <a:tcPr marL="56936" marR="56936" marT="0" marB="0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ZR</a:t>
                      </a:r>
                    </a:p>
                  </a:txBody>
                  <a:tcPr marL="56936" marR="56936" marT="0" marB="0"/>
                </a:tc>
                <a:extLst>
                  <a:ext uri="{0D108BD9-81ED-4DB2-BD59-A6C34878D82A}">
                    <a16:rowId xmlns:a16="http://schemas.microsoft.com/office/drawing/2014/main" val="3967673924"/>
                  </a:ext>
                </a:extLst>
              </a:tr>
              <a:tr h="176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85060" algn="l"/>
                        </a:tabLst>
                      </a:pPr>
                      <a:r>
                        <a:rPr lang="en-US" sz="1600" b="1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Moath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mosleh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alsolami</a:t>
                      </a:r>
                      <a:endParaRPr lang="en-US" sz="16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85060" algn="l"/>
                        </a:tabLst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1935160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936" marR="56936" marT="0" marB="0"/>
                </a:tc>
                <a:extLst>
                  <a:ext uri="{0D108BD9-81ED-4DB2-BD59-A6C34878D82A}">
                    <a16:rowId xmlns:a16="http://schemas.microsoft.com/office/drawing/2014/main" val="440542573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85060" algn="l"/>
                        </a:tabLst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Omer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saeed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al-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zahrani</a:t>
                      </a:r>
                      <a:endParaRPr lang="en-US" sz="16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85060" algn="l"/>
                        </a:tabLst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2046430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A7D86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936" marR="56936" marT="0" marB="0"/>
                </a:tc>
                <a:extLst>
                  <a:ext uri="{0D108BD9-81ED-4DB2-BD59-A6C34878D82A}">
                    <a16:rowId xmlns:a16="http://schemas.microsoft.com/office/drawing/2014/main" val="849785552"/>
                  </a:ext>
                </a:extLst>
              </a:tr>
              <a:tr h="176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85060" algn="l"/>
                        </a:tabLst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Fahad Hamad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alsifri</a:t>
                      </a:r>
                      <a:endParaRPr lang="en-US" sz="16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85060" algn="l"/>
                        </a:tabLst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1743998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A7D86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936" marR="56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0679017"/>
                  </a:ext>
                </a:extLst>
              </a:tr>
              <a:tr h="176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85060" algn="l"/>
                        </a:tabLs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Abdullah </a:t>
                      </a:r>
                      <a:r>
                        <a:rPr lang="en-US" sz="1400" b="1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justaniah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85060" algn="l"/>
                        </a:tabLs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2037017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A7D86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936" marR="5693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632449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405473" y="-290314"/>
            <a:ext cx="4660436" cy="144330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About</a:t>
            </a:r>
            <a:endParaRPr dirty="0">
              <a:latin typeface="+mj-lt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306413" y="1152987"/>
            <a:ext cx="4166527" cy="29886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Database project is about Managing Inventory for a particular Retail Store and Cover all the aspects of warehouses and it is information , as well it’s keep track and manages Customers and their Orders and Products ,Payments , and Stores records and all necessary information for the management department ,who they budgeting the warehouse , in addition Mangers will manage Other Employees and warehouses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</a:rPr>
              <a:t>keeping track of stock, income, and expense.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</a:rPr>
              <a:t>manages and tracks Products, Customers. Payments.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</a:rPr>
              <a:t>Saves Orders for future reference.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</a:rPr>
              <a:t>Product Suppliers information.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</a:rPr>
              <a:t>information for Management Department</a:t>
            </a:r>
            <a:r>
              <a:rPr lang="en-US" sz="1200" b="1" dirty="0"/>
              <a:t>..</a:t>
            </a:r>
            <a:endParaRPr lang="en-US" sz="1200" dirty="0"/>
          </a:p>
          <a:p>
            <a:br>
              <a:rPr lang="en-US" sz="1200" dirty="0"/>
            </a:br>
            <a:endParaRPr sz="12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500742" y="0"/>
            <a:ext cx="832247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Entities</a:t>
            </a:r>
            <a:endParaRPr dirty="0">
              <a:latin typeface="+mj-lt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77371" y="951357"/>
            <a:ext cx="6370670" cy="32407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dirty="0">
                <a:latin typeface="+mj-lt"/>
              </a:rPr>
              <a:t>Employee ( </a:t>
            </a:r>
            <a:r>
              <a:rPr lang="en-US" sz="1400" u="sng" dirty="0" err="1">
                <a:latin typeface="+mj-lt"/>
              </a:rPr>
              <a:t>empID</a:t>
            </a:r>
            <a:r>
              <a:rPr lang="en-US" sz="1400" dirty="0">
                <a:latin typeface="+mj-lt"/>
              </a:rPr>
              <a:t> , Name(</a:t>
            </a:r>
            <a:r>
              <a:rPr lang="en-US" sz="1400" dirty="0" err="1">
                <a:latin typeface="+mj-lt"/>
              </a:rPr>
              <a:t>Fname,Mname,Lname</a:t>
            </a:r>
            <a:r>
              <a:rPr lang="en-US" sz="1400" dirty="0">
                <a:latin typeface="+mj-lt"/>
              </a:rPr>
              <a:t>) , SSN , Phone , Address, Salary)</a:t>
            </a:r>
          </a:p>
          <a:p>
            <a:r>
              <a:rPr lang="en-US" sz="1400" dirty="0">
                <a:latin typeface="+mj-lt"/>
              </a:rPr>
              <a:t>Dependent ( Phone , Name(</a:t>
            </a:r>
            <a:r>
              <a:rPr lang="en-US" sz="1400" dirty="0" err="1">
                <a:latin typeface="+mj-lt"/>
              </a:rPr>
              <a:t>Fname,Mname,Lname</a:t>
            </a:r>
            <a:r>
              <a:rPr lang="en-US" sz="1400" dirty="0">
                <a:latin typeface="+mj-lt"/>
              </a:rPr>
              <a:t>))</a:t>
            </a:r>
          </a:p>
          <a:p>
            <a:r>
              <a:rPr lang="en-US" sz="1400" dirty="0">
                <a:latin typeface="+mj-lt"/>
              </a:rPr>
              <a:t>Warehouse (</a:t>
            </a:r>
            <a:r>
              <a:rPr lang="en-US" sz="1400" u="sng" dirty="0" err="1">
                <a:latin typeface="+mj-lt"/>
              </a:rPr>
              <a:t>WhID</a:t>
            </a:r>
            <a:r>
              <a:rPr lang="en-US" sz="1400" dirty="0">
                <a:latin typeface="+mj-lt"/>
              </a:rPr>
              <a:t> , Capacity)</a:t>
            </a:r>
          </a:p>
          <a:p>
            <a:pPr lvl="0"/>
            <a:r>
              <a:rPr lang="en-US" sz="1400" dirty="0">
                <a:latin typeface="+mj-lt"/>
              </a:rPr>
              <a:t>Management Department ( </a:t>
            </a:r>
            <a:r>
              <a:rPr lang="en-US" sz="1400" u="sng" dirty="0">
                <a:latin typeface="+mj-lt"/>
              </a:rPr>
              <a:t>ID</a:t>
            </a:r>
            <a:r>
              <a:rPr lang="en-US" sz="1400" dirty="0">
                <a:latin typeface="+mj-lt"/>
              </a:rPr>
              <a:t> , Expense , Income);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>
                <a:latin typeface="+mj-lt"/>
              </a:rPr>
              <a:t>Product ( </a:t>
            </a:r>
            <a:r>
              <a:rPr lang="en-US" sz="1400" u="sng" dirty="0">
                <a:latin typeface="+mj-lt"/>
              </a:rPr>
              <a:t>PID</a:t>
            </a:r>
            <a:r>
              <a:rPr lang="en-US" sz="1400" dirty="0">
                <a:latin typeface="+mj-lt"/>
              </a:rPr>
              <a:t> , </a:t>
            </a:r>
            <a:r>
              <a:rPr lang="en-US" sz="1400" dirty="0" err="1">
                <a:latin typeface="+mj-lt"/>
              </a:rPr>
              <a:t>Pname</a:t>
            </a:r>
            <a:r>
              <a:rPr lang="en-US" sz="1400" dirty="0">
                <a:latin typeface="+mj-lt"/>
              </a:rPr>
              <a:t> , Price)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>
                <a:latin typeface="+mj-lt"/>
              </a:rPr>
              <a:t>Supplier(</a:t>
            </a:r>
            <a:r>
              <a:rPr lang="en-US" sz="1400" u="sng" dirty="0">
                <a:latin typeface="+mj-lt"/>
              </a:rPr>
              <a:t>SID</a:t>
            </a:r>
            <a:r>
              <a:rPr lang="en-US" sz="1400" dirty="0">
                <a:latin typeface="+mj-lt"/>
              </a:rPr>
              <a:t> , </a:t>
            </a:r>
            <a:r>
              <a:rPr lang="en-US" sz="1400" dirty="0" err="1">
                <a:latin typeface="+mj-lt"/>
              </a:rPr>
              <a:t>Sname</a:t>
            </a:r>
            <a:r>
              <a:rPr lang="en-US" sz="1400" dirty="0">
                <a:latin typeface="+mj-lt"/>
              </a:rPr>
              <a:t>, Address , Phone)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>
                <a:latin typeface="+mj-lt"/>
              </a:rPr>
              <a:t>Order(</a:t>
            </a:r>
            <a:r>
              <a:rPr lang="en-US" sz="1400" u="sng" dirty="0">
                <a:latin typeface="+mj-lt"/>
              </a:rPr>
              <a:t> </a:t>
            </a:r>
            <a:r>
              <a:rPr lang="en-US" sz="1400" u="sng" dirty="0" err="1">
                <a:latin typeface="+mj-lt"/>
              </a:rPr>
              <a:t>OrderID</a:t>
            </a:r>
            <a:r>
              <a:rPr lang="en-US" sz="1400" u="sng" dirty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, Date , </a:t>
            </a:r>
            <a:r>
              <a:rPr lang="en-US" sz="1400" dirty="0" err="1">
                <a:latin typeface="+mj-lt"/>
              </a:rPr>
              <a:t>TotalPrice</a:t>
            </a:r>
            <a:r>
              <a:rPr lang="en-US" sz="1400" dirty="0">
                <a:latin typeface="+mj-lt"/>
              </a:rPr>
              <a:t> )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>
                <a:latin typeface="+mj-lt"/>
              </a:rPr>
              <a:t>Customer (</a:t>
            </a:r>
            <a:r>
              <a:rPr lang="en-US" sz="1400" u="sng" dirty="0">
                <a:latin typeface="+mj-lt"/>
              </a:rPr>
              <a:t>Phone</a:t>
            </a:r>
            <a:r>
              <a:rPr lang="en-US" sz="1400" dirty="0">
                <a:latin typeface="+mj-lt"/>
              </a:rPr>
              <a:t> , Name(</a:t>
            </a:r>
            <a:r>
              <a:rPr lang="en-US" sz="1400" dirty="0" err="1">
                <a:latin typeface="+mj-lt"/>
              </a:rPr>
              <a:t>Fname,Mname,Lname</a:t>
            </a:r>
            <a:r>
              <a:rPr lang="en-US" sz="1400" dirty="0">
                <a:latin typeface="+mj-lt"/>
              </a:rPr>
              <a:t>) , Address</a:t>
            </a:r>
            <a:r>
              <a:rPr lang="en-US" sz="1400" u="sng" dirty="0">
                <a:latin typeface="+mj-lt"/>
              </a:rPr>
              <a:t>)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>
                <a:latin typeface="+mj-lt"/>
              </a:rPr>
              <a:t>Payment(</a:t>
            </a:r>
            <a:r>
              <a:rPr lang="en-US" sz="1400" dirty="0" err="1">
                <a:latin typeface="+mj-lt"/>
              </a:rPr>
              <a:t>PaymentID</a:t>
            </a:r>
            <a:r>
              <a:rPr lang="en-US" sz="1400" dirty="0">
                <a:latin typeface="+mj-lt"/>
              </a:rPr>
              <a:t> , Receipt , Date , </a:t>
            </a:r>
            <a:r>
              <a:rPr lang="en-US" sz="1400" dirty="0" err="1">
                <a:latin typeface="+mj-lt"/>
              </a:rPr>
              <a:t>PaymentType</a:t>
            </a:r>
            <a:r>
              <a:rPr lang="en-US" sz="1400" dirty="0">
                <a:latin typeface="+mj-lt"/>
              </a:rPr>
              <a:t>)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endParaRPr lang="en-US" dirty="0">
              <a:latin typeface="+mj-lt"/>
            </a:endParaRP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endParaRPr dirty="0">
              <a:latin typeface="+mj-lt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3</a:t>
            </a:fld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500742" y="312516"/>
            <a:ext cx="8322470" cy="5448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Relationships</a:t>
            </a:r>
            <a:endParaRPr dirty="0">
              <a:latin typeface="+mj-lt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77372" y="951357"/>
            <a:ext cx="4194628" cy="32407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385060" algn="l"/>
              </a:tabLst>
            </a:pPr>
            <a:r>
              <a:rPr lang="en-US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Relationship between Employee and Dependent: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23850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employee can have multiple dependent 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23850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dependent Must have one employee.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385060" algn="l"/>
              </a:tabLst>
            </a:pPr>
            <a:r>
              <a:rPr lang="en-US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Relationship between employee and employee: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23850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employee must have one supervisor.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23850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employee can be supervisor.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385060" algn="l"/>
              </a:tabLst>
            </a:pPr>
            <a:r>
              <a:rPr lang="en-US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Relationship between warehouse and employee: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23850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employee Must work for one warehouse.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23850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 employee can be a manager for one warehouse.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23850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warehouse must have one manager.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endParaRPr lang="en-US" sz="1400" dirty="0">
              <a:latin typeface="+mj-lt"/>
            </a:endParaRP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endParaRPr lang="en-US" sz="1400" dirty="0">
              <a:latin typeface="+mj-lt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4</a:t>
            </a:fld>
            <a:endParaRPr>
              <a:latin typeface="+mj-lt"/>
            </a:endParaRPr>
          </a:p>
        </p:txBody>
      </p:sp>
      <p:sp>
        <p:nvSpPr>
          <p:cNvPr id="5" name="Google Shape;99;p19">
            <a:extLst>
              <a:ext uri="{FF2B5EF4-FFF2-40B4-BE49-F238E27FC236}">
                <a16:creationId xmlns:a16="http://schemas.microsoft.com/office/drawing/2014/main" id="{7CE06386-9567-B0DF-E01B-82CED5A68266}"/>
              </a:ext>
            </a:extLst>
          </p:cNvPr>
          <p:cNvSpPr txBox="1">
            <a:spLocks/>
          </p:cNvSpPr>
          <p:nvPr/>
        </p:nvSpPr>
        <p:spPr>
          <a:xfrm>
            <a:off x="4710205" y="951357"/>
            <a:ext cx="4194628" cy="324078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lvl="0" indent="-368300" algn="l" defTabSz="6858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●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3683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○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3683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3683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●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3683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○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3683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■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3683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●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3683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○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3683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■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385060" algn="l"/>
              </a:tabLst>
            </a:pPr>
            <a:r>
              <a:rPr lang="en-US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Relationship between warehouse and product: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23850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warehouse can have multiple products.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23850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warehouse must have at least one product.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385060" algn="l"/>
              </a:tabLst>
            </a:pPr>
            <a:r>
              <a:rPr lang="en-US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-Relationship between warehouse and management Department: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23850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only one management department can have multiple warehouse.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23850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Every warehouse must have only one management department.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385060" algn="l"/>
              </a:tabLst>
            </a:pPr>
            <a:r>
              <a:rPr lang="en-US" sz="1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Relationship between Supplier and product: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23850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Each product must have at least one supplier.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23850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supplier can have multiple products.</a:t>
            </a:r>
          </a:p>
          <a:p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873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500742" y="312516"/>
            <a:ext cx="8322470" cy="5448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Relationships</a:t>
            </a:r>
            <a:endParaRPr dirty="0">
              <a:latin typeface="+mj-lt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77372" y="951357"/>
            <a:ext cx="4194628" cy="32407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385060" algn="l"/>
              </a:tabLst>
            </a:pPr>
            <a:r>
              <a:rPr lang="en-US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Relationship between product and order: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23850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Every product can be put in multiple orders.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23850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Every order can have multiple products.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385060" algn="l"/>
              </a:tabLst>
            </a:pPr>
            <a:r>
              <a:rPr lang="en-US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Relationship between customer and order: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23850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customer can have multiple orders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23850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order must have one customer.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385060" algn="l"/>
              </a:tabLst>
            </a:pPr>
            <a:r>
              <a:rPr lang="en-US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Relationship between payment and customer: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890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customer can make multiple payment</a:t>
            </a:r>
            <a:endParaRPr lang="en-US" sz="1400" dirty="0">
              <a:latin typeface="+mj-lt"/>
            </a:endParaRP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endParaRPr lang="en-US" sz="1400" dirty="0">
              <a:latin typeface="+mj-lt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5</a:t>
            </a:fld>
            <a:endParaRPr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647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C787A57-FA74-4402-89A3-C2CFFCBF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3" y="685801"/>
            <a:ext cx="6300300" cy="857400"/>
          </a:xfrm>
        </p:spPr>
        <p:txBody>
          <a:bodyPr/>
          <a:lstStyle/>
          <a:p>
            <a:r>
              <a:rPr lang="en-US" dirty="0"/>
              <a:t>ER </a:t>
            </a:r>
            <a:br>
              <a:rPr lang="en-US" dirty="0"/>
            </a:br>
            <a:r>
              <a:rPr lang="en-US" dirty="0"/>
              <a:t>diagram</a:t>
            </a:r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69FB07C-2D89-49CA-B063-ACA7C31B51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A08772F-D35E-BC8A-B360-3DA2479A2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36" y="-49"/>
            <a:ext cx="75224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C787A57-FA74-4402-89A3-C2CFFCBF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22" y="621506"/>
            <a:ext cx="6300300" cy="857400"/>
          </a:xfrm>
        </p:spPr>
        <p:txBody>
          <a:bodyPr/>
          <a:lstStyle/>
          <a:p>
            <a:r>
              <a:rPr lang="en-US" dirty="0"/>
              <a:t>Schema</a:t>
            </a:r>
            <a:br>
              <a:rPr lang="en-US" dirty="0"/>
            </a:br>
            <a:r>
              <a:rPr lang="en-US" dirty="0"/>
              <a:t>diagram</a:t>
            </a:r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69FB07C-2D89-49CA-B063-ACA7C31B51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89E50E4-0314-612F-6274-67A7EA779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79" y="150471"/>
            <a:ext cx="5833640" cy="43715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55833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298</TotalTime>
  <Words>448</Words>
  <Application>Microsoft Office PowerPoint</Application>
  <PresentationFormat>On-screen Show (16:9)</PresentationFormat>
  <Paragraphs>70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Arial</vt:lpstr>
      <vt:lpstr>Gill Sans MT</vt:lpstr>
      <vt:lpstr>Calibri</vt:lpstr>
      <vt:lpstr>Gallery</vt:lpstr>
      <vt:lpstr>Inventory management System </vt:lpstr>
      <vt:lpstr>About</vt:lpstr>
      <vt:lpstr>Entities</vt:lpstr>
      <vt:lpstr>Relationships</vt:lpstr>
      <vt:lpstr>Relationships</vt:lpstr>
      <vt:lpstr>ER  diagram</vt:lpstr>
      <vt:lpstr>Schema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Supermarket</dc:title>
  <dc:creator>Mjed</dc:creator>
  <cp:lastModifiedBy>ابراهيم القرشي</cp:lastModifiedBy>
  <cp:revision>25</cp:revision>
  <dcterms:modified xsi:type="dcterms:W3CDTF">2022-05-14T22:11:40Z</dcterms:modified>
</cp:coreProperties>
</file>