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a:t>
            </a:r>
            <a:r>
              <a:rPr i="1" lang="en">
                <a:solidFill>
                  <a:schemeClr val="dk1"/>
                </a:solidFill>
              </a:rPr>
              <a:t>2016</a:t>
            </a:r>
            <a:r>
              <a:rPr lang="en">
                <a:solidFill>
                  <a:schemeClr val="dk1"/>
                </a:solidFill>
              </a:rPr>
              <a:t>, Cyclistic launched a bike-share offering. The program now have </a:t>
            </a:r>
            <a:r>
              <a:rPr i="1" lang="en">
                <a:solidFill>
                  <a:schemeClr val="dk1"/>
                </a:solidFill>
              </a:rPr>
              <a:t>5,824</a:t>
            </a:r>
            <a:r>
              <a:rPr lang="en">
                <a:solidFill>
                  <a:schemeClr val="dk1"/>
                </a:solidFill>
              </a:rPr>
              <a:t> bicycles that are geo-tracked and locked into a network of </a:t>
            </a:r>
            <a:r>
              <a:rPr i="1" lang="en">
                <a:solidFill>
                  <a:schemeClr val="dk1"/>
                </a:solidFill>
              </a:rPr>
              <a:t>692</a:t>
            </a:r>
            <a:r>
              <a:rPr lang="en">
                <a:solidFill>
                  <a:schemeClr val="dk1"/>
                </a:solidFill>
              </a:rPr>
              <a:t> stations across Chicago.  The bikes can be unlocked from one station and returned to any other station in the system anytime.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a80a18eb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a80a18eb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Analysis</a:t>
            </a:r>
            <a:r>
              <a:rPr lang="en">
                <a:solidFill>
                  <a:schemeClr val="dk1"/>
                </a:solidFill>
              </a:rPr>
              <a:t>: Both casual riders and annual riders enjoy riding classic bike.  At first, casual riders favored docked bikes. However, ever since Cyclistic introduce classic bike, many of casual riders switched over to classic bike. Now, they favor classic bike the most!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Recommendation 1: Targeting </a:t>
            </a:r>
            <a:r>
              <a:rPr b="1" i="1" lang="en">
                <a:solidFill>
                  <a:schemeClr val="dk1"/>
                </a:solidFill>
              </a:rPr>
              <a:t>average trip duration</a:t>
            </a:r>
            <a:r>
              <a:rPr b="1" lang="en">
                <a:solidFill>
                  <a:schemeClr val="dk1"/>
                </a:solidFill>
              </a:rPr>
              <a:t> for casual riders </a:t>
            </a: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Casual riders make up 62.83% of the total trip duration and ride for about 30min per ride. Therefore,</a:t>
            </a:r>
            <a:r>
              <a:rPr i="1" lang="en">
                <a:solidFill>
                  <a:schemeClr val="dk1"/>
                </a:solidFill>
              </a:rPr>
              <a:t> if there is an annual membership features that will benefit leisure riders who ride over 30 minutes per ride </a:t>
            </a:r>
            <a:r>
              <a:rPr lang="en">
                <a:solidFill>
                  <a:schemeClr val="dk1"/>
                </a:solidFill>
              </a:rPr>
              <a:t>surely will appeal many of casual riders to get the membership</a:t>
            </a:r>
            <a:r>
              <a:rPr b="1" lang="en">
                <a:solidFill>
                  <a:schemeClr val="dk1"/>
                </a:solidFill>
              </a:rPr>
              <a:t>. </a:t>
            </a:r>
            <a:endParaRPr b="1">
              <a:solidFill>
                <a:schemeClr val="dk1"/>
              </a:solidFill>
            </a:endParaRPr>
          </a:p>
          <a:p>
            <a:pPr indent="0" lvl="0" marL="45720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Recommendation 2</a:t>
            </a:r>
            <a:r>
              <a:rPr lang="en">
                <a:solidFill>
                  <a:schemeClr val="dk1"/>
                </a:solidFill>
              </a:rPr>
              <a:t>:</a:t>
            </a:r>
            <a:r>
              <a:rPr b="1" lang="en">
                <a:solidFill>
                  <a:schemeClr val="dk1"/>
                </a:solidFill>
              </a:rPr>
              <a:t> Targeting</a:t>
            </a:r>
            <a:r>
              <a:rPr b="1" i="1" lang="en">
                <a:solidFill>
                  <a:schemeClr val="dk1"/>
                </a:solidFill>
              </a:rPr>
              <a:t> weekend</a:t>
            </a:r>
            <a:r>
              <a:rPr b="1" lang="en">
                <a:solidFill>
                  <a:schemeClr val="dk1"/>
                </a:solidFill>
              </a:rPr>
              <a:t> casual riders</a:t>
            </a: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Casual riders tend to ride bike in the afternoon on the weekend, most likely with family and friends.  Therefore, </a:t>
            </a:r>
            <a:r>
              <a:rPr i="1" lang="en">
                <a:solidFill>
                  <a:schemeClr val="dk1"/>
                </a:solidFill>
              </a:rPr>
              <a:t>if there is an annual membership features that will benefit leisure riders who ride on the weekends with family and friends</a:t>
            </a:r>
            <a:r>
              <a:rPr lang="en">
                <a:solidFill>
                  <a:schemeClr val="dk1"/>
                </a:solidFill>
              </a:rPr>
              <a:t> surely will appeal many of casual riders to get the membership.</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Recommendation 3</a:t>
            </a:r>
            <a:r>
              <a:rPr lang="en">
                <a:solidFill>
                  <a:schemeClr val="dk1"/>
                </a:solidFill>
              </a:rPr>
              <a:t>: </a:t>
            </a:r>
            <a:r>
              <a:rPr b="1" lang="en">
                <a:solidFill>
                  <a:schemeClr val="dk1"/>
                </a:solidFill>
              </a:rPr>
              <a:t>Targeting</a:t>
            </a:r>
            <a:r>
              <a:rPr b="1" i="1" lang="en">
                <a:solidFill>
                  <a:schemeClr val="dk1"/>
                </a:solidFill>
              </a:rPr>
              <a:t> favorite bike type</a:t>
            </a:r>
            <a:r>
              <a:rPr b="1" lang="en">
                <a:solidFill>
                  <a:schemeClr val="dk1"/>
                </a:solidFill>
              </a:rPr>
              <a:t> for casual riders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Casual riders favor classic bike.  Therefore,</a:t>
            </a:r>
            <a:r>
              <a:rPr i="1" lang="en">
                <a:solidFill>
                  <a:schemeClr val="dk1"/>
                </a:solidFill>
              </a:rPr>
              <a:t> if there is an annual membership features that will benefit leisure riders who enjoy riding classic bikes</a:t>
            </a:r>
            <a:r>
              <a:rPr lang="en">
                <a:solidFill>
                  <a:schemeClr val="dk1"/>
                </a:solidFill>
              </a:rPr>
              <a:t> surely will appeal many of the casual riders to get the membership.</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eae0b8f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eae0b8f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eae0b8f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eae0b8f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Analysis</a:t>
            </a:r>
            <a:r>
              <a:rPr lang="en">
                <a:solidFill>
                  <a:schemeClr val="dk1"/>
                </a:solidFill>
              </a:rPr>
              <a:t>: The bike usage of both casual riders and annual members start to decline noticeably in </a:t>
            </a:r>
            <a:r>
              <a:rPr i="1" lang="en">
                <a:solidFill>
                  <a:schemeClr val="dk1"/>
                </a:solidFill>
              </a:rPr>
              <a:t>October</a:t>
            </a:r>
            <a:r>
              <a:rPr lang="en">
                <a:solidFill>
                  <a:schemeClr val="dk1"/>
                </a:solidFill>
              </a:rPr>
              <a:t> and hit the lowest in </a:t>
            </a:r>
            <a:r>
              <a:rPr i="1" lang="en">
                <a:solidFill>
                  <a:schemeClr val="dk1"/>
                </a:solidFill>
              </a:rPr>
              <a:t>December</a:t>
            </a:r>
            <a:r>
              <a:rPr lang="en">
                <a:solidFill>
                  <a:schemeClr val="dk1"/>
                </a:solidFill>
              </a:rPr>
              <a:t>.  In </a:t>
            </a:r>
            <a:r>
              <a:rPr i="1" lang="en">
                <a:solidFill>
                  <a:schemeClr val="dk1"/>
                </a:solidFill>
              </a:rPr>
              <a:t>February</a:t>
            </a:r>
            <a:r>
              <a:rPr lang="en">
                <a:solidFill>
                  <a:schemeClr val="dk1"/>
                </a:solidFill>
              </a:rPr>
              <a:t>, the usage started to pick up and noticeably picks up in </a:t>
            </a:r>
            <a:r>
              <a:rPr i="1" lang="en">
                <a:solidFill>
                  <a:schemeClr val="dk1"/>
                </a:solidFill>
              </a:rPr>
              <a:t>April</a:t>
            </a:r>
            <a:r>
              <a:rPr lang="en">
                <a:solidFill>
                  <a:schemeClr val="dk1"/>
                </a:solidFill>
              </a:rPr>
              <a:t> and reach its peak in </a:t>
            </a:r>
            <a:r>
              <a:rPr i="1" lang="en">
                <a:solidFill>
                  <a:schemeClr val="dk1"/>
                </a:solidFill>
              </a:rPr>
              <a:t>July</a:t>
            </a:r>
            <a:r>
              <a:rPr lang="en">
                <a:solidFill>
                  <a:schemeClr val="dk1"/>
                </a:solidFil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a80a18eba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a80a18eba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a80a18eba_1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a80a18eba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a:solidFill>
                  <a:schemeClr val="dk1"/>
                </a:solidFill>
              </a:rPr>
              <a:t>Casual riders are leisure bike riders</a:t>
            </a:r>
            <a:r>
              <a:rPr lang="en">
                <a:solidFill>
                  <a:schemeClr val="dk1"/>
                </a:solidFill>
              </a:rPr>
              <a:t>. </a:t>
            </a:r>
            <a:r>
              <a:rPr i="1" lang="en">
                <a:solidFill>
                  <a:schemeClr val="dk1"/>
                </a:solidFill>
              </a:rPr>
              <a:t>They enjoy riding bike with family and friends in the afternoon on the weekend, most likely on the sunny day</a:t>
            </a:r>
            <a:r>
              <a:rPr lang="en">
                <a:solidFill>
                  <a:schemeClr val="dk1"/>
                </a:solidFill>
              </a:rPr>
              <a:t>.  Contrast to casual riders, annual members ride to commute to work or to school. Current annual membership features probably appealed them because there are merit in frequent bike usage.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If additional features that will benefit those casual riders who ride for leisure be added to the membership</a:t>
            </a:r>
            <a:r>
              <a:rPr lang="en">
                <a:solidFill>
                  <a:schemeClr val="dk1"/>
                </a:solidFill>
              </a:rPr>
              <a:t>, many more casual riders will get membership.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the trip duration and trip count on the weekends, because of this new additional features into the membership, will surely be increased drastically by annual members who have converted over from casual riders!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a80a18eba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a80a18eba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Customers of Cyclistic </a:t>
            </a:r>
            <a:r>
              <a:rPr i="1" lang="en">
                <a:solidFill>
                  <a:schemeClr val="dk1"/>
                </a:solidFill>
              </a:rPr>
              <a:t>who purchase single-ride or full-day passes are referred to as </a:t>
            </a:r>
            <a:r>
              <a:rPr b="1" i="1" lang="en">
                <a:solidFill>
                  <a:schemeClr val="dk1"/>
                </a:solidFill>
              </a:rPr>
              <a:t>casual riders</a:t>
            </a:r>
            <a:r>
              <a:rPr lang="en">
                <a:solidFill>
                  <a:schemeClr val="dk1"/>
                </a:solidFill>
              </a:rPr>
              <a:t> and those </a:t>
            </a:r>
            <a:r>
              <a:rPr i="1" lang="en">
                <a:solidFill>
                  <a:schemeClr val="dk1"/>
                </a:solidFill>
              </a:rPr>
              <a:t>who purchase annual memberships are</a:t>
            </a:r>
            <a:r>
              <a:rPr b="1" i="1" lang="en">
                <a:solidFill>
                  <a:schemeClr val="dk1"/>
                </a:solidFill>
              </a:rPr>
              <a:t> Cyclistic members</a:t>
            </a:r>
            <a:r>
              <a:rPr lang="en">
                <a:solidFill>
                  <a:schemeClr val="dk1"/>
                </a:solidFill>
              </a:rPr>
              <a:t>. </a:t>
            </a:r>
            <a:r>
              <a:rPr i="1" lang="en">
                <a:solidFill>
                  <a:schemeClr val="dk1"/>
                </a:solidFill>
              </a:rPr>
              <a:t>Cyclistic's finance analysts</a:t>
            </a:r>
            <a:r>
              <a:rPr lang="en">
                <a:solidFill>
                  <a:schemeClr val="dk1"/>
                </a:solidFill>
              </a:rPr>
              <a:t> have concluded recently that </a:t>
            </a:r>
            <a:r>
              <a:rPr i="1" lang="en">
                <a:solidFill>
                  <a:schemeClr val="dk1"/>
                </a:solidFill>
              </a:rPr>
              <a:t>annual members are much more profitable</a:t>
            </a:r>
            <a:r>
              <a:rPr lang="en">
                <a:solidFill>
                  <a:schemeClr val="dk1"/>
                </a:solidFill>
              </a:rPr>
              <a:t> than casual riders.  Therefore, </a:t>
            </a:r>
            <a:r>
              <a:rPr b="1" lang="en">
                <a:solidFill>
                  <a:schemeClr val="dk1"/>
                </a:solidFill>
              </a:rPr>
              <a:t>maximizing the number of the annual members will be key to future growth.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a80a18eb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a80a18eb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Until now, Cyclistic's marketing strategy relied on building general awareness and appealing to broad consumer segments.  However, </a:t>
            </a:r>
            <a:r>
              <a:rPr lang="en">
                <a:solidFill>
                  <a:schemeClr val="dk1"/>
                </a:solidFill>
              </a:rPr>
              <a:t>rather than creating a marketing campaign that targets all-new customers, </a:t>
            </a:r>
            <a:r>
              <a:rPr b="1" i="1" lang="en">
                <a:solidFill>
                  <a:schemeClr val="dk1"/>
                </a:solidFill>
              </a:rPr>
              <a:t>there is a very good chance to convert casual riders into members</a:t>
            </a:r>
            <a:r>
              <a:rPr i="1" lang="en">
                <a:solidFill>
                  <a:schemeClr val="dk1"/>
                </a:solidFill>
              </a:rPr>
              <a:t> because casual riders are already aware of the Cyclistic program and have chosen Cyclistic for their mobility needs</a:t>
            </a: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a80a18eb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a80a18eb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Analysis</a:t>
            </a:r>
            <a:r>
              <a:rPr lang="en">
                <a:solidFill>
                  <a:schemeClr val="dk1"/>
                </a:solidFill>
              </a:rPr>
              <a:t>: Casual riders make up </a:t>
            </a:r>
            <a:r>
              <a:rPr i="1" lang="en">
                <a:solidFill>
                  <a:schemeClr val="dk1"/>
                </a:solidFill>
              </a:rPr>
              <a:t>62.83%</a:t>
            </a:r>
            <a:r>
              <a:rPr lang="en">
                <a:solidFill>
                  <a:schemeClr val="dk1"/>
                </a:solidFill>
              </a:rPr>
              <a:t> of the total trip duration and ride for about </a:t>
            </a:r>
            <a:r>
              <a:rPr i="1" lang="en">
                <a:solidFill>
                  <a:schemeClr val="dk1"/>
                </a:solidFill>
              </a:rPr>
              <a:t>30 min per ride</a:t>
            </a:r>
            <a:r>
              <a:rPr lang="en">
                <a:solidFill>
                  <a:schemeClr val="dk1"/>
                </a:solidFill>
              </a:rPr>
              <a:t>.  </a:t>
            </a:r>
            <a:r>
              <a:rPr lang="en">
                <a:solidFill>
                  <a:schemeClr val="dk1"/>
                </a:solidFill>
              </a:rPr>
              <a:t>However, the actual trip count is </a:t>
            </a:r>
            <a:r>
              <a:rPr i="1" lang="en">
                <a:solidFill>
                  <a:schemeClr val="dk1"/>
                </a:solidFill>
              </a:rPr>
              <a:t>only 44.42%</a:t>
            </a:r>
            <a:r>
              <a:rPr lang="en">
                <a:solidFill>
                  <a:schemeClr val="dk1"/>
                </a:solidFill>
              </a:rPr>
              <a:t> from the total trip count which is less than the trip count of annual members.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a80a18eb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a80a18eb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Analysis</a:t>
            </a:r>
            <a:r>
              <a:rPr lang="en">
                <a:solidFill>
                  <a:schemeClr val="dk1"/>
                </a:solidFill>
              </a:rPr>
              <a:t>: </a:t>
            </a:r>
            <a:r>
              <a:rPr lang="en">
                <a:solidFill>
                  <a:schemeClr val="dk1"/>
                </a:solidFill>
              </a:rPr>
              <a:t>Annual members tend to have short trips with less than </a:t>
            </a:r>
            <a:r>
              <a:rPr i="1" lang="en">
                <a:solidFill>
                  <a:schemeClr val="dk1"/>
                </a:solidFill>
              </a:rPr>
              <a:t>15min per ride between 6am and 9am, 11am and 1pm, 4pm and 6pm</a:t>
            </a:r>
            <a:r>
              <a:rPr lang="en">
                <a:solidFill>
                  <a:schemeClr val="dk1"/>
                </a:solidFill>
              </a:rPr>
              <a:t> which may indicate they ride, not for leisure, but to commute.  However, casual riders mostly ride in the afternoon, probably with family or friends, on sunny days.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a80a18eb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a80a18eb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Analysis</a:t>
            </a:r>
            <a:r>
              <a:rPr lang="en">
                <a:solidFill>
                  <a:schemeClr val="dk1"/>
                </a:solidFill>
              </a:rPr>
              <a:t>: The majority of casual riders on the weekend. However, annual members consistently maintain trip duration and trip count throughout the week.  This factor confirms again that casual riders ride for leisure but annual member ride to commute.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annual members and casual riders use Cyclistic bikes differently?</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An analysis prepared </a:t>
            </a:r>
            <a:r>
              <a:rPr lang="en" sz="2400"/>
              <a:t>by Jacob Ko</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2"/>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r">
              <a:lnSpc>
                <a:spcPct val="115000"/>
              </a:lnSpc>
              <a:spcBef>
                <a:spcPts val="0"/>
              </a:spcBef>
              <a:spcAft>
                <a:spcPts val="1600"/>
              </a:spcAft>
              <a:buNone/>
            </a:pPr>
            <a:r>
              <a:rPr b="1" lang="en" sz="3000">
                <a:solidFill>
                  <a:schemeClr val="accent3"/>
                </a:solidFill>
              </a:rPr>
              <a:t>Classic bike is        casual riders’ favorite bike type</a:t>
            </a:r>
            <a:endParaRPr sz="1800">
              <a:solidFill>
                <a:schemeClr val="accent3"/>
              </a:solidFill>
            </a:endParaRPr>
          </a:p>
        </p:txBody>
      </p:sp>
      <p:pic>
        <p:nvPicPr>
          <p:cNvPr id="130" name="Google Shape;130;p22"/>
          <p:cNvPicPr preferRelativeResize="0"/>
          <p:nvPr/>
        </p:nvPicPr>
        <p:blipFill rotWithShape="1">
          <a:blip r:embed="rId3">
            <a:alphaModFix/>
          </a:blip>
          <a:srcRect b="0" l="9540" r="9540" t="0"/>
          <a:stretch/>
        </p:blipFill>
        <p:spPr>
          <a:xfrm>
            <a:off x="4488725" y="0"/>
            <a:ext cx="4655268" cy="51435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accent3"/>
                </a:solidFill>
                <a:latin typeface="Lato"/>
                <a:ea typeface="Lato"/>
                <a:cs typeface="Lato"/>
                <a:sym typeface="Lato"/>
              </a:rPr>
              <a:t>Classic bike is casual riders’ favorite bike type</a:t>
            </a:r>
            <a:endParaRPr>
              <a:solidFill>
                <a:schemeClr val="accent3"/>
              </a:solidFill>
            </a:endParaRPr>
          </a:p>
        </p:txBody>
      </p:sp>
      <p:pic>
        <p:nvPicPr>
          <p:cNvPr descr="&lt;Cyclistic: Trip Count by Bike Type - Monthly Trend&gt; &#10;For Both Casual Riders &amp; Annual Members &#10;4e•OS - &#10;Bike Type &#10;— Classic Bike &#10;— Docked &#10;— Electric Bike &#10;Year Month " id="136" name="Google Shape;136;p23"/>
          <p:cNvPicPr preferRelativeResize="0"/>
          <p:nvPr/>
        </p:nvPicPr>
        <p:blipFill>
          <a:blip r:embed="rId3">
            <a:alphaModFix/>
          </a:blip>
          <a:stretch>
            <a:fillRect/>
          </a:stretch>
        </p:blipFill>
        <p:spPr>
          <a:xfrm>
            <a:off x="303300" y="1410000"/>
            <a:ext cx="4268700" cy="2905300"/>
          </a:xfrm>
          <a:prstGeom prst="rect">
            <a:avLst/>
          </a:prstGeom>
          <a:noFill/>
          <a:ln>
            <a:noFill/>
          </a:ln>
        </p:spPr>
      </p:pic>
      <p:pic>
        <p:nvPicPr>
          <p:cNvPr descr="&lt;Cycljstjc: ТгЈр Duration by ВЈКе Туре - Monthly Trend&gt; &#10;For Casual R'ders &#10;тое-07- &#10;о. 0900- &#10;пх_т пх_т юх_' &#10;в•ке туре &#10;— cjasstg'ke &#10;— Electrtc дже &#10;Year &#10;Month " id="137" name="Google Shape;137;p23"/>
          <p:cNvPicPr preferRelativeResize="0"/>
          <p:nvPr/>
        </p:nvPicPr>
        <p:blipFill>
          <a:blip r:embed="rId4">
            <a:alphaModFix/>
          </a:blip>
          <a:stretch>
            <a:fillRect/>
          </a:stretch>
        </p:blipFill>
        <p:spPr>
          <a:xfrm>
            <a:off x="4572000" y="1410000"/>
            <a:ext cx="4251900" cy="290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Top 3 recommendation to help convert casual riders into annual members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6" name="Shape 146"/>
        <p:cNvGrpSpPr/>
        <p:nvPr/>
      </p:nvGrpSpPr>
      <p:grpSpPr>
        <a:xfrm>
          <a:off x="0" y="0"/>
          <a:ext cx="0" cy="0"/>
          <a:chOff x="0" y="0"/>
          <a:chExt cx="0" cy="0"/>
        </a:xfrm>
      </p:grpSpPr>
      <p:sp>
        <p:nvSpPr>
          <p:cNvPr id="147" name="Google Shape;147;p25"/>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 3 recommendations</a:t>
            </a:r>
            <a:endParaRPr/>
          </a:p>
        </p:txBody>
      </p:sp>
      <p:sp>
        <p:nvSpPr>
          <p:cNvPr id="148" name="Google Shape;148;p25"/>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Targeting favorite bike type - classic bike</a:t>
            </a:r>
            <a:r>
              <a:rPr lang="en" sz="2100"/>
              <a:t> </a:t>
            </a:r>
            <a:endParaRPr b="0" sz="1400">
              <a:solidFill>
                <a:schemeClr val="lt1"/>
              </a:solidFill>
            </a:endParaRPr>
          </a:p>
        </p:txBody>
      </p:sp>
      <p:sp>
        <p:nvSpPr>
          <p:cNvPr id="152" name="Google Shape;152;p25"/>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Targeting average trip duration - 30 min per ride</a:t>
            </a:r>
            <a:endParaRPr sz="1400">
              <a:solidFill>
                <a:schemeClr val="lt1"/>
              </a:solidFill>
            </a:endParaRPr>
          </a:p>
        </p:txBody>
      </p:sp>
      <p:sp>
        <p:nvSpPr>
          <p:cNvPr id="153" name="Google Shape;153;p25"/>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Targeting weekend  riders - with family and friends</a:t>
            </a:r>
            <a:endParaRPr b="0" sz="1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7" name="Shape 157"/>
        <p:cNvGrpSpPr/>
        <p:nvPr/>
      </p:nvGrpSpPr>
      <p:grpSpPr>
        <a:xfrm>
          <a:off x="0" y="0"/>
          <a:ext cx="0" cy="0"/>
          <a:chOff x="0" y="0"/>
          <a:chExt cx="0" cy="0"/>
        </a:xfrm>
      </p:grpSpPr>
      <p:sp>
        <p:nvSpPr>
          <p:cNvPr id="158" name="Google Shape;158;p26"/>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The best time to start the marketing </a:t>
            </a:r>
            <a:r>
              <a:rPr lang="en"/>
              <a:t>campaign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7"/>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accent3"/>
                </a:solidFill>
                <a:latin typeface="Lato"/>
                <a:ea typeface="Lato"/>
                <a:cs typeface="Lato"/>
                <a:sym typeface="Lato"/>
              </a:rPr>
              <a:t>Preseason and On-season</a:t>
            </a:r>
            <a:endParaRPr>
              <a:solidFill>
                <a:schemeClr val="accent3"/>
              </a:solidFill>
            </a:endParaRPr>
          </a:p>
        </p:txBody>
      </p:sp>
      <p:pic>
        <p:nvPicPr>
          <p:cNvPr descr="&lt;Cyclistic: Trip Duration - Monthly Trend&gt; &#10;Casual Riders VS Annual Members &#10;12500000 - &#10;Year Month &#10;User Type &#10;Riders &#10;Annual Members " id="164" name="Google Shape;164;p27"/>
          <p:cNvPicPr preferRelativeResize="0"/>
          <p:nvPr/>
        </p:nvPicPr>
        <p:blipFill>
          <a:blip r:embed="rId3">
            <a:alphaModFix/>
          </a:blip>
          <a:stretch>
            <a:fillRect/>
          </a:stretch>
        </p:blipFill>
        <p:spPr>
          <a:xfrm>
            <a:off x="303300" y="1410000"/>
            <a:ext cx="4268700" cy="2905300"/>
          </a:xfrm>
          <a:prstGeom prst="rect">
            <a:avLst/>
          </a:prstGeom>
          <a:noFill/>
          <a:ln>
            <a:noFill/>
          </a:ln>
        </p:spPr>
      </p:pic>
      <p:pic>
        <p:nvPicPr>
          <p:cNvPr descr="&lt;Cyclistic: Trip Count - Monthly Trend&gt; &#10;Casual Riders VS Annual Members &#10;4e•os- &#10;3e•os- &#10;2e•os- &#10;le•os- &#10;oe•oo- &#10;User Type &#10;Riders &#10;Annual Members &#10;Year &#10;Month " id="165" name="Google Shape;165;p27"/>
          <p:cNvPicPr preferRelativeResize="0"/>
          <p:nvPr/>
        </p:nvPicPr>
        <p:blipFill>
          <a:blip r:embed="rId4">
            <a:alphaModFix/>
          </a:blip>
          <a:stretch>
            <a:fillRect/>
          </a:stretch>
        </p:blipFill>
        <p:spPr>
          <a:xfrm>
            <a:off x="4572000" y="1410000"/>
            <a:ext cx="4251900" cy="290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9" name="Shape 169"/>
        <p:cNvGrpSpPr/>
        <p:nvPr/>
      </p:nvGrpSpPr>
      <p:grpSpPr>
        <a:xfrm>
          <a:off x="0" y="0"/>
          <a:ext cx="0" cy="0"/>
          <a:chOff x="0" y="0"/>
          <a:chExt cx="0" cy="0"/>
        </a:xfrm>
      </p:grpSpPr>
      <p:sp>
        <p:nvSpPr>
          <p:cNvPr id="170" name="Google Shape;170;p2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Conclusive insight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pic>
        <p:nvPicPr>
          <p:cNvPr id="175" name="Google Shape;175;p29"/>
          <p:cNvPicPr preferRelativeResize="0"/>
          <p:nvPr/>
        </p:nvPicPr>
        <p:blipFill rotWithShape="1">
          <a:blip r:embed="rId3">
            <a:alphaModFix/>
          </a:blip>
          <a:srcRect b="0" l="5555" r="5555" t="0"/>
          <a:stretch/>
        </p:blipFill>
        <p:spPr>
          <a:xfrm>
            <a:off x="0" y="0"/>
            <a:ext cx="9143995" cy="5143499"/>
          </a:xfrm>
          <a:prstGeom prst="rect">
            <a:avLst/>
          </a:prstGeom>
          <a:noFill/>
          <a:ln>
            <a:noFill/>
          </a:ln>
        </p:spPr>
      </p:pic>
      <p:sp>
        <p:nvSpPr>
          <p:cNvPr id="176" name="Google Shape;176;p29"/>
          <p:cNvSpPr/>
          <p:nvPr/>
        </p:nvSpPr>
        <p:spPr>
          <a:xfrm>
            <a:off x="283000" y="297900"/>
            <a:ext cx="8522100" cy="4547700"/>
          </a:xfrm>
          <a:prstGeom prst="rect">
            <a:avLst/>
          </a:prstGeom>
          <a:solidFill>
            <a:srgbClr val="FFFFFF">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txBox="1"/>
          <p:nvPr>
            <p:ph idx="4294967295" type="body"/>
          </p:nvPr>
        </p:nvSpPr>
        <p:spPr>
          <a:xfrm>
            <a:off x="481300" y="529650"/>
            <a:ext cx="8051400" cy="4084200"/>
          </a:xfrm>
          <a:prstGeom prst="rect">
            <a:avLst/>
          </a:prstGeom>
          <a:noFill/>
        </p:spPr>
        <p:txBody>
          <a:bodyPr anchorCtr="0" anchor="ctr" bIns="91425" lIns="91425" spcFirstLastPara="1" rIns="91425" wrap="square" tIns="91425">
            <a:noAutofit/>
          </a:bodyPr>
          <a:lstStyle/>
          <a:p>
            <a:pPr indent="0" lvl="0" marL="0" rtl="0" algn="r">
              <a:lnSpc>
                <a:spcPct val="100000"/>
              </a:lnSpc>
              <a:spcBef>
                <a:spcPts val="0"/>
              </a:spcBef>
              <a:spcAft>
                <a:spcPts val="1600"/>
              </a:spcAft>
              <a:buNone/>
            </a:pPr>
            <a:r>
              <a:rPr b="1" lang="en" sz="3500">
                <a:solidFill>
                  <a:schemeClr val="accent3"/>
                </a:solidFill>
              </a:rPr>
              <a:t>Casual riders are leisure bike riders!</a:t>
            </a:r>
            <a:r>
              <a:rPr b="1" lang="en" sz="3500">
                <a:solidFill>
                  <a:schemeClr val="accent3"/>
                </a:solidFill>
              </a:rPr>
              <a:t> </a:t>
            </a:r>
            <a:endParaRPr sz="2500">
              <a:solidFill>
                <a:schemeClr val="accent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283099" y="712150"/>
            <a:ext cx="8554500" cy="38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99350" y="712150"/>
            <a:ext cx="8316600" cy="85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accent3"/>
                </a:solidFill>
              </a:rPr>
              <a:t>A key to future growth for Cyclistic!</a:t>
            </a:r>
            <a:endParaRPr sz="2400">
              <a:solidFill>
                <a:schemeClr val="accent3"/>
              </a:solidFill>
            </a:endParaRPr>
          </a:p>
        </p:txBody>
      </p:sp>
      <p:sp>
        <p:nvSpPr>
          <p:cNvPr id="79" name="Google Shape;79;p14"/>
          <p:cNvSpPr txBox="1"/>
          <p:nvPr>
            <p:ph idx="4294967295" type="title"/>
          </p:nvPr>
        </p:nvSpPr>
        <p:spPr>
          <a:xfrm>
            <a:off x="599350" y="1689075"/>
            <a:ext cx="5197200" cy="322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i="1" lang="en" sz="2100">
                <a:latin typeface="Arial"/>
                <a:ea typeface="Arial"/>
                <a:cs typeface="Arial"/>
                <a:sym typeface="Arial"/>
              </a:rPr>
              <a:t>Cyclistic's finance analysts</a:t>
            </a:r>
            <a:r>
              <a:rPr b="0" lang="en" sz="2100">
                <a:latin typeface="Arial"/>
                <a:ea typeface="Arial"/>
                <a:cs typeface="Arial"/>
                <a:sym typeface="Arial"/>
              </a:rPr>
              <a:t> have concluded recently that </a:t>
            </a:r>
            <a:r>
              <a:rPr b="0" i="1" lang="en" sz="2100">
                <a:latin typeface="Arial"/>
                <a:ea typeface="Arial"/>
                <a:cs typeface="Arial"/>
                <a:sym typeface="Arial"/>
              </a:rPr>
              <a:t>annual members are much more profitable</a:t>
            </a:r>
            <a:r>
              <a:rPr b="0" lang="en" sz="2100">
                <a:latin typeface="Arial"/>
                <a:ea typeface="Arial"/>
                <a:cs typeface="Arial"/>
                <a:sym typeface="Arial"/>
              </a:rPr>
              <a:t> than casual riders</a:t>
            </a:r>
            <a:r>
              <a:rPr b="0" i="1" lang="en" sz="2100">
                <a:latin typeface="Arial"/>
                <a:ea typeface="Arial"/>
                <a:cs typeface="Arial"/>
                <a:sym typeface="Arial"/>
              </a:rPr>
              <a:t>. </a:t>
            </a:r>
            <a:endParaRPr b="0" i="1" sz="2100">
              <a:latin typeface="Arial"/>
              <a:ea typeface="Arial"/>
              <a:cs typeface="Arial"/>
              <a:sym typeface="Arial"/>
            </a:endParaRPr>
          </a:p>
          <a:p>
            <a:pPr indent="0" lvl="0" marL="0" rtl="0" algn="l">
              <a:lnSpc>
                <a:spcPct val="115000"/>
              </a:lnSpc>
              <a:spcBef>
                <a:spcPts val="1600"/>
              </a:spcBef>
              <a:spcAft>
                <a:spcPts val="1600"/>
              </a:spcAft>
              <a:buNone/>
            </a:pPr>
            <a:r>
              <a:rPr b="0" i="1" lang="en" sz="2100">
                <a:latin typeface="Arial"/>
                <a:ea typeface="Arial"/>
                <a:cs typeface="Arial"/>
                <a:sym typeface="Arial"/>
              </a:rPr>
              <a:t>Therefore</a:t>
            </a:r>
            <a:r>
              <a:rPr b="0" i="1" lang="en" sz="2100">
                <a:latin typeface="Arial"/>
                <a:ea typeface="Arial"/>
                <a:cs typeface="Arial"/>
                <a:sym typeface="Arial"/>
              </a:rPr>
              <a:t>, </a:t>
            </a:r>
            <a:r>
              <a:rPr lang="en" sz="2100">
                <a:latin typeface="Arial"/>
                <a:ea typeface="Arial"/>
                <a:cs typeface="Arial"/>
                <a:sym typeface="Arial"/>
              </a:rPr>
              <a:t>maximizing the number of the annual members will be key to future growth!</a:t>
            </a:r>
            <a:endParaRPr sz="2100">
              <a:latin typeface="Lato"/>
              <a:ea typeface="Lato"/>
              <a:cs typeface="Lato"/>
              <a:sym typeface="Lato"/>
            </a:endParaRPr>
          </a:p>
        </p:txBody>
      </p:sp>
      <p:pic>
        <p:nvPicPr>
          <p:cNvPr id="80" name="Google Shape;80;p14"/>
          <p:cNvPicPr preferRelativeResize="0"/>
          <p:nvPr/>
        </p:nvPicPr>
        <p:blipFill rotWithShape="1">
          <a:blip r:embed="rId3">
            <a:alphaModFix/>
          </a:blip>
          <a:srcRect b="20046" l="0" r="0" t="20040"/>
          <a:stretch/>
        </p:blipFill>
        <p:spPr>
          <a:xfrm flipH="1">
            <a:off x="6254225" y="2887775"/>
            <a:ext cx="2661725" cy="165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99350" y="712150"/>
            <a:ext cx="8316600" cy="85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accent3"/>
                </a:solidFill>
              </a:rPr>
              <a:t>Casual riders are potential members!</a:t>
            </a:r>
            <a:endParaRPr sz="2400">
              <a:solidFill>
                <a:schemeClr val="accent3"/>
              </a:solidFill>
            </a:endParaRPr>
          </a:p>
        </p:txBody>
      </p:sp>
      <p:sp>
        <p:nvSpPr>
          <p:cNvPr id="86" name="Google Shape;86;p15"/>
          <p:cNvSpPr txBox="1"/>
          <p:nvPr>
            <p:ph idx="4294967295" type="title"/>
          </p:nvPr>
        </p:nvSpPr>
        <p:spPr>
          <a:xfrm>
            <a:off x="599350" y="1689075"/>
            <a:ext cx="5197200" cy="322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 sz="2500">
                <a:latin typeface="Arial"/>
                <a:ea typeface="Arial"/>
                <a:cs typeface="Arial"/>
                <a:sym typeface="Arial"/>
              </a:rPr>
              <a:t>There is a very good chance to convert casual riders into members</a:t>
            </a:r>
            <a:r>
              <a:rPr b="0" i="1" lang="en" sz="2500">
                <a:latin typeface="Arial"/>
                <a:ea typeface="Arial"/>
                <a:cs typeface="Arial"/>
                <a:sym typeface="Arial"/>
              </a:rPr>
              <a:t> because they are already aware of the Cyclistic program and have chosen Cyclistic for their mobility needs!</a:t>
            </a:r>
            <a:endParaRPr sz="3100">
              <a:latin typeface="Lato"/>
              <a:ea typeface="Lato"/>
              <a:cs typeface="Lato"/>
              <a:sym typeface="Lato"/>
            </a:endParaRPr>
          </a:p>
        </p:txBody>
      </p:sp>
      <p:pic>
        <p:nvPicPr>
          <p:cNvPr id="87" name="Google Shape;87;p15"/>
          <p:cNvPicPr preferRelativeResize="0"/>
          <p:nvPr/>
        </p:nvPicPr>
        <p:blipFill rotWithShape="1">
          <a:blip r:embed="rId3">
            <a:alphaModFix/>
          </a:blip>
          <a:srcRect b="0" l="7381" r="7381" t="0"/>
          <a:stretch/>
        </p:blipFill>
        <p:spPr>
          <a:xfrm>
            <a:off x="6919650" y="1972050"/>
            <a:ext cx="2039899" cy="2661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1" name="Shape 91"/>
        <p:cNvGrpSpPr/>
        <p:nvPr/>
      </p:nvGrpSpPr>
      <p:grpSpPr>
        <a:xfrm>
          <a:off x="0" y="0"/>
          <a:ext cx="0" cy="0"/>
          <a:chOff x="0" y="0"/>
          <a:chExt cx="0" cy="0"/>
        </a:xfrm>
      </p:grpSpPr>
      <p:sp>
        <p:nvSpPr>
          <p:cNvPr id="92" name="Google Shape;92;p16"/>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Understanding the nature of casual riders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800">
                <a:solidFill>
                  <a:schemeClr val="accent3"/>
                </a:solidFill>
              </a:rPr>
              <a:t>Casual riders enjoy longer bike trip </a:t>
            </a:r>
            <a:r>
              <a:rPr b="0" lang="en" sz="2800">
                <a:solidFill>
                  <a:schemeClr val="accent3"/>
                </a:solidFill>
              </a:rPr>
              <a:t>than annual members</a:t>
            </a:r>
            <a:endParaRPr b="0" sz="2800">
              <a:solidFill>
                <a:schemeClr val="accent3"/>
              </a:solidFill>
            </a:endParaRPr>
          </a:p>
        </p:txBody>
      </p:sp>
      <p:pic>
        <p:nvPicPr>
          <p:cNvPr id="98" name="Google Shape;98;p17"/>
          <p:cNvPicPr preferRelativeResize="0"/>
          <p:nvPr/>
        </p:nvPicPr>
        <p:blipFill rotWithShape="1">
          <a:blip r:embed="rId3">
            <a:alphaModFix/>
          </a:blip>
          <a:srcRect b="0" l="19938" r="19932" t="0"/>
          <a:stretch/>
        </p:blipFill>
        <p:spPr>
          <a:xfrm>
            <a:off x="4488725" y="0"/>
            <a:ext cx="465527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Casual riders enjoy longer bike trips</a:t>
            </a:r>
            <a:endParaRPr>
              <a:solidFill>
                <a:schemeClr val="accent3"/>
              </a:solidFill>
            </a:endParaRPr>
          </a:p>
        </p:txBody>
      </p:sp>
      <p:pic>
        <p:nvPicPr>
          <p:cNvPr descr="&lt;Cyclistic: AVG Trip Duration in Min&gt; &#10;Casual Riders VS Annual Members &#10;user Type &#10;Casual Riders (-30min) &#10;• Annual Members (—1 'min) &#10;Casual &#10;User Type &#10;member " id="104" name="Google Shape;104;p18"/>
          <p:cNvPicPr preferRelativeResize="0"/>
          <p:nvPr/>
        </p:nvPicPr>
        <p:blipFill>
          <a:blip r:embed="rId3">
            <a:alphaModFix/>
          </a:blip>
          <a:stretch>
            <a:fillRect/>
          </a:stretch>
        </p:blipFill>
        <p:spPr>
          <a:xfrm>
            <a:off x="4572000" y="1408175"/>
            <a:ext cx="4306376" cy="2970075"/>
          </a:xfrm>
          <a:prstGeom prst="rect">
            <a:avLst/>
          </a:prstGeom>
          <a:noFill/>
          <a:ln>
            <a:noFill/>
          </a:ln>
        </p:spPr>
      </p:pic>
      <p:pic>
        <p:nvPicPr>
          <p:cNvPr descr="&lt;Cyclistic: Trip Count - Proportion (%)&gt; &#10;Casual Riders VS Annual Members &#10;user Type &#10;Casual Riders (4442%) &#10;• Annual &#10;member &#10;Casual &#10;User Type " id="105" name="Google Shape;105;p18"/>
          <p:cNvPicPr preferRelativeResize="0"/>
          <p:nvPr/>
        </p:nvPicPr>
        <p:blipFill>
          <a:blip r:embed="rId4">
            <a:alphaModFix/>
          </a:blip>
          <a:stretch>
            <a:fillRect/>
          </a:stretch>
        </p:blipFill>
        <p:spPr>
          <a:xfrm>
            <a:off x="303300" y="1408175"/>
            <a:ext cx="4268700" cy="297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9"/>
          <p:cNvSpPr txBox="1"/>
          <p:nvPr>
            <p:ph type="title"/>
          </p:nvPr>
        </p:nvSpPr>
        <p:spPr>
          <a:xfrm>
            <a:off x="4809650" y="1549925"/>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Annual members ride to commute</a:t>
            </a:r>
            <a:endParaRPr>
              <a:solidFill>
                <a:schemeClr val="lt1"/>
              </a:solidFill>
            </a:endParaRPr>
          </a:p>
        </p:txBody>
      </p:sp>
      <p:pic>
        <p:nvPicPr>
          <p:cNvPr descr="&lt;Cyclistic: Trip Count - Hourly Trend&gt; &#10;Casual Riders VS Annual Members &#10;2e•os- &#10;Tirne of Day (24-hour notation) &#10;User Type &#10;Riders &#10;Annual Members " id="111" name="Google Shape;111;p19"/>
          <p:cNvPicPr preferRelativeResize="0"/>
          <p:nvPr/>
        </p:nvPicPr>
        <p:blipFill>
          <a:blip r:embed="rId3">
            <a:alphaModFix/>
          </a:blip>
          <a:stretch>
            <a:fillRect/>
          </a:stretch>
        </p:blipFill>
        <p:spPr>
          <a:xfrm>
            <a:off x="202050" y="1184100"/>
            <a:ext cx="4369950" cy="277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pic>
        <p:nvPicPr>
          <p:cNvPr id="116" name="Google Shape;116;p20"/>
          <p:cNvPicPr preferRelativeResize="0"/>
          <p:nvPr/>
        </p:nvPicPr>
        <p:blipFill rotWithShape="1">
          <a:blip r:embed="rId3">
            <a:alphaModFix/>
          </a:blip>
          <a:srcRect b="0" l="16729" r="16723" t="0"/>
          <a:stretch/>
        </p:blipFill>
        <p:spPr>
          <a:xfrm>
            <a:off x="-1" y="0"/>
            <a:ext cx="4567199" cy="5143499"/>
          </a:xfrm>
          <a:prstGeom prst="rect">
            <a:avLst/>
          </a:prstGeom>
          <a:noFill/>
          <a:ln>
            <a:noFill/>
          </a:ln>
        </p:spPr>
      </p:pic>
      <p:sp>
        <p:nvSpPr>
          <p:cNvPr id="117" name="Google Shape;117;p20"/>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accent3"/>
                </a:solidFill>
              </a:rPr>
              <a:t>Majority of casual riders ride on the weekends</a:t>
            </a:r>
            <a:r>
              <a:rPr lang="en" sz="3000">
                <a:solidFill>
                  <a:schemeClr val="accent3"/>
                </a:solidFill>
              </a:rPr>
              <a:t> </a:t>
            </a:r>
            <a:endParaRPr sz="18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2"/>
              </a:buClr>
              <a:buSzPts val="1100"/>
              <a:buFont typeface="Arial"/>
              <a:buNone/>
            </a:pPr>
            <a:r>
              <a:rPr lang="en">
                <a:solidFill>
                  <a:schemeClr val="accent3"/>
                </a:solidFill>
                <a:latin typeface="Lato"/>
                <a:ea typeface="Lato"/>
                <a:cs typeface="Lato"/>
                <a:sym typeface="Lato"/>
              </a:rPr>
              <a:t>Majority of casual riders ride on the weekends</a:t>
            </a:r>
            <a:endParaRPr>
              <a:solidFill>
                <a:schemeClr val="accent3"/>
              </a:solidFill>
            </a:endParaRPr>
          </a:p>
        </p:txBody>
      </p:sp>
      <p:pic>
        <p:nvPicPr>
          <p:cNvPr id="123" name="Google Shape;123;p21"/>
          <p:cNvPicPr preferRelativeResize="0"/>
          <p:nvPr/>
        </p:nvPicPr>
        <p:blipFill>
          <a:blip r:embed="rId3">
            <a:alphaModFix/>
          </a:blip>
          <a:stretch>
            <a:fillRect/>
          </a:stretch>
        </p:blipFill>
        <p:spPr>
          <a:xfrm>
            <a:off x="303300" y="1408175"/>
            <a:ext cx="4267200" cy="2905300"/>
          </a:xfrm>
          <a:prstGeom prst="rect">
            <a:avLst/>
          </a:prstGeom>
          <a:noFill/>
          <a:ln>
            <a:noFill/>
          </a:ln>
        </p:spPr>
      </p:pic>
      <p:pic>
        <p:nvPicPr>
          <p:cNvPr descr="&lt;Cyclistic: Trip Count - Days Of Week Trend&gt; &#10;Casual Riders VS Amual Members &#10;5*.05 &#10;Year Month &#10;User Type &#10;Riders &#10;Annual Members " id="124" name="Google Shape;124;p21"/>
          <p:cNvPicPr preferRelativeResize="0"/>
          <p:nvPr/>
        </p:nvPicPr>
        <p:blipFill>
          <a:blip r:embed="rId4">
            <a:alphaModFix/>
          </a:blip>
          <a:stretch>
            <a:fillRect/>
          </a:stretch>
        </p:blipFill>
        <p:spPr>
          <a:xfrm>
            <a:off x="4570500" y="1410000"/>
            <a:ext cx="4268700" cy="290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