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74"/>
    <p:restoredTop sz="94694"/>
  </p:normalViewPr>
  <p:slideViewPr>
    <p:cSldViewPr snapToGrid="0" snapToObjects="1">
      <p:cViewPr varScale="1">
        <p:scale>
          <a:sx n="121" d="100"/>
          <a:sy n="121" d="100"/>
        </p:scale>
        <p:origin x="1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5D03-5A1B-5249-9849-B83D5973D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3198F-7C76-E646-8885-11BBE4E32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BB9F6-932C-7842-8B9B-F4A02626FA10}"/>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5" name="Footer Placeholder 4">
            <a:extLst>
              <a:ext uri="{FF2B5EF4-FFF2-40B4-BE49-F238E27FC236}">
                <a16:creationId xmlns:a16="http://schemas.microsoft.com/office/drawing/2014/main" id="{E4759A5C-AB4B-2547-A7A8-2F7E0ACDC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EAF2A-6368-0A4A-8F2E-A4BB9459792D}"/>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168898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6C65-B852-A346-BE07-274945871A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535968-DF32-5448-B7AB-0AF2C0E0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BAB0A-2D97-C04C-9825-DD773256CDD7}"/>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5" name="Footer Placeholder 4">
            <a:extLst>
              <a:ext uri="{FF2B5EF4-FFF2-40B4-BE49-F238E27FC236}">
                <a16:creationId xmlns:a16="http://schemas.microsoft.com/office/drawing/2014/main" id="{7ED0D6A3-5313-2A43-93FA-75C2A5382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EFAB3-FFAA-AA45-8BCC-2F2AFD716D96}"/>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249963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DE114-081D-DC42-AE8C-5A50F9DC5E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E111E-A89E-734A-B525-281986A95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4D675-66CA-654E-A481-3268C03D5C03}"/>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5" name="Footer Placeholder 4">
            <a:extLst>
              <a:ext uri="{FF2B5EF4-FFF2-40B4-BE49-F238E27FC236}">
                <a16:creationId xmlns:a16="http://schemas.microsoft.com/office/drawing/2014/main" id="{62AF38F0-9919-534A-B10E-71B78CB31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4E4EC-0D7B-8449-9928-585DFBF8B418}"/>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3043045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8020-61B5-E042-9398-8D7D11CF9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19BBD-BE40-BC44-A6A3-FDB7280B0E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7962A-905B-5A48-9815-3449454BD5A9}"/>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5" name="Footer Placeholder 4">
            <a:extLst>
              <a:ext uri="{FF2B5EF4-FFF2-40B4-BE49-F238E27FC236}">
                <a16:creationId xmlns:a16="http://schemas.microsoft.com/office/drawing/2014/main" id="{3F3C8AA4-6227-4049-AEB7-4D5CE8B70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75C56-9C8C-AA49-AEBA-1EFDE60FA7D7}"/>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157004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4F5-0CDC-374A-8F5B-ACC3A38FA7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74EFA-C7D7-F34B-861F-DA6DE6B28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BA51E4-4D9E-E54C-83D2-1652AD0A3CB6}"/>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5" name="Footer Placeholder 4">
            <a:extLst>
              <a:ext uri="{FF2B5EF4-FFF2-40B4-BE49-F238E27FC236}">
                <a16:creationId xmlns:a16="http://schemas.microsoft.com/office/drawing/2014/main" id="{66D8DD05-851C-CF43-8AE5-0B7B15060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E80E6-A791-B549-BE4C-D1E712CF20B2}"/>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427582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8DBB-50A9-E14F-89DD-6D258DB8B2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81685-2582-924F-B71B-1DB8F43AB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5C50EA-6EE0-134E-B54E-F34E606EA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01419E-7A0B-A844-8CAB-3C27F105D68A}"/>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6" name="Footer Placeholder 5">
            <a:extLst>
              <a:ext uri="{FF2B5EF4-FFF2-40B4-BE49-F238E27FC236}">
                <a16:creationId xmlns:a16="http://schemas.microsoft.com/office/drawing/2014/main" id="{E793A281-8C8C-B04B-A6AF-1B7A91779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C7ADB-742A-5C40-9F89-6E57F5CD73A9}"/>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183890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E29-0A28-D14D-9802-2E88854716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6E908-B3F0-F34C-9143-E7778E1EF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C51167-C3AD-A64D-A9B0-2AD9FA9D2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43304-EEB7-614A-A4E9-A6D98C2853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66E83D-3FFE-994C-91BE-F541B68358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75196-DBA1-1142-9017-2BD9D4F98A84}"/>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8" name="Footer Placeholder 7">
            <a:extLst>
              <a:ext uri="{FF2B5EF4-FFF2-40B4-BE49-F238E27FC236}">
                <a16:creationId xmlns:a16="http://schemas.microsoft.com/office/drawing/2014/main" id="{45EF2DD1-5C01-C94F-A796-011323C1B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D0ACA0-BAFE-D048-B4CF-D47DFFEADC35}"/>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164898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CF2A-B3AC-9C41-8E53-F91F951809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CB831E-B08E-1D40-AF63-CA9D8839F4B1}"/>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4" name="Footer Placeholder 3">
            <a:extLst>
              <a:ext uri="{FF2B5EF4-FFF2-40B4-BE49-F238E27FC236}">
                <a16:creationId xmlns:a16="http://schemas.microsoft.com/office/drawing/2014/main" id="{DBFE2ABC-1A80-8341-B287-47B4DDC5D6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CF7FF9-CA42-AA46-BFA9-BA3BB530833D}"/>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116638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87894-E4C9-D745-B836-868B7D2EE8A9}"/>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3" name="Footer Placeholder 2">
            <a:extLst>
              <a:ext uri="{FF2B5EF4-FFF2-40B4-BE49-F238E27FC236}">
                <a16:creationId xmlns:a16="http://schemas.microsoft.com/office/drawing/2014/main" id="{3CF1E6D3-463D-CA45-BECA-DFCBA0ACDE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7619F4-5C1C-804F-87DD-1C52B89D89B3}"/>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256919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D220-58B4-654B-9487-60FA7FD6D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96C719-8771-8445-B11D-367CD63B1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AD727F-5EC7-7045-B9A6-154DD47B2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B3CC88-6263-A745-BB38-6C530FCF21D0}"/>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6" name="Footer Placeholder 5">
            <a:extLst>
              <a:ext uri="{FF2B5EF4-FFF2-40B4-BE49-F238E27FC236}">
                <a16:creationId xmlns:a16="http://schemas.microsoft.com/office/drawing/2014/main" id="{A3E2D596-36EF-5A49-BB0E-941EDEC7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8722E-AAC5-4740-A23C-CE7328C9B9C8}"/>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334163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5662-1B3D-AA4F-999C-B1252918E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50F95-ED1C-5B49-91EB-A7F7F5DC5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128A09-B751-7347-9235-96BB41BE0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1E86-CFAB-7149-9E40-9E904DE23490}"/>
              </a:ext>
            </a:extLst>
          </p:cNvPr>
          <p:cNvSpPr>
            <a:spLocks noGrp="1"/>
          </p:cNvSpPr>
          <p:nvPr>
            <p:ph type="dt" sz="half" idx="10"/>
          </p:nvPr>
        </p:nvSpPr>
        <p:spPr/>
        <p:txBody>
          <a:bodyPr/>
          <a:lstStyle/>
          <a:p>
            <a:fld id="{C46D8820-C8E4-EA48-B822-9A4CE20AC745}" type="datetimeFigureOut">
              <a:rPr lang="en-US" smtClean="0"/>
              <a:t>9/24/21</a:t>
            </a:fld>
            <a:endParaRPr lang="en-US"/>
          </a:p>
        </p:txBody>
      </p:sp>
      <p:sp>
        <p:nvSpPr>
          <p:cNvPr id="6" name="Footer Placeholder 5">
            <a:extLst>
              <a:ext uri="{FF2B5EF4-FFF2-40B4-BE49-F238E27FC236}">
                <a16:creationId xmlns:a16="http://schemas.microsoft.com/office/drawing/2014/main" id="{11712DE1-36F6-8546-9E12-89D5C1BE9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029649-0109-B948-850D-799ADEA797C4}"/>
              </a:ext>
            </a:extLst>
          </p:cNvPr>
          <p:cNvSpPr>
            <a:spLocks noGrp="1"/>
          </p:cNvSpPr>
          <p:nvPr>
            <p:ph type="sldNum" sz="quarter" idx="12"/>
          </p:nvPr>
        </p:nvSpPr>
        <p:spPr/>
        <p:txBody>
          <a:bodyPr/>
          <a:lstStyle/>
          <a:p>
            <a:fld id="{283C49CF-5E36-6442-8BD8-30D975A13528}" type="slidenum">
              <a:rPr lang="en-US" smtClean="0"/>
              <a:t>‹#›</a:t>
            </a:fld>
            <a:endParaRPr lang="en-US"/>
          </a:p>
        </p:txBody>
      </p:sp>
    </p:spTree>
    <p:extLst>
      <p:ext uri="{BB962C8B-B14F-4D97-AF65-F5344CB8AC3E}">
        <p14:creationId xmlns:p14="http://schemas.microsoft.com/office/powerpoint/2010/main" val="417244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B4A27C-39F5-BC44-809C-692C119B17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409C36-89E5-7C42-87D1-E0995B4C7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B84C8-22E3-5B47-9D96-0E08CCAB0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D8820-C8E4-EA48-B822-9A4CE20AC745}" type="datetimeFigureOut">
              <a:rPr lang="en-US" smtClean="0"/>
              <a:t>9/24/21</a:t>
            </a:fld>
            <a:endParaRPr lang="en-US"/>
          </a:p>
        </p:txBody>
      </p:sp>
      <p:sp>
        <p:nvSpPr>
          <p:cNvPr id="5" name="Footer Placeholder 4">
            <a:extLst>
              <a:ext uri="{FF2B5EF4-FFF2-40B4-BE49-F238E27FC236}">
                <a16:creationId xmlns:a16="http://schemas.microsoft.com/office/drawing/2014/main" id="{101B8169-C0E4-D146-8F73-9404B18152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33558C-4874-654E-AAB2-E57593A710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C49CF-5E36-6442-8BD8-30D975A13528}" type="slidenum">
              <a:rPr lang="en-US" smtClean="0"/>
              <a:t>‹#›</a:t>
            </a:fld>
            <a:endParaRPr lang="en-US"/>
          </a:p>
        </p:txBody>
      </p:sp>
    </p:spTree>
    <p:extLst>
      <p:ext uri="{BB962C8B-B14F-4D97-AF65-F5344CB8AC3E}">
        <p14:creationId xmlns:p14="http://schemas.microsoft.com/office/powerpoint/2010/main" val="2478809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person&#10;&#10;Description automatically generated">
            <a:extLst>
              <a:ext uri="{FF2B5EF4-FFF2-40B4-BE49-F238E27FC236}">
                <a16:creationId xmlns:a16="http://schemas.microsoft.com/office/drawing/2014/main" id="{E37D9BCC-52CF-5242-B40E-F74288340C05}"/>
              </a:ext>
            </a:extLst>
          </p:cNvPr>
          <p:cNvPicPr>
            <a:picLocks noChangeAspect="1"/>
          </p:cNvPicPr>
          <p:nvPr/>
        </p:nvPicPr>
        <p:blipFill>
          <a:blip r:embed="rId2"/>
          <a:stretch>
            <a:fillRect/>
          </a:stretch>
        </p:blipFill>
        <p:spPr>
          <a:xfrm>
            <a:off x="308121" y="2510721"/>
            <a:ext cx="1828800" cy="1372973"/>
          </a:xfrm>
          <a:prstGeom prst="rect">
            <a:avLst/>
          </a:prstGeom>
        </p:spPr>
      </p:pic>
      <p:pic>
        <p:nvPicPr>
          <p:cNvPr id="4" name="Picture 3" descr="A picture containing outdoor, old, roof&#10;&#10;Description automatically generated">
            <a:extLst>
              <a:ext uri="{FF2B5EF4-FFF2-40B4-BE49-F238E27FC236}">
                <a16:creationId xmlns:a16="http://schemas.microsoft.com/office/drawing/2014/main" id="{950697D3-B546-BA4F-A3E8-A79C82D483AC}"/>
              </a:ext>
            </a:extLst>
          </p:cNvPr>
          <p:cNvPicPr>
            <a:picLocks noChangeAspect="1"/>
          </p:cNvPicPr>
          <p:nvPr/>
        </p:nvPicPr>
        <p:blipFill>
          <a:blip r:embed="rId3"/>
          <a:stretch>
            <a:fillRect/>
          </a:stretch>
        </p:blipFill>
        <p:spPr>
          <a:xfrm>
            <a:off x="5021368" y="2510345"/>
            <a:ext cx="1826971" cy="1371600"/>
          </a:xfrm>
          <a:prstGeom prst="rect">
            <a:avLst/>
          </a:prstGeom>
        </p:spPr>
      </p:pic>
      <p:pic>
        <p:nvPicPr>
          <p:cNvPr id="8" name="Picture 7" descr="A group of people working in a field&#10;&#10;Description automatically generated with medium confidence">
            <a:extLst>
              <a:ext uri="{FF2B5EF4-FFF2-40B4-BE49-F238E27FC236}">
                <a16:creationId xmlns:a16="http://schemas.microsoft.com/office/drawing/2014/main" id="{307819F0-178A-5B48-9B8D-C311602E7985}"/>
              </a:ext>
            </a:extLst>
          </p:cNvPr>
          <p:cNvPicPr>
            <a:picLocks noChangeAspect="1"/>
          </p:cNvPicPr>
          <p:nvPr/>
        </p:nvPicPr>
        <p:blipFill>
          <a:blip r:embed="rId4"/>
          <a:stretch>
            <a:fillRect/>
          </a:stretch>
        </p:blipFill>
        <p:spPr>
          <a:xfrm>
            <a:off x="2670619" y="2510345"/>
            <a:ext cx="1826971" cy="1371600"/>
          </a:xfrm>
          <a:prstGeom prst="rect">
            <a:avLst/>
          </a:prstGeom>
        </p:spPr>
      </p:pic>
      <p:pic>
        <p:nvPicPr>
          <p:cNvPr id="10" name="Picture 9" descr="A picture containing indoor, table, store, variety&#10;&#10;Description automatically generated">
            <a:extLst>
              <a:ext uri="{FF2B5EF4-FFF2-40B4-BE49-F238E27FC236}">
                <a16:creationId xmlns:a16="http://schemas.microsoft.com/office/drawing/2014/main" id="{44C0D369-0EE6-7D43-9699-50CE760420B9}"/>
              </a:ext>
            </a:extLst>
          </p:cNvPr>
          <p:cNvPicPr>
            <a:picLocks noChangeAspect="1"/>
          </p:cNvPicPr>
          <p:nvPr/>
        </p:nvPicPr>
        <p:blipFill>
          <a:blip r:embed="rId5"/>
          <a:stretch>
            <a:fillRect/>
          </a:stretch>
        </p:blipFill>
        <p:spPr>
          <a:xfrm>
            <a:off x="7389586" y="2510345"/>
            <a:ext cx="1826971" cy="1371600"/>
          </a:xfrm>
          <a:prstGeom prst="rect">
            <a:avLst/>
          </a:prstGeom>
        </p:spPr>
      </p:pic>
      <p:sp>
        <p:nvSpPr>
          <p:cNvPr id="5" name="Rectangle 4">
            <a:extLst>
              <a:ext uri="{FF2B5EF4-FFF2-40B4-BE49-F238E27FC236}">
                <a16:creationId xmlns:a16="http://schemas.microsoft.com/office/drawing/2014/main" id="{CE6AF86C-1C8F-194D-AC4E-8277A288E140}"/>
              </a:ext>
            </a:extLst>
          </p:cNvPr>
          <p:cNvSpPr/>
          <p:nvPr/>
        </p:nvSpPr>
        <p:spPr>
          <a:xfrm>
            <a:off x="0" y="0"/>
            <a:ext cx="12192000" cy="1938992"/>
          </a:xfrm>
          <a:prstGeom prst="rect">
            <a:avLst/>
          </a:prstGeom>
        </p:spPr>
        <p:txBody>
          <a:bodyPr wrap="square">
            <a:spAutoFit/>
          </a:bodyPr>
          <a:lstStyle/>
          <a:p>
            <a:r>
              <a:rPr lang="en-US" sz="2400" dirty="0"/>
              <a:t>In this task, you will be shown a white circle or square that is presented on top of a picture of a negative or neutral image. </a:t>
            </a:r>
            <a:r>
              <a:rPr lang="en-US" sz="2400" u="sng" dirty="0"/>
              <a:t>When you see an image with the white SQUARE, you should press the button with your right index finger as fast as possible. If the image is with the white CIRCLE, you should NOT press the button with your right index finger.</a:t>
            </a:r>
            <a:r>
              <a:rPr lang="en-US" sz="2400" dirty="0"/>
              <a:t> Below is an example trial sequence with a green checkmark for when you should press the button:</a:t>
            </a:r>
          </a:p>
        </p:txBody>
      </p:sp>
      <p:pic>
        <p:nvPicPr>
          <p:cNvPr id="25" name="Picture 24">
            <a:extLst>
              <a:ext uri="{FF2B5EF4-FFF2-40B4-BE49-F238E27FC236}">
                <a16:creationId xmlns:a16="http://schemas.microsoft.com/office/drawing/2014/main" id="{27ECD547-D576-0744-B5BB-31D201DFF21F}"/>
              </a:ext>
            </a:extLst>
          </p:cNvPr>
          <p:cNvPicPr>
            <a:picLocks noChangeAspect="1"/>
          </p:cNvPicPr>
          <p:nvPr/>
        </p:nvPicPr>
        <p:blipFill>
          <a:blip r:embed="rId6"/>
          <a:stretch>
            <a:fillRect/>
          </a:stretch>
        </p:blipFill>
        <p:spPr>
          <a:xfrm>
            <a:off x="9834336" y="5148215"/>
            <a:ext cx="2778579" cy="1932507"/>
          </a:xfrm>
          <a:prstGeom prst="rect">
            <a:avLst/>
          </a:prstGeom>
        </p:spPr>
      </p:pic>
      <p:pic>
        <p:nvPicPr>
          <p:cNvPr id="26" name="Picture 25">
            <a:extLst>
              <a:ext uri="{FF2B5EF4-FFF2-40B4-BE49-F238E27FC236}">
                <a16:creationId xmlns:a16="http://schemas.microsoft.com/office/drawing/2014/main" id="{74F9F35A-984E-6D4F-B4E4-09AEFFC9E3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395446" y="4201911"/>
            <a:ext cx="1518987" cy="1434194"/>
          </a:xfrm>
          <a:prstGeom prst="rect">
            <a:avLst/>
          </a:prstGeom>
        </p:spPr>
      </p:pic>
      <p:sp>
        <p:nvSpPr>
          <p:cNvPr id="29" name="TextBox 28">
            <a:extLst>
              <a:ext uri="{FF2B5EF4-FFF2-40B4-BE49-F238E27FC236}">
                <a16:creationId xmlns:a16="http://schemas.microsoft.com/office/drawing/2014/main" id="{C41E63B3-DD78-574C-8D3A-2511BBCB79B6}"/>
              </a:ext>
            </a:extLst>
          </p:cNvPr>
          <p:cNvSpPr txBox="1"/>
          <p:nvPr/>
        </p:nvSpPr>
        <p:spPr>
          <a:xfrm>
            <a:off x="308121" y="2844225"/>
            <a:ext cx="1813072" cy="584775"/>
          </a:xfrm>
          <a:prstGeom prst="rect">
            <a:avLst/>
          </a:prstGeom>
          <a:noFill/>
        </p:spPr>
        <p:txBody>
          <a:bodyPr wrap="square" rtlCol="0">
            <a:spAutoFit/>
          </a:bodyPr>
          <a:lstStyle/>
          <a:p>
            <a:pPr algn="ctr"/>
            <a:r>
              <a:rPr lang="en-US" sz="3200" b="1" dirty="0">
                <a:solidFill>
                  <a:srgbClr val="FF0000"/>
                </a:solidFill>
              </a:rPr>
              <a:t>+</a:t>
            </a:r>
          </a:p>
        </p:txBody>
      </p:sp>
      <p:sp>
        <p:nvSpPr>
          <p:cNvPr id="32" name="TextBox 31">
            <a:extLst>
              <a:ext uri="{FF2B5EF4-FFF2-40B4-BE49-F238E27FC236}">
                <a16:creationId xmlns:a16="http://schemas.microsoft.com/office/drawing/2014/main" id="{C880B3EE-3FA9-1C43-AF06-2EC683048E73}"/>
              </a:ext>
            </a:extLst>
          </p:cNvPr>
          <p:cNvSpPr txBox="1"/>
          <p:nvPr/>
        </p:nvSpPr>
        <p:spPr>
          <a:xfrm>
            <a:off x="2670619" y="2860491"/>
            <a:ext cx="1810060" cy="584775"/>
          </a:xfrm>
          <a:prstGeom prst="rect">
            <a:avLst/>
          </a:prstGeom>
          <a:noFill/>
        </p:spPr>
        <p:txBody>
          <a:bodyPr wrap="square" rtlCol="0">
            <a:spAutoFit/>
          </a:bodyPr>
          <a:lstStyle/>
          <a:p>
            <a:pPr algn="ctr"/>
            <a:r>
              <a:rPr lang="en-US" sz="3200" b="1" dirty="0">
                <a:solidFill>
                  <a:srgbClr val="FF0000"/>
                </a:solidFill>
              </a:rPr>
              <a:t>+</a:t>
            </a:r>
          </a:p>
        </p:txBody>
      </p:sp>
      <p:pic>
        <p:nvPicPr>
          <p:cNvPr id="39" name="Picture 38">
            <a:extLst>
              <a:ext uri="{FF2B5EF4-FFF2-40B4-BE49-F238E27FC236}">
                <a16:creationId xmlns:a16="http://schemas.microsoft.com/office/drawing/2014/main" id="{FF6D832F-8407-BE48-96A4-B0A0A512A5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2754930" y="4201911"/>
            <a:ext cx="1518987" cy="1434194"/>
          </a:xfrm>
          <a:prstGeom prst="rect">
            <a:avLst/>
          </a:prstGeom>
        </p:spPr>
      </p:pic>
      <p:pic>
        <p:nvPicPr>
          <p:cNvPr id="40" name="Picture 39">
            <a:extLst>
              <a:ext uri="{FF2B5EF4-FFF2-40B4-BE49-F238E27FC236}">
                <a16:creationId xmlns:a16="http://schemas.microsoft.com/office/drawing/2014/main" id="{BB5FDFAB-A8D6-0646-B23A-BB6AA20B4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5114413" y="4201912"/>
            <a:ext cx="1518987" cy="1434194"/>
          </a:xfrm>
          <a:prstGeom prst="rect">
            <a:avLst/>
          </a:prstGeom>
        </p:spPr>
      </p:pic>
      <p:pic>
        <p:nvPicPr>
          <p:cNvPr id="41" name="Picture 40">
            <a:extLst>
              <a:ext uri="{FF2B5EF4-FFF2-40B4-BE49-F238E27FC236}">
                <a16:creationId xmlns:a16="http://schemas.microsoft.com/office/drawing/2014/main" id="{449F544A-4C91-9848-9408-F36AB79391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7604525" y="4201910"/>
            <a:ext cx="1518987" cy="1434194"/>
          </a:xfrm>
          <a:prstGeom prst="rect">
            <a:avLst/>
          </a:prstGeom>
        </p:spPr>
      </p:pic>
      <p:pic>
        <p:nvPicPr>
          <p:cNvPr id="50" name="Picture 49" descr="Shape, arrow&#10;&#10;Description automatically generated">
            <a:extLst>
              <a:ext uri="{FF2B5EF4-FFF2-40B4-BE49-F238E27FC236}">
                <a16:creationId xmlns:a16="http://schemas.microsoft.com/office/drawing/2014/main" id="{A7E50037-6E87-A84F-A590-8263A08D4542}"/>
              </a:ext>
            </a:extLst>
          </p:cNvPr>
          <p:cNvPicPr>
            <a:picLocks noChangeAspect="1"/>
          </p:cNvPicPr>
          <p:nvPr/>
        </p:nvPicPr>
        <p:blipFill>
          <a:blip r:embed="rId8"/>
          <a:stretch>
            <a:fillRect/>
          </a:stretch>
        </p:blipFill>
        <p:spPr>
          <a:xfrm>
            <a:off x="1194610" y="4502058"/>
            <a:ext cx="723900" cy="762000"/>
          </a:xfrm>
          <a:prstGeom prst="rect">
            <a:avLst/>
          </a:prstGeom>
        </p:spPr>
      </p:pic>
      <p:sp>
        <p:nvSpPr>
          <p:cNvPr id="51" name="&quot;No&quot; Symbol 50">
            <a:extLst>
              <a:ext uri="{FF2B5EF4-FFF2-40B4-BE49-F238E27FC236}">
                <a16:creationId xmlns:a16="http://schemas.microsoft.com/office/drawing/2014/main" id="{5FF5DD75-9058-8F44-939C-D24EDC935BD8}"/>
              </a:ext>
            </a:extLst>
          </p:cNvPr>
          <p:cNvSpPr/>
          <p:nvPr/>
        </p:nvSpPr>
        <p:spPr>
          <a:xfrm>
            <a:off x="8364018" y="443034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0A66A974-F63D-024D-96D5-0EA37F4EFDA3}"/>
              </a:ext>
            </a:extLst>
          </p:cNvPr>
          <p:cNvSpPr txBox="1"/>
          <p:nvPr/>
        </p:nvSpPr>
        <p:spPr>
          <a:xfrm>
            <a:off x="188685" y="5640631"/>
            <a:ext cx="9331657" cy="1200329"/>
          </a:xfrm>
          <a:prstGeom prst="rect">
            <a:avLst/>
          </a:prstGeom>
          <a:noFill/>
        </p:spPr>
        <p:txBody>
          <a:bodyPr wrap="none" rtlCol="0">
            <a:spAutoFit/>
          </a:bodyPr>
          <a:lstStyle/>
          <a:p>
            <a:r>
              <a:rPr lang="en-US" sz="2400" dirty="0"/>
              <a:t>This is a practice phase. Try to always keep your eyes on the red plus sign.</a:t>
            </a:r>
          </a:p>
          <a:p>
            <a:endParaRPr lang="en-US" sz="2400" dirty="0"/>
          </a:p>
          <a:p>
            <a:r>
              <a:rPr lang="en-US" sz="2400" dirty="0"/>
              <a:t>Do you have any questions?</a:t>
            </a:r>
          </a:p>
        </p:txBody>
      </p:sp>
      <p:pic>
        <p:nvPicPr>
          <p:cNvPr id="22" name="Picture 21" descr="Shape, arrow&#10;&#10;Description automatically generated">
            <a:extLst>
              <a:ext uri="{FF2B5EF4-FFF2-40B4-BE49-F238E27FC236}">
                <a16:creationId xmlns:a16="http://schemas.microsoft.com/office/drawing/2014/main" id="{260B7335-8837-6347-86B9-9A328236AC0B}"/>
              </a:ext>
            </a:extLst>
          </p:cNvPr>
          <p:cNvPicPr>
            <a:picLocks noChangeAspect="1"/>
          </p:cNvPicPr>
          <p:nvPr/>
        </p:nvPicPr>
        <p:blipFill>
          <a:blip r:embed="rId8"/>
          <a:stretch>
            <a:fillRect/>
          </a:stretch>
        </p:blipFill>
        <p:spPr>
          <a:xfrm>
            <a:off x="3618178" y="4502058"/>
            <a:ext cx="723900" cy="762000"/>
          </a:xfrm>
          <a:prstGeom prst="rect">
            <a:avLst/>
          </a:prstGeom>
        </p:spPr>
      </p:pic>
      <p:pic>
        <p:nvPicPr>
          <p:cNvPr id="23" name="Picture 22" descr="Shape, arrow&#10;&#10;Description automatically generated">
            <a:extLst>
              <a:ext uri="{FF2B5EF4-FFF2-40B4-BE49-F238E27FC236}">
                <a16:creationId xmlns:a16="http://schemas.microsoft.com/office/drawing/2014/main" id="{91B827F2-07EC-5948-948B-1AADA219C4EF}"/>
              </a:ext>
            </a:extLst>
          </p:cNvPr>
          <p:cNvPicPr>
            <a:picLocks noChangeAspect="1"/>
          </p:cNvPicPr>
          <p:nvPr/>
        </p:nvPicPr>
        <p:blipFill>
          <a:blip r:embed="rId8"/>
          <a:stretch>
            <a:fillRect/>
          </a:stretch>
        </p:blipFill>
        <p:spPr>
          <a:xfrm>
            <a:off x="5974843" y="4502058"/>
            <a:ext cx="723900" cy="762000"/>
          </a:xfrm>
          <a:prstGeom prst="rect">
            <a:avLst/>
          </a:prstGeom>
        </p:spPr>
      </p:pic>
      <p:sp>
        <p:nvSpPr>
          <p:cNvPr id="31" name="TextBox 30">
            <a:extLst>
              <a:ext uri="{FF2B5EF4-FFF2-40B4-BE49-F238E27FC236}">
                <a16:creationId xmlns:a16="http://schemas.microsoft.com/office/drawing/2014/main" id="{DA3A36CC-750A-1549-82BE-0C3BAE49210A}"/>
              </a:ext>
            </a:extLst>
          </p:cNvPr>
          <p:cNvSpPr txBox="1"/>
          <p:nvPr/>
        </p:nvSpPr>
        <p:spPr>
          <a:xfrm>
            <a:off x="5029823" y="2901044"/>
            <a:ext cx="1810060" cy="584775"/>
          </a:xfrm>
          <a:prstGeom prst="rect">
            <a:avLst/>
          </a:prstGeom>
          <a:noFill/>
        </p:spPr>
        <p:txBody>
          <a:bodyPr wrap="square" rtlCol="0">
            <a:spAutoFit/>
          </a:bodyPr>
          <a:lstStyle/>
          <a:p>
            <a:pPr algn="ctr"/>
            <a:r>
              <a:rPr lang="en-US" sz="3200" b="1" dirty="0">
                <a:solidFill>
                  <a:srgbClr val="FF0000"/>
                </a:solidFill>
              </a:rPr>
              <a:t>+</a:t>
            </a:r>
          </a:p>
        </p:txBody>
      </p:sp>
      <p:sp>
        <p:nvSpPr>
          <p:cNvPr id="33" name="TextBox 32">
            <a:extLst>
              <a:ext uri="{FF2B5EF4-FFF2-40B4-BE49-F238E27FC236}">
                <a16:creationId xmlns:a16="http://schemas.microsoft.com/office/drawing/2014/main" id="{B017F4F6-CBDF-F64C-8989-27081D547DBA}"/>
              </a:ext>
            </a:extLst>
          </p:cNvPr>
          <p:cNvSpPr txBox="1"/>
          <p:nvPr/>
        </p:nvSpPr>
        <p:spPr>
          <a:xfrm>
            <a:off x="7389586" y="2844224"/>
            <a:ext cx="1810060" cy="584775"/>
          </a:xfrm>
          <a:prstGeom prst="rect">
            <a:avLst/>
          </a:prstGeom>
          <a:noFill/>
        </p:spPr>
        <p:txBody>
          <a:bodyPr wrap="square" rtlCol="0">
            <a:spAutoFit/>
          </a:bodyPr>
          <a:lstStyle/>
          <a:p>
            <a:pPr algn="ctr"/>
            <a:r>
              <a:rPr lang="en-US" sz="3200" b="1" dirty="0">
                <a:solidFill>
                  <a:srgbClr val="FF0000"/>
                </a:solidFill>
              </a:rPr>
              <a:t>+</a:t>
            </a:r>
          </a:p>
        </p:txBody>
      </p:sp>
      <p:pic>
        <p:nvPicPr>
          <p:cNvPr id="3" name="Picture 2">
            <a:extLst>
              <a:ext uri="{FF2B5EF4-FFF2-40B4-BE49-F238E27FC236}">
                <a16:creationId xmlns:a16="http://schemas.microsoft.com/office/drawing/2014/main" id="{3FAE16B8-21A9-C840-8983-21C593D713C6}"/>
              </a:ext>
            </a:extLst>
          </p:cNvPr>
          <p:cNvPicPr>
            <a:picLocks noChangeAspect="1"/>
          </p:cNvPicPr>
          <p:nvPr/>
        </p:nvPicPr>
        <p:blipFill>
          <a:blip r:embed="rId9"/>
          <a:stretch>
            <a:fillRect/>
          </a:stretch>
        </p:blipFill>
        <p:spPr>
          <a:xfrm>
            <a:off x="7723116" y="2607910"/>
            <a:ext cx="1143000" cy="1143000"/>
          </a:xfrm>
          <a:prstGeom prst="rect">
            <a:avLst/>
          </a:prstGeom>
        </p:spPr>
      </p:pic>
      <p:pic>
        <p:nvPicPr>
          <p:cNvPr id="7" name="Picture 6" descr="Shape, square&#10;&#10;Description automatically generated">
            <a:extLst>
              <a:ext uri="{FF2B5EF4-FFF2-40B4-BE49-F238E27FC236}">
                <a16:creationId xmlns:a16="http://schemas.microsoft.com/office/drawing/2014/main" id="{0161ED2A-1BF8-B94D-9658-08A9E5C69F69}"/>
              </a:ext>
            </a:extLst>
          </p:cNvPr>
          <p:cNvPicPr>
            <a:picLocks noChangeAspect="1"/>
          </p:cNvPicPr>
          <p:nvPr/>
        </p:nvPicPr>
        <p:blipFill>
          <a:blip r:embed="rId10"/>
          <a:stretch>
            <a:fillRect/>
          </a:stretch>
        </p:blipFill>
        <p:spPr>
          <a:xfrm>
            <a:off x="3003242" y="2630980"/>
            <a:ext cx="1143000" cy="1143000"/>
          </a:xfrm>
          <a:prstGeom prst="rect">
            <a:avLst/>
          </a:prstGeom>
        </p:spPr>
      </p:pic>
      <p:pic>
        <p:nvPicPr>
          <p:cNvPr id="30" name="Picture 29" descr="Shape, square&#10;&#10;Description automatically generated">
            <a:extLst>
              <a:ext uri="{FF2B5EF4-FFF2-40B4-BE49-F238E27FC236}">
                <a16:creationId xmlns:a16="http://schemas.microsoft.com/office/drawing/2014/main" id="{3D9CA092-75C9-DC48-8C53-A044E2139692}"/>
              </a:ext>
            </a:extLst>
          </p:cNvPr>
          <p:cNvPicPr>
            <a:picLocks noChangeAspect="1"/>
          </p:cNvPicPr>
          <p:nvPr/>
        </p:nvPicPr>
        <p:blipFill>
          <a:blip r:embed="rId10"/>
          <a:stretch>
            <a:fillRect/>
          </a:stretch>
        </p:blipFill>
        <p:spPr>
          <a:xfrm>
            <a:off x="623110" y="2621931"/>
            <a:ext cx="1143000" cy="1143000"/>
          </a:xfrm>
          <a:prstGeom prst="rect">
            <a:avLst/>
          </a:prstGeom>
        </p:spPr>
      </p:pic>
      <p:pic>
        <p:nvPicPr>
          <p:cNvPr id="34" name="Picture 33" descr="Shape, square&#10;&#10;Description automatically generated">
            <a:extLst>
              <a:ext uri="{FF2B5EF4-FFF2-40B4-BE49-F238E27FC236}">
                <a16:creationId xmlns:a16="http://schemas.microsoft.com/office/drawing/2014/main" id="{72904826-9715-1C40-A902-17BC6C153247}"/>
              </a:ext>
            </a:extLst>
          </p:cNvPr>
          <p:cNvPicPr>
            <a:picLocks noChangeAspect="1"/>
          </p:cNvPicPr>
          <p:nvPr/>
        </p:nvPicPr>
        <p:blipFill>
          <a:blip r:embed="rId10"/>
          <a:stretch>
            <a:fillRect/>
          </a:stretch>
        </p:blipFill>
        <p:spPr>
          <a:xfrm>
            <a:off x="5362446" y="2630980"/>
            <a:ext cx="1143000" cy="1143000"/>
          </a:xfrm>
          <a:prstGeom prst="rect">
            <a:avLst/>
          </a:prstGeom>
        </p:spPr>
      </p:pic>
    </p:spTree>
    <p:extLst>
      <p:ext uri="{BB962C8B-B14F-4D97-AF65-F5344CB8AC3E}">
        <p14:creationId xmlns:p14="http://schemas.microsoft.com/office/powerpoint/2010/main" val="231304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person&#10;&#10;Description automatically generated">
            <a:extLst>
              <a:ext uri="{FF2B5EF4-FFF2-40B4-BE49-F238E27FC236}">
                <a16:creationId xmlns:a16="http://schemas.microsoft.com/office/drawing/2014/main" id="{E37D9BCC-52CF-5242-B40E-F74288340C05}"/>
              </a:ext>
            </a:extLst>
          </p:cNvPr>
          <p:cNvPicPr>
            <a:picLocks noChangeAspect="1"/>
          </p:cNvPicPr>
          <p:nvPr/>
        </p:nvPicPr>
        <p:blipFill>
          <a:blip r:embed="rId2"/>
          <a:stretch>
            <a:fillRect/>
          </a:stretch>
        </p:blipFill>
        <p:spPr>
          <a:xfrm>
            <a:off x="308121" y="2510721"/>
            <a:ext cx="1828800" cy="1372973"/>
          </a:xfrm>
          <a:prstGeom prst="rect">
            <a:avLst/>
          </a:prstGeom>
        </p:spPr>
      </p:pic>
      <p:pic>
        <p:nvPicPr>
          <p:cNvPr id="4" name="Picture 3" descr="A picture containing outdoor, old, roof&#10;&#10;Description automatically generated">
            <a:extLst>
              <a:ext uri="{FF2B5EF4-FFF2-40B4-BE49-F238E27FC236}">
                <a16:creationId xmlns:a16="http://schemas.microsoft.com/office/drawing/2014/main" id="{950697D3-B546-BA4F-A3E8-A79C82D483AC}"/>
              </a:ext>
            </a:extLst>
          </p:cNvPr>
          <p:cNvPicPr>
            <a:picLocks noChangeAspect="1"/>
          </p:cNvPicPr>
          <p:nvPr/>
        </p:nvPicPr>
        <p:blipFill>
          <a:blip r:embed="rId3"/>
          <a:stretch>
            <a:fillRect/>
          </a:stretch>
        </p:blipFill>
        <p:spPr>
          <a:xfrm>
            <a:off x="5021368" y="2510345"/>
            <a:ext cx="1826971" cy="1371600"/>
          </a:xfrm>
          <a:prstGeom prst="rect">
            <a:avLst/>
          </a:prstGeom>
        </p:spPr>
      </p:pic>
      <p:pic>
        <p:nvPicPr>
          <p:cNvPr id="8" name="Picture 7" descr="A group of people working in a field&#10;&#10;Description automatically generated with medium confidence">
            <a:extLst>
              <a:ext uri="{FF2B5EF4-FFF2-40B4-BE49-F238E27FC236}">
                <a16:creationId xmlns:a16="http://schemas.microsoft.com/office/drawing/2014/main" id="{307819F0-178A-5B48-9B8D-C311602E7985}"/>
              </a:ext>
            </a:extLst>
          </p:cNvPr>
          <p:cNvPicPr>
            <a:picLocks noChangeAspect="1"/>
          </p:cNvPicPr>
          <p:nvPr/>
        </p:nvPicPr>
        <p:blipFill>
          <a:blip r:embed="rId4"/>
          <a:stretch>
            <a:fillRect/>
          </a:stretch>
        </p:blipFill>
        <p:spPr>
          <a:xfrm>
            <a:off x="2670619" y="2510345"/>
            <a:ext cx="1826971" cy="1371600"/>
          </a:xfrm>
          <a:prstGeom prst="rect">
            <a:avLst/>
          </a:prstGeom>
        </p:spPr>
      </p:pic>
      <p:pic>
        <p:nvPicPr>
          <p:cNvPr id="10" name="Picture 9" descr="A picture containing indoor, table, store, variety&#10;&#10;Description automatically generated">
            <a:extLst>
              <a:ext uri="{FF2B5EF4-FFF2-40B4-BE49-F238E27FC236}">
                <a16:creationId xmlns:a16="http://schemas.microsoft.com/office/drawing/2014/main" id="{44C0D369-0EE6-7D43-9699-50CE760420B9}"/>
              </a:ext>
            </a:extLst>
          </p:cNvPr>
          <p:cNvPicPr>
            <a:picLocks noChangeAspect="1"/>
          </p:cNvPicPr>
          <p:nvPr/>
        </p:nvPicPr>
        <p:blipFill>
          <a:blip r:embed="rId5"/>
          <a:stretch>
            <a:fillRect/>
          </a:stretch>
        </p:blipFill>
        <p:spPr>
          <a:xfrm>
            <a:off x="7389586" y="2510345"/>
            <a:ext cx="1826971" cy="1371600"/>
          </a:xfrm>
          <a:prstGeom prst="rect">
            <a:avLst/>
          </a:prstGeom>
        </p:spPr>
      </p:pic>
      <p:sp>
        <p:nvSpPr>
          <p:cNvPr id="5" name="Rectangle 4">
            <a:extLst>
              <a:ext uri="{FF2B5EF4-FFF2-40B4-BE49-F238E27FC236}">
                <a16:creationId xmlns:a16="http://schemas.microsoft.com/office/drawing/2014/main" id="{CE6AF86C-1C8F-194D-AC4E-8277A288E140}"/>
              </a:ext>
            </a:extLst>
          </p:cNvPr>
          <p:cNvSpPr/>
          <p:nvPr/>
        </p:nvSpPr>
        <p:spPr>
          <a:xfrm>
            <a:off x="0" y="0"/>
            <a:ext cx="12192000" cy="1938992"/>
          </a:xfrm>
          <a:prstGeom prst="rect">
            <a:avLst/>
          </a:prstGeom>
        </p:spPr>
        <p:txBody>
          <a:bodyPr wrap="square">
            <a:spAutoFit/>
          </a:bodyPr>
          <a:lstStyle/>
          <a:p>
            <a:r>
              <a:rPr lang="en-US" sz="2400" dirty="0"/>
              <a:t>In this task, you will be shown a white circle or square that is presented on top of a picture of a negative or neutral image. </a:t>
            </a:r>
            <a:r>
              <a:rPr lang="en-US" sz="2400" u="sng" dirty="0"/>
              <a:t>When you see an image with the white SQUARE, you should press the button with your right index finger as fast as possible. If the image is with the white CIRCLE, you should NOT press the button with your right index finger.</a:t>
            </a:r>
            <a:r>
              <a:rPr lang="en-US" sz="2400" dirty="0"/>
              <a:t> Below is an example trial sequence with a green checkmark for when you should press the button:</a:t>
            </a:r>
          </a:p>
        </p:txBody>
      </p:sp>
      <p:pic>
        <p:nvPicPr>
          <p:cNvPr id="25" name="Picture 24">
            <a:extLst>
              <a:ext uri="{FF2B5EF4-FFF2-40B4-BE49-F238E27FC236}">
                <a16:creationId xmlns:a16="http://schemas.microsoft.com/office/drawing/2014/main" id="{27ECD547-D576-0744-B5BB-31D201DFF21F}"/>
              </a:ext>
            </a:extLst>
          </p:cNvPr>
          <p:cNvPicPr>
            <a:picLocks noChangeAspect="1"/>
          </p:cNvPicPr>
          <p:nvPr/>
        </p:nvPicPr>
        <p:blipFill>
          <a:blip r:embed="rId6"/>
          <a:stretch>
            <a:fillRect/>
          </a:stretch>
        </p:blipFill>
        <p:spPr>
          <a:xfrm>
            <a:off x="9834336" y="5148215"/>
            <a:ext cx="2778579" cy="1932507"/>
          </a:xfrm>
          <a:prstGeom prst="rect">
            <a:avLst/>
          </a:prstGeom>
        </p:spPr>
      </p:pic>
      <p:pic>
        <p:nvPicPr>
          <p:cNvPr id="26" name="Picture 25">
            <a:extLst>
              <a:ext uri="{FF2B5EF4-FFF2-40B4-BE49-F238E27FC236}">
                <a16:creationId xmlns:a16="http://schemas.microsoft.com/office/drawing/2014/main" id="{74F9F35A-984E-6D4F-B4E4-09AEFFC9E3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395446" y="4201911"/>
            <a:ext cx="1518987" cy="1434194"/>
          </a:xfrm>
          <a:prstGeom prst="rect">
            <a:avLst/>
          </a:prstGeom>
        </p:spPr>
      </p:pic>
      <p:sp>
        <p:nvSpPr>
          <p:cNvPr id="29" name="TextBox 28">
            <a:extLst>
              <a:ext uri="{FF2B5EF4-FFF2-40B4-BE49-F238E27FC236}">
                <a16:creationId xmlns:a16="http://schemas.microsoft.com/office/drawing/2014/main" id="{C41E63B3-DD78-574C-8D3A-2511BBCB79B6}"/>
              </a:ext>
            </a:extLst>
          </p:cNvPr>
          <p:cNvSpPr txBox="1"/>
          <p:nvPr/>
        </p:nvSpPr>
        <p:spPr>
          <a:xfrm>
            <a:off x="308121" y="2844225"/>
            <a:ext cx="1813072" cy="584775"/>
          </a:xfrm>
          <a:prstGeom prst="rect">
            <a:avLst/>
          </a:prstGeom>
          <a:noFill/>
        </p:spPr>
        <p:txBody>
          <a:bodyPr wrap="square" rtlCol="0">
            <a:spAutoFit/>
          </a:bodyPr>
          <a:lstStyle/>
          <a:p>
            <a:pPr algn="ctr"/>
            <a:r>
              <a:rPr lang="en-US" sz="3200" b="1" dirty="0">
                <a:solidFill>
                  <a:srgbClr val="FF0000"/>
                </a:solidFill>
              </a:rPr>
              <a:t>+</a:t>
            </a:r>
          </a:p>
        </p:txBody>
      </p:sp>
      <p:sp>
        <p:nvSpPr>
          <p:cNvPr id="32" name="TextBox 31">
            <a:extLst>
              <a:ext uri="{FF2B5EF4-FFF2-40B4-BE49-F238E27FC236}">
                <a16:creationId xmlns:a16="http://schemas.microsoft.com/office/drawing/2014/main" id="{C880B3EE-3FA9-1C43-AF06-2EC683048E73}"/>
              </a:ext>
            </a:extLst>
          </p:cNvPr>
          <p:cNvSpPr txBox="1"/>
          <p:nvPr/>
        </p:nvSpPr>
        <p:spPr>
          <a:xfrm>
            <a:off x="2670619" y="2860491"/>
            <a:ext cx="1810060" cy="584775"/>
          </a:xfrm>
          <a:prstGeom prst="rect">
            <a:avLst/>
          </a:prstGeom>
          <a:noFill/>
        </p:spPr>
        <p:txBody>
          <a:bodyPr wrap="square" rtlCol="0">
            <a:spAutoFit/>
          </a:bodyPr>
          <a:lstStyle/>
          <a:p>
            <a:pPr algn="ctr"/>
            <a:r>
              <a:rPr lang="en-US" sz="3200" b="1" dirty="0">
                <a:solidFill>
                  <a:srgbClr val="FF0000"/>
                </a:solidFill>
              </a:rPr>
              <a:t>+</a:t>
            </a:r>
          </a:p>
        </p:txBody>
      </p:sp>
      <p:pic>
        <p:nvPicPr>
          <p:cNvPr id="39" name="Picture 38">
            <a:extLst>
              <a:ext uri="{FF2B5EF4-FFF2-40B4-BE49-F238E27FC236}">
                <a16:creationId xmlns:a16="http://schemas.microsoft.com/office/drawing/2014/main" id="{FF6D832F-8407-BE48-96A4-B0A0A512A5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2754930" y="4201911"/>
            <a:ext cx="1518987" cy="1434194"/>
          </a:xfrm>
          <a:prstGeom prst="rect">
            <a:avLst/>
          </a:prstGeom>
        </p:spPr>
      </p:pic>
      <p:pic>
        <p:nvPicPr>
          <p:cNvPr id="40" name="Picture 39">
            <a:extLst>
              <a:ext uri="{FF2B5EF4-FFF2-40B4-BE49-F238E27FC236}">
                <a16:creationId xmlns:a16="http://schemas.microsoft.com/office/drawing/2014/main" id="{BB5FDFAB-A8D6-0646-B23A-BB6AA20B4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5114413" y="4201912"/>
            <a:ext cx="1518987" cy="1434194"/>
          </a:xfrm>
          <a:prstGeom prst="rect">
            <a:avLst/>
          </a:prstGeom>
        </p:spPr>
      </p:pic>
      <p:pic>
        <p:nvPicPr>
          <p:cNvPr id="41" name="Picture 40">
            <a:extLst>
              <a:ext uri="{FF2B5EF4-FFF2-40B4-BE49-F238E27FC236}">
                <a16:creationId xmlns:a16="http://schemas.microsoft.com/office/drawing/2014/main" id="{449F544A-4C91-9848-9408-F36AB79391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7604525" y="4201910"/>
            <a:ext cx="1518987" cy="1434194"/>
          </a:xfrm>
          <a:prstGeom prst="rect">
            <a:avLst/>
          </a:prstGeom>
        </p:spPr>
      </p:pic>
      <p:pic>
        <p:nvPicPr>
          <p:cNvPr id="50" name="Picture 49" descr="Shape, arrow&#10;&#10;Description automatically generated">
            <a:extLst>
              <a:ext uri="{FF2B5EF4-FFF2-40B4-BE49-F238E27FC236}">
                <a16:creationId xmlns:a16="http://schemas.microsoft.com/office/drawing/2014/main" id="{A7E50037-6E87-A84F-A590-8263A08D4542}"/>
              </a:ext>
            </a:extLst>
          </p:cNvPr>
          <p:cNvPicPr>
            <a:picLocks noChangeAspect="1"/>
          </p:cNvPicPr>
          <p:nvPr/>
        </p:nvPicPr>
        <p:blipFill>
          <a:blip r:embed="rId8"/>
          <a:stretch>
            <a:fillRect/>
          </a:stretch>
        </p:blipFill>
        <p:spPr>
          <a:xfrm>
            <a:off x="1194610" y="4502058"/>
            <a:ext cx="723900" cy="762000"/>
          </a:xfrm>
          <a:prstGeom prst="rect">
            <a:avLst/>
          </a:prstGeom>
        </p:spPr>
      </p:pic>
      <p:sp>
        <p:nvSpPr>
          <p:cNvPr id="51" name="&quot;No&quot; Symbol 50">
            <a:extLst>
              <a:ext uri="{FF2B5EF4-FFF2-40B4-BE49-F238E27FC236}">
                <a16:creationId xmlns:a16="http://schemas.microsoft.com/office/drawing/2014/main" id="{5FF5DD75-9058-8F44-939C-D24EDC935BD8}"/>
              </a:ext>
            </a:extLst>
          </p:cNvPr>
          <p:cNvSpPr/>
          <p:nvPr/>
        </p:nvSpPr>
        <p:spPr>
          <a:xfrm>
            <a:off x="8364018" y="443034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0A66A974-F63D-024D-96D5-0EA37F4EFDA3}"/>
              </a:ext>
            </a:extLst>
          </p:cNvPr>
          <p:cNvSpPr txBox="1"/>
          <p:nvPr/>
        </p:nvSpPr>
        <p:spPr>
          <a:xfrm>
            <a:off x="188685" y="5640631"/>
            <a:ext cx="9530446" cy="1200329"/>
          </a:xfrm>
          <a:prstGeom prst="rect">
            <a:avLst/>
          </a:prstGeom>
          <a:noFill/>
        </p:spPr>
        <p:txBody>
          <a:bodyPr wrap="square" rtlCol="0">
            <a:spAutoFit/>
          </a:bodyPr>
          <a:lstStyle/>
          <a:p>
            <a:r>
              <a:rPr lang="en-US" sz="2400" dirty="0"/>
              <a:t>This is a real phase. There are 4 parts to this task. Try to always keep your eyes on the red plus sign.</a:t>
            </a:r>
          </a:p>
          <a:p>
            <a:r>
              <a:rPr lang="en-US" sz="2400" dirty="0"/>
              <a:t>Do you have any questions?</a:t>
            </a:r>
          </a:p>
        </p:txBody>
      </p:sp>
      <p:pic>
        <p:nvPicPr>
          <p:cNvPr id="22" name="Picture 21" descr="Shape, arrow&#10;&#10;Description automatically generated">
            <a:extLst>
              <a:ext uri="{FF2B5EF4-FFF2-40B4-BE49-F238E27FC236}">
                <a16:creationId xmlns:a16="http://schemas.microsoft.com/office/drawing/2014/main" id="{260B7335-8837-6347-86B9-9A328236AC0B}"/>
              </a:ext>
            </a:extLst>
          </p:cNvPr>
          <p:cNvPicPr>
            <a:picLocks noChangeAspect="1"/>
          </p:cNvPicPr>
          <p:nvPr/>
        </p:nvPicPr>
        <p:blipFill>
          <a:blip r:embed="rId8"/>
          <a:stretch>
            <a:fillRect/>
          </a:stretch>
        </p:blipFill>
        <p:spPr>
          <a:xfrm>
            <a:off x="3618178" y="4502058"/>
            <a:ext cx="723900" cy="762000"/>
          </a:xfrm>
          <a:prstGeom prst="rect">
            <a:avLst/>
          </a:prstGeom>
        </p:spPr>
      </p:pic>
      <p:pic>
        <p:nvPicPr>
          <p:cNvPr id="23" name="Picture 22" descr="Shape, arrow&#10;&#10;Description automatically generated">
            <a:extLst>
              <a:ext uri="{FF2B5EF4-FFF2-40B4-BE49-F238E27FC236}">
                <a16:creationId xmlns:a16="http://schemas.microsoft.com/office/drawing/2014/main" id="{91B827F2-07EC-5948-948B-1AADA219C4EF}"/>
              </a:ext>
            </a:extLst>
          </p:cNvPr>
          <p:cNvPicPr>
            <a:picLocks noChangeAspect="1"/>
          </p:cNvPicPr>
          <p:nvPr/>
        </p:nvPicPr>
        <p:blipFill>
          <a:blip r:embed="rId8"/>
          <a:stretch>
            <a:fillRect/>
          </a:stretch>
        </p:blipFill>
        <p:spPr>
          <a:xfrm>
            <a:off x="5974843" y="4502058"/>
            <a:ext cx="723900" cy="762000"/>
          </a:xfrm>
          <a:prstGeom prst="rect">
            <a:avLst/>
          </a:prstGeom>
        </p:spPr>
      </p:pic>
      <p:sp>
        <p:nvSpPr>
          <p:cNvPr id="31" name="TextBox 30">
            <a:extLst>
              <a:ext uri="{FF2B5EF4-FFF2-40B4-BE49-F238E27FC236}">
                <a16:creationId xmlns:a16="http://schemas.microsoft.com/office/drawing/2014/main" id="{DA3A36CC-750A-1549-82BE-0C3BAE49210A}"/>
              </a:ext>
            </a:extLst>
          </p:cNvPr>
          <p:cNvSpPr txBox="1"/>
          <p:nvPr/>
        </p:nvSpPr>
        <p:spPr>
          <a:xfrm>
            <a:off x="5029823" y="2901044"/>
            <a:ext cx="1810060" cy="584775"/>
          </a:xfrm>
          <a:prstGeom prst="rect">
            <a:avLst/>
          </a:prstGeom>
          <a:noFill/>
        </p:spPr>
        <p:txBody>
          <a:bodyPr wrap="square" rtlCol="0">
            <a:spAutoFit/>
          </a:bodyPr>
          <a:lstStyle/>
          <a:p>
            <a:pPr algn="ctr"/>
            <a:r>
              <a:rPr lang="en-US" sz="3200" b="1" dirty="0">
                <a:solidFill>
                  <a:srgbClr val="FF0000"/>
                </a:solidFill>
              </a:rPr>
              <a:t>+</a:t>
            </a:r>
          </a:p>
        </p:txBody>
      </p:sp>
      <p:sp>
        <p:nvSpPr>
          <p:cNvPr id="33" name="TextBox 32">
            <a:extLst>
              <a:ext uri="{FF2B5EF4-FFF2-40B4-BE49-F238E27FC236}">
                <a16:creationId xmlns:a16="http://schemas.microsoft.com/office/drawing/2014/main" id="{B017F4F6-CBDF-F64C-8989-27081D547DBA}"/>
              </a:ext>
            </a:extLst>
          </p:cNvPr>
          <p:cNvSpPr txBox="1"/>
          <p:nvPr/>
        </p:nvSpPr>
        <p:spPr>
          <a:xfrm>
            <a:off x="7389586" y="2844224"/>
            <a:ext cx="1810060" cy="584775"/>
          </a:xfrm>
          <a:prstGeom prst="rect">
            <a:avLst/>
          </a:prstGeom>
          <a:noFill/>
        </p:spPr>
        <p:txBody>
          <a:bodyPr wrap="square" rtlCol="0">
            <a:spAutoFit/>
          </a:bodyPr>
          <a:lstStyle/>
          <a:p>
            <a:pPr algn="ctr"/>
            <a:r>
              <a:rPr lang="en-US" sz="3200" b="1" dirty="0">
                <a:solidFill>
                  <a:srgbClr val="FF0000"/>
                </a:solidFill>
              </a:rPr>
              <a:t>+</a:t>
            </a:r>
          </a:p>
        </p:txBody>
      </p:sp>
      <p:pic>
        <p:nvPicPr>
          <p:cNvPr id="27" name="Picture 26">
            <a:extLst>
              <a:ext uri="{FF2B5EF4-FFF2-40B4-BE49-F238E27FC236}">
                <a16:creationId xmlns:a16="http://schemas.microsoft.com/office/drawing/2014/main" id="{88105DCD-294E-954A-87B7-151A297F8861}"/>
              </a:ext>
            </a:extLst>
          </p:cNvPr>
          <p:cNvPicPr>
            <a:picLocks noChangeAspect="1"/>
          </p:cNvPicPr>
          <p:nvPr/>
        </p:nvPicPr>
        <p:blipFill>
          <a:blip r:embed="rId9"/>
          <a:stretch>
            <a:fillRect/>
          </a:stretch>
        </p:blipFill>
        <p:spPr>
          <a:xfrm>
            <a:off x="7723116" y="2607910"/>
            <a:ext cx="1143000" cy="1143000"/>
          </a:xfrm>
          <a:prstGeom prst="rect">
            <a:avLst/>
          </a:prstGeom>
        </p:spPr>
      </p:pic>
      <p:pic>
        <p:nvPicPr>
          <p:cNvPr id="28" name="Picture 27" descr="Shape, square&#10;&#10;Description automatically generated">
            <a:extLst>
              <a:ext uri="{FF2B5EF4-FFF2-40B4-BE49-F238E27FC236}">
                <a16:creationId xmlns:a16="http://schemas.microsoft.com/office/drawing/2014/main" id="{1C3225BC-9EA3-1E44-95AC-B8D0097DBFD1}"/>
              </a:ext>
            </a:extLst>
          </p:cNvPr>
          <p:cNvPicPr>
            <a:picLocks noChangeAspect="1"/>
          </p:cNvPicPr>
          <p:nvPr/>
        </p:nvPicPr>
        <p:blipFill>
          <a:blip r:embed="rId10"/>
          <a:stretch>
            <a:fillRect/>
          </a:stretch>
        </p:blipFill>
        <p:spPr>
          <a:xfrm>
            <a:off x="3003242" y="2630980"/>
            <a:ext cx="1143000" cy="1143000"/>
          </a:xfrm>
          <a:prstGeom prst="rect">
            <a:avLst/>
          </a:prstGeom>
        </p:spPr>
      </p:pic>
      <p:pic>
        <p:nvPicPr>
          <p:cNvPr id="30" name="Picture 29" descr="Shape, square&#10;&#10;Description automatically generated">
            <a:extLst>
              <a:ext uri="{FF2B5EF4-FFF2-40B4-BE49-F238E27FC236}">
                <a16:creationId xmlns:a16="http://schemas.microsoft.com/office/drawing/2014/main" id="{AD501F67-A818-5B48-B801-B32AA2A107F3}"/>
              </a:ext>
            </a:extLst>
          </p:cNvPr>
          <p:cNvPicPr>
            <a:picLocks noChangeAspect="1"/>
          </p:cNvPicPr>
          <p:nvPr/>
        </p:nvPicPr>
        <p:blipFill>
          <a:blip r:embed="rId10"/>
          <a:stretch>
            <a:fillRect/>
          </a:stretch>
        </p:blipFill>
        <p:spPr>
          <a:xfrm>
            <a:off x="623110" y="2621931"/>
            <a:ext cx="1143000" cy="1143000"/>
          </a:xfrm>
          <a:prstGeom prst="rect">
            <a:avLst/>
          </a:prstGeom>
        </p:spPr>
      </p:pic>
      <p:pic>
        <p:nvPicPr>
          <p:cNvPr id="34" name="Picture 33" descr="Shape, square&#10;&#10;Description automatically generated">
            <a:extLst>
              <a:ext uri="{FF2B5EF4-FFF2-40B4-BE49-F238E27FC236}">
                <a16:creationId xmlns:a16="http://schemas.microsoft.com/office/drawing/2014/main" id="{72E06282-936E-3040-892D-C05D8EAA5888}"/>
              </a:ext>
            </a:extLst>
          </p:cNvPr>
          <p:cNvPicPr>
            <a:picLocks noChangeAspect="1"/>
          </p:cNvPicPr>
          <p:nvPr/>
        </p:nvPicPr>
        <p:blipFill>
          <a:blip r:embed="rId10"/>
          <a:stretch>
            <a:fillRect/>
          </a:stretch>
        </p:blipFill>
        <p:spPr>
          <a:xfrm>
            <a:off x="5362446" y="2630980"/>
            <a:ext cx="1143000" cy="1143000"/>
          </a:xfrm>
          <a:prstGeom prst="rect">
            <a:avLst/>
          </a:prstGeom>
        </p:spPr>
      </p:pic>
    </p:spTree>
    <p:extLst>
      <p:ext uri="{BB962C8B-B14F-4D97-AF65-F5344CB8AC3E}">
        <p14:creationId xmlns:p14="http://schemas.microsoft.com/office/powerpoint/2010/main" val="331056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person&#10;&#10;Description automatically generated">
            <a:extLst>
              <a:ext uri="{FF2B5EF4-FFF2-40B4-BE49-F238E27FC236}">
                <a16:creationId xmlns:a16="http://schemas.microsoft.com/office/drawing/2014/main" id="{E37D9BCC-52CF-5242-B40E-F74288340C05}"/>
              </a:ext>
            </a:extLst>
          </p:cNvPr>
          <p:cNvPicPr>
            <a:picLocks noChangeAspect="1"/>
          </p:cNvPicPr>
          <p:nvPr/>
        </p:nvPicPr>
        <p:blipFill>
          <a:blip r:embed="rId2"/>
          <a:stretch>
            <a:fillRect/>
          </a:stretch>
        </p:blipFill>
        <p:spPr>
          <a:xfrm>
            <a:off x="308121" y="2510721"/>
            <a:ext cx="1828800" cy="1372973"/>
          </a:xfrm>
          <a:prstGeom prst="rect">
            <a:avLst/>
          </a:prstGeom>
        </p:spPr>
      </p:pic>
      <p:pic>
        <p:nvPicPr>
          <p:cNvPr id="4" name="Picture 3" descr="A picture containing outdoor, old, roof&#10;&#10;Description automatically generated">
            <a:extLst>
              <a:ext uri="{FF2B5EF4-FFF2-40B4-BE49-F238E27FC236}">
                <a16:creationId xmlns:a16="http://schemas.microsoft.com/office/drawing/2014/main" id="{950697D3-B546-BA4F-A3E8-A79C82D483AC}"/>
              </a:ext>
            </a:extLst>
          </p:cNvPr>
          <p:cNvPicPr>
            <a:picLocks noChangeAspect="1"/>
          </p:cNvPicPr>
          <p:nvPr/>
        </p:nvPicPr>
        <p:blipFill>
          <a:blip r:embed="rId3"/>
          <a:stretch>
            <a:fillRect/>
          </a:stretch>
        </p:blipFill>
        <p:spPr>
          <a:xfrm>
            <a:off x="5021368" y="2510345"/>
            <a:ext cx="1826971" cy="1371600"/>
          </a:xfrm>
          <a:prstGeom prst="rect">
            <a:avLst/>
          </a:prstGeom>
        </p:spPr>
      </p:pic>
      <p:pic>
        <p:nvPicPr>
          <p:cNvPr id="8" name="Picture 7" descr="A group of people working in a field&#10;&#10;Description automatically generated with medium confidence">
            <a:extLst>
              <a:ext uri="{FF2B5EF4-FFF2-40B4-BE49-F238E27FC236}">
                <a16:creationId xmlns:a16="http://schemas.microsoft.com/office/drawing/2014/main" id="{307819F0-178A-5B48-9B8D-C311602E7985}"/>
              </a:ext>
            </a:extLst>
          </p:cNvPr>
          <p:cNvPicPr>
            <a:picLocks noChangeAspect="1"/>
          </p:cNvPicPr>
          <p:nvPr/>
        </p:nvPicPr>
        <p:blipFill>
          <a:blip r:embed="rId4"/>
          <a:stretch>
            <a:fillRect/>
          </a:stretch>
        </p:blipFill>
        <p:spPr>
          <a:xfrm>
            <a:off x="2670619" y="2510345"/>
            <a:ext cx="1826971" cy="1371600"/>
          </a:xfrm>
          <a:prstGeom prst="rect">
            <a:avLst/>
          </a:prstGeom>
        </p:spPr>
      </p:pic>
      <p:pic>
        <p:nvPicPr>
          <p:cNvPr id="10" name="Picture 9" descr="A picture containing indoor, table, store, variety&#10;&#10;Description automatically generated">
            <a:extLst>
              <a:ext uri="{FF2B5EF4-FFF2-40B4-BE49-F238E27FC236}">
                <a16:creationId xmlns:a16="http://schemas.microsoft.com/office/drawing/2014/main" id="{44C0D369-0EE6-7D43-9699-50CE760420B9}"/>
              </a:ext>
            </a:extLst>
          </p:cNvPr>
          <p:cNvPicPr>
            <a:picLocks noChangeAspect="1"/>
          </p:cNvPicPr>
          <p:nvPr/>
        </p:nvPicPr>
        <p:blipFill>
          <a:blip r:embed="rId5"/>
          <a:stretch>
            <a:fillRect/>
          </a:stretch>
        </p:blipFill>
        <p:spPr>
          <a:xfrm>
            <a:off x="7389586" y="2510345"/>
            <a:ext cx="1826971" cy="1371600"/>
          </a:xfrm>
          <a:prstGeom prst="rect">
            <a:avLst/>
          </a:prstGeom>
        </p:spPr>
      </p:pic>
      <p:sp>
        <p:nvSpPr>
          <p:cNvPr id="5" name="Rectangle 4">
            <a:extLst>
              <a:ext uri="{FF2B5EF4-FFF2-40B4-BE49-F238E27FC236}">
                <a16:creationId xmlns:a16="http://schemas.microsoft.com/office/drawing/2014/main" id="{CE6AF86C-1C8F-194D-AC4E-8277A288E140}"/>
              </a:ext>
            </a:extLst>
          </p:cNvPr>
          <p:cNvSpPr/>
          <p:nvPr/>
        </p:nvSpPr>
        <p:spPr>
          <a:xfrm>
            <a:off x="0" y="0"/>
            <a:ext cx="12192000" cy="1938992"/>
          </a:xfrm>
          <a:prstGeom prst="rect">
            <a:avLst/>
          </a:prstGeom>
        </p:spPr>
        <p:txBody>
          <a:bodyPr wrap="square">
            <a:spAutoFit/>
          </a:bodyPr>
          <a:lstStyle/>
          <a:p>
            <a:r>
              <a:rPr lang="en-US" sz="2400" dirty="0"/>
              <a:t>In this task, you will be shown a white circle or square that is presented on top of a picture of a negative or neutral image. </a:t>
            </a:r>
            <a:r>
              <a:rPr lang="en-US" sz="2400" u="sng" dirty="0"/>
              <a:t>When you see an image with the white CIRCLE, you should press the button with your right index finger as fast as possible. If the image is with the white SQUARE, you should NOT press the button with your right index finger.</a:t>
            </a:r>
            <a:r>
              <a:rPr lang="en-US" sz="2400" dirty="0"/>
              <a:t> Below is an example trial sequence with a green checkmark for when you should press the button:</a:t>
            </a:r>
          </a:p>
        </p:txBody>
      </p:sp>
      <p:pic>
        <p:nvPicPr>
          <p:cNvPr id="25" name="Picture 24">
            <a:extLst>
              <a:ext uri="{FF2B5EF4-FFF2-40B4-BE49-F238E27FC236}">
                <a16:creationId xmlns:a16="http://schemas.microsoft.com/office/drawing/2014/main" id="{27ECD547-D576-0744-B5BB-31D201DFF21F}"/>
              </a:ext>
            </a:extLst>
          </p:cNvPr>
          <p:cNvPicPr>
            <a:picLocks noChangeAspect="1"/>
          </p:cNvPicPr>
          <p:nvPr/>
        </p:nvPicPr>
        <p:blipFill>
          <a:blip r:embed="rId6"/>
          <a:stretch>
            <a:fillRect/>
          </a:stretch>
        </p:blipFill>
        <p:spPr>
          <a:xfrm>
            <a:off x="9834336" y="5148215"/>
            <a:ext cx="2778579" cy="1932507"/>
          </a:xfrm>
          <a:prstGeom prst="rect">
            <a:avLst/>
          </a:prstGeom>
        </p:spPr>
      </p:pic>
      <p:pic>
        <p:nvPicPr>
          <p:cNvPr id="26" name="Picture 25">
            <a:extLst>
              <a:ext uri="{FF2B5EF4-FFF2-40B4-BE49-F238E27FC236}">
                <a16:creationId xmlns:a16="http://schemas.microsoft.com/office/drawing/2014/main" id="{74F9F35A-984E-6D4F-B4E4-09AEFFC9E3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395446" y="4201911"/>
            <a:ext cx="1518987" cy="1434194"/>
          </a:xfrm>
          <a:prstGeom prst="rect">
            <a:avLst/>
          </a:prstGeom>
        </p:spPr>
      </p:pic>
      <p:sp>
        <p:nvSpPr>
          <p:cNvPr id="29" name="TextBox 28">
            <a:extLst>
              <a:ext uri="{FF2B5EF4-FFF2-40B4-BE49-F238E27FC236}">
                <a16:creationId xmlns:a16="http://schemas.microsoft.com/office/drawing/2014/main" id="{C41E63B3-DD78-574C-8D3A-2511BBCB79B6}"/>
              </a:ext>
            </a:extLst>
          </p:cNvPr>
          <p:cNvSpPr txBox="1"/>
          <p:nvPr/>
        </p:nvSpPr>
        <p:spPr>
          <a:xfrm>
            <a:off x="308121" y="2844225"/>
            <a:ext cx="1813072" cy="584775"/>
          </a:xfrm>
          <a:prstGeom prst="rect">
            <a:avLst/>
          </a:prstGeom>
          <a:noFill/>
        </p:spPr>
        <p:txBody>
          <a:bodyPr wrap="square" rtlCol="0">
            <a:spAutoFit/>
          </a:bodyPr>
          <a:lstStyle/>
          <a:p>
            <a:pPr algn="ctr"/>
            <a:r>
              <a:rPr lang="en-US" sz="3200" b="1" dirty="0">
                <a:solidFill>
                  <a:srgbClr val="FF0000"/>
                </a:solidFill>
              </a:rPr>
              <a:t>+</a:t>
            </a:r>
          </a:p>
        </p:txBody>
      </p:sp>
      <p:sp>
        <p:nvSpPr>
          <p:cNvPr id="32" name="TextBox 31">
            <a:extLst>
              <a:ext uri="{FF2B5EF4-FFF2-40B4-BE49-F238E27FC236}">
                <a16:creationId xmlns:a16="http://schemas.microsoft.com/office/drawing/2014/main" id="{C880B3EE-3FA9-1C43-AF06-2EC683048E73}"/>
              </a:ext>
            </a:extLst>
          </p:cNvPr>
          <p:cNvSpPr txBox="1"/>
          <p:nvPr/>
        </p:nvSpPr>
        <p:spPr>
          <a:xfrm>
            <a:off x="2670619" y="2860491"/>
            <a:ext cx="1810060" cy="584775"/>
          </a:xfrm>
          <a:prstGeom prst="rect">
            <a:avLst/>
          </a:prstGeom>
          <a:noFill/>
        </p:spPr>
        <p:txBody>
          <a:bodyPr wrap="square" rtlCol="0">
            <a:spAutoFit/>
          </a:bodyPr>
          <a:lstStyle/>
          <a:p>
            <a:pPr algn="ctr"/>
            <a:r>
              <a:rPr lang="en-US" sz="3200" b="1" dirty="0">
                <a:solidFill>
                  <a:srgbClr val="FF0000"/>
                </a:solidFill>
              </a:rPr>
              <a:t>+</a:t>
            </a:r>
          </a:p>
        </p:txBody>
      </p:sp>
      <p:pic>
        <p:nvPicPr>
          <p:cNvPr id="39" name="Picture 38">
            <a:extLst>
              <a:ext uri="{FF2B5EF4-FFF2-40B4-BE49-F238E27FC236}">
                <a16:creationId xmlns:a16="http://schemas.microsoft.com/office/drawing/2014/main" id="{FF6D832F-8407-BE48-96A4-B0A0A512A5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2754930" y="4201911"/>
            <a:ext cx="1518987" cy="1434194"/>
          </a:xfrm>
          <a:prstGeom prst="rect">
            <a:avLst/>
          </a:prstGeom>
        </p:spPr>
      </p:pic>
      <p:pic>
        <p:nvPicPr>
          <p:cNvPr id="40" name="Picture 39">
            <a:extLst>
              <a:ext uri="{FF2B5EF4-FFF2-40B4-BE49-F238E27FC236}">
                <a16:creationId xmlns:a16="http://schemas.microsoft.com/office/drawing/2014/main" id="{BB5FDFAB-A8D6-0646-B23A-BB6AA20B4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5114413" y="4201912"/>
            <a:ext cx="1518987" cy="1434194"/>
          </a:xfrm>
          <a:prstGeom prst="rect">
            <a:avLst/>
          </a:prstGeom>
        </p:spPr>
      </p:pic>
      <p:pic>
        <p:nvPicPr>
          <p:cNvPr id="41" name="Picture 40">
            <a:extLst>
              <a:ext uri="{FF2B5EF4-FFF2-40B4-BE49-F238E27FC236}">
                <a16:creationId xmlns:a16="http://schemas.microsoft.com/office/drawing/2014/main" id="{449F544A-4C91-9848-9408-F36AB79391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7604525" y="4201910"/>
            <a:ext cx="1518987" cy="1434194"/>
          </a:xfrm>
          <a:prstGeom prst="rect">
            <a:avLst/>
          </a:prstGeom>
        </p:spPr>
      </p:pic>
      <p:pic>
        <p:nvPicPr>
          <p:cNvPr id="50" name="Picture 49" descr="Shape, arrow&#10;&#10;Description automatically generated">
            <a:extLst>
              <a:ext uri="{FF2B5EF4-FFF2-40B4-BE49-F238E27FC236}">
                <a16:creationId xmlns:a16="http://schemas.microsoft.com/office/drawing/2014/main" id="{A7E50037-6E87-A84F-A590-8263A08D4542}"/>
              </a:ext>
            </a:extLst>
          </p:cNvPr>
          <p:cNvPicPr>
            <a:picLocks noChangeAspect="1"/>
          </p:cNvPicPr>
          <p:nvPr/>
        </p:nvPicPr>
        <p:blipFill>
          <a:blip r:embed="rId8"/>
          <a:stretch>
            <a:fillRect/>
          </a:stretch>
        </p:blipFill>
        <p:spPr>
          <a:xfrm>
            <a:off x="1194610" y="4502058"/>
            <a:ext cx="723900" cy="762000"/>
          </a:xfrm>
          <a:prstGeom prst="rect">
            <a:avLst/>
          </a:prstGeom>
        </p:spPr>
      </p:pic>
      <p:sp>
        <p:nvSpPr>
          <p:cNvPr id="51" name="&quot;No&quot; Symbol 50">
            <a:extLst>
              <a:ext uri="{FF2B5EF4-FFF2-40B4-BE49-F238E27FC236}">
                <a16:creationId xmlns:a16="http://schemas.microsoft.com/office/drawing/2014/main" id="{5FF5DD75-9058-8F44-939C-D24EDC935BD8}"/>
              </a:ext>
            </a:extLst>
          </p:cNvPr>
          <p:cNvSpPr/>
          <p:nvPr/>
        </p:nvSpPr>
        <p:spPr>
          <a:xfrm>
            <a:off x="8364018" y="443034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0A66A974-F63D-024D-96D5-0EA37F4EFDA3}"/>
              </a:ext>
            </a:extLst>
          </p:cNvPr>
          <p:cNvSpPr txBox="1"/>
          <p:nvPr/>
        </p:nvSpPr>
        <p:spPr>
          <a:xfrm>
            <a:off x="188685" y="5640631"/>
            <a:ext cx="9331657" cy="1200329"/>
          </a:xfrm>
          <a:prstGeom prst="rect">
            <a:avLst/>
          </a:prstGeom>
          <a:noFill/>
        </p:spPr>
        <p:txBody>
          <a:bodyPr wrap="none" rtlCol="0">
            <a:spAutoFit/>
          </a:bodyPr>
          <a:lstStyle/>
          <a:p>
            <a:r>
              <a:rPr lang="en-US" sz="2400" dirty="0"/>
              <a:t>This is a practice phase. Try to always keep your eyes on the red plus sign.</a:t>
            </a:r>
          </a:p>
          <a:p>
            <a:endParaRPr lang="en-US" sz="2400" dirty="0"/>
          </a:p>
          <a:p>
            <a:r>
              <a:rPr lang="en-US" sz="2400" dirty="0"/>
              <a:t>Do you have any questions?</a:t>
            </a:r>
          </a:p>
        </p:txBody>
      </p:sp>
      <p:pic>
        <p:nvPicPr>
          <p:cNvPr id="22" name="Picture 21" descr="Shape, arrow&#10;&#10;Description automatically generated">
            <a:extLst>
              <a:ext uri="{FF2B5EF4-FFF2-40B4-BE49-F238E27FC236}">
                <a16:creationId xmlns:a16="http://schemas.microsoft.com/office/drawing/2014/main" id="{260B7335-8837-6347-86B9-9A328236AC0B}"/>
              </a:ext>
            </a:extLst>
          </p:cNvPr>
          <p:cNvPicPr>
            <a:picLocks noChangeAspect="1"/>
          </p:cNvPicPr>
          <p:nvPr/>
        </p:nvPicPr>
        <p:blipFill>
          <a:blip r:embed="rId8"/>
          <a:stretch>
            <a:fillRect/>
          </a:stretch>
        </p:blipFill>
        <p:spPr>
          <a:xfrm>
            <a:off x="3618178" y="4502058"/>
            <a:ext cx="723900" cy="762000"/>
          </a:xfrm>
          <a:prstGeom prst="rect">
            <a:avLst/>
          </a:prstGeom>
        </p:spPr>
      </p:pic>
      <p:pic>
        <p:nvPicPr>
          <p:cNvPr id="23" name="Picture 22" descr="Shape, arrow&#10;&#10;Description automatically generated">
            <a:extLst>
              <a:ext uri="{FF2B5EF4-FFF2-40B4-BE49-F238E27FC236}">
                <a16:creationId xmlns:a16="http://schemas.microsoft.com/office/drawing/2014/main" id="{91B827F2-07EC-5948-948B-1AADA219C4EF}"/>
              </a:ext>
            </a:extLst>
          </p:cNvPr>
          <p:cNvPicPr>
            <a:picLocks noChangeAspect="1"/>
          </p:cNvPicPr>
          <p:nvPr/>
        </p:nvPicPr>
        <p:blipFill>
          <a:blip r:embed="rId8"/>
          <a:stretch>
            <a:fillRect/>
          </a:stretch>
        </p:blipFill>
        <p:spPr>
          <a:xfrm>
            <a:off x="5974843" y="4502058"/>
            <a:ext cx="723900" cy="762000"/>
          </a:xfrm>
          <a:prstGeom prst="rect">
            <a:avLst/>
          </a:prstGeom>
        </p:spPr>
      </p:pic>
      <p:sp>
        <p:nvSpPr>
          <p:cNvPr id="31" name="TextBox 30">
            <a:extLst>
              <a:ext uri="{FF2B5EF4-FFF2-40B4-BE49-F238E27FC236}">
                <a16:creationId xmlns:a16="http://schemas.microsoft.com/office/drawing/2014/main" id="{DA3A36CC-750A-1549-82BE-0C3BAE49210A}"/>
              </a:ext>
            </a:extLst>
          </p:cNvPr>
          <p:cNvSpPr txBox="1"/>
          <p:nvPr/>
        </p:nvSpPr>
        <p:spPr>
          <a:xfrm>
            <a:off x="5029823" y="2901044"/>
            <a:ext cx="1810060" cy="584775"/>
          </a:xfrm>
          <a:prstGeom prst="rect">
            <a:avLst/>
          </a:prstGeom>
          <a:noFill/>
        </p:spPr>
        <p:txBody>
          <a:bodyPr wrap="square" rtlCol="0">
            <a:spAutoFit/>
          </a:bodyPr>
          <a:lstStyle/>
          <a:p>
            <a:pPr algn="ctr"/>
            <a:r>
              <a:rPr lang="en-US" sz="3200" b="1" dirty="0">
                <a:solidFill>
                  <a:srgbClr val="FF0000"/>
                </a:solidFill>
              </a:rPr>
              <a:t>+</a:t>
            </a:r>
          </a:p>
        </p:txBody>
      </p:sp>
      <p:sp>
        <p:nvSpPr>
          <p:cNvPr id="33" name="TextBox 32">
            <a:extLst>
              <a:ext uri="{FF2B5EF4-FFF2-40B4-BE49-F238E27FC236}">
                <a16:creationId xmlns:a16="http://schemas.microsoft.com/office/drawing/2014/main" id="{B017F4F6-CBDF-F64C-8989-27081D547DBA}"/>
              </a:ext>
            </a:extLst>
          </p:cNvPr>
          <p:cNvSpPr txBox="1"/>
          <p:nvPr/>
        </p:nvSpPr>
        <p:spPr>
          <a:xfrm>
            <a:off x="7389586" y="2844224"/>
            <a:ext cx="1810060" cy="584775"/>
          </a:xfrm>
          <a:prstGeom prst="rect">
            <a:avLst/>
          </a:prstGeom>
          <a:noFill/>
        </p:spPr>
        <p:txBody>
          <a:bodyPr wrap="square" rtlCol="0">
            <a:spAutoFit/>
          </a:bodyPr>
          <a:lstStyle/>
          <a:p>
            <a:pPr algn="ctr"/>
            <a:r>
              <a:rPr lang="en-US" sz="3200" b="1" dirty="0">
                <a:solidFill>
                  <a:srgbClr val="FF0000"/>
                </a:solidFill>
              </a:rPr>
              <a:t>+</a:t>
            </a:r>
          </a:p>
        </p:txBody>
      </p:sp>
      <p:pic>
        <p:nvPicPr>
          <p:cNvPr id="27" name="Picture 26">
            <a:extLst>
              <a:ext uri="{FF2B5EF4-FFF2-40B4-BE49-F238E27FC236}">
                <a16:creationId xmlns:a16="http://schemas.microsoft.com/office/drawing/2014/main" id="{E9C2A2B5-3310-324F-B0B6-70BAF1EF320F}"/>
              </a:ext>
            </a:extLst>
          </p:cNvPr>
          <p:cNvPicPr>
            <a:picLocks noChangeAspect="1"/>
          </p:cNvPicPr>
          <p:nvPr/>
        </p:nvPicPr>
        <p:blipFill>
          <a:blip r:embed="rId9"/>
          <a:stretch>
            <a:fillRect/>
          </a:stretch>
        </p:blipFill>
        <p:spPr>
          <a:xfrm>
            <a:off x="623110" y="2621931"/>
            <a:ext cx="1143000" cy="1143000"/>
          </a:xfrm>
          <a:prstGeom prst="rect">
            <a:avLst/>
          </a:prstGeom>
        </p:spPr>
      </p:pic>
      <p:pic>
        <p:nvPicPr>
          <p:cNvPr id="35" name="Picture 34" descr="Shape, square&#10;&#10;Description automatically generated">
            <a:extLst>
              <a:ext uri="{FF2B5EF4-FFF2-40B4-BE49-F238E27FC236}">
                <a16:creationId xmlns:a16="http://schemas.microsoft.com/office/drawing/2014/main" id="{95CF6427-E3CB-0D4B-B281-08A46EF6ED29}"/>
              </a:ext>
            </a:extLst>
          </p:cNvPr>
          <p:cNvPicPr>
            <a:picLocks noChangeAspect="1"/>
          </p:cNvPicPr>
          <p:nvPr/>
        </p:nvPicPr>
        <p:blipFill>
          <a:blip r:embed="rId10"/>
          <a:stretch>
            <a:fillRect/>
          </a:stretch>
        </p:blipFill>
        <p:spPr>
          <a:xfrm>
            <a:off x="7723116" y="2628727"/>
            <a:ext cx="1143000" cy="1143000"/>
          </a:xfrm>
          <a:prstGeom prst="rect">
            <a:avLst/>
          </a:prstGeom>
        </p:spPr>
      </p:pic>
      <p:pic>
        <p:nvPicPr>
          <p:cNvPr id="36" name="Picture 35">
            <a:extLst>
              <a:ext uri="{FF2B5EF4-FFF2-40B4-BE49-F238E27FC236}">
                <a16:creationId xmlns:a16="http://schemas.microsoft.com/office/drawing/2014/main" id="{612FFA7B-7964-9748-820A-8579226DE2FB}"/>
              </a:ext>
            </a:extLst>
          </p:cNvPr>
          <p:cNvPicPr>
            <a:picLocks noChangeAspect="1"/>
          </p:cNvPicPr>
          <p:nvPr/>
        </p:nvPicPr>
        <p:blipFill>
          <a:blip r:embed="rId9"/>
          <a:stretch>
            <a:fillRect/>
          </a:stretch>
        </p:blipFill>
        <p:spPr>
          <a:xfrm>
            <a:off x="3003870" y="2591513"/>
            <a:ext cx="1143000" cy="1143000"/>
          </a:xfrm>
          <a:prstGeom prst="rect">
            <a:avLst/>
          </a:prstGeom>
        </p:spPr>
      </p:pic>
      <p:pic>
        <p:nvPicPr>
          <p:cNvPr id="37" name="Picture 36">
            <a:extLst>
              <a:ext uri="{FF2B5EF4-FFF2-40B4-BE49-F238E27FC236}">
                <a16:creationId xmlns:a16="http://schemas.microsoft.com/office/drawing/2014/main" id="{C9FBF861-734E-074E-B94A-7A61E419AD8E}"/>
              </a:ext>
            </a:extLst>
          </p:cNvPr>
          <p:cNvPicPr>
            <a:picLocks noChangeAspect="1"/>
          </p:cNvPicPr>
          <p:nvPr/>
        </p:nvPicPr>
        <p:blipFill>
          <a:blip r:embed="rId9"/>
          <a:stretch>
            <a:fillRect/>
          </a:stretch>
        </p:blipFill>
        <p:spPr>
          <a:xfrm>
            <a:off x="5363502" y="2615460"/>
            <a:ext cx="1143000" cy="1143000"/>
          </a:xfrm>
          <a:prstGeom prst="rect">
            <a:avLst/>
          </a:prstGeom>
        </p:spPr>
      </p:pic>
    </p:spTree>
    <p:extLst>
      <p:ext uri="{BB962C8B-B14F-4D97-AF65-F5344CB8AC3E}">
        <p14:creationId xmlns:p14="http://schemas.microsoft.com/office/powerpoint/2010/main" val="381184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person&#10;&#10;Description automatically generated">
            <a:extLst>
              <a:ext uri="{FF2B5EF4-FFF2-40B4-BE49-F238E27FC236}">
                <a16:creationId xmlns:a16="http://schemas.microsoft.com/office/drawing/2014/main" id="{E37D9BCC-52CF-5242-B40E-F74288340C05}"/>
              </a:ext>
            </a:extLst>
          </p:cNvPr>
          <p:cNvPicPr>
            <a:picLocks noChangeAspect="1"/>
          </p:cNvPicPr>
          <p:nvPr/>
        </p:nvPicPr>
        <p:blipFill>
          <a:blip r:embed="rId2"/>
          <a:stretch>
            <a:fillRect/>
          </a:stretch>
        </p:blipFill>
        <p:spPr>
          <a:xfrm>
            <a:off x="308121" y="2510721"/>
            <a:ext cx="1828800" cy="1372973"/>
          </a:xfrm>
          <a:prstGeom prst="rect">
            <a:avLst/>
          </a:prstGeom>
        </p:spPr>
      </p:pic>
      <p:pic>
        <p:nvPicPr>
          <p:cNvPr id="4" name="Picture 3" descr="A picture containing outdoor, old, roof&#10;&#10;Description automatically generated">
            <a:extLst>
              <a:ext uri="{FF2B5EF4-FFF2-40B4-BE49-F238E27FC236}">
                <a16:creationId xmlns:a16="http://schemas.microsoft.com/office/drawing/2014/main" id="{950697D3-B546-BA4F-A3E8-A79C82D483AC}"/>
              </a:ext>
            </a:extLst>
          </p:cNvPr>
          <p:cNvPicPr>
            <a:picLocks noChangeAspect="1"/>
          </p:cNvPicPr>
          <p:nvPr/>
        </p:nvPicPr>
        <p:blipFill>
          <a:blip r:embed="rId3"/>
          <a:stretch>
            <a:fillRect/>
          </a:stretch>
        </p:blipFill>
        <p:spPr>
          <a:xfrm>
            <a:off x="5021368" y="2510345"/>
            <a:ext cx="1826971" cy="1371600"/>
          </a:xfrm>
          <a:prstGeom prst="rect">
            <a:avLst/>
          </a:prstGeom>
        </p:spPr>
      </p:pic>
      <p:pic>
        <p:nvPicPr>
          <p:cNvPr id="8" name="Picture 7" descr="A group of people working in a field&#10;&#10;Description automatically generated with medium confidence">
            <a:extLst>
              <a:ext uri="{FF2B5EF4-FFF2-40B4-BE49-F238E27FC236}">
                <a16:creationId xmlns:a16="http://schemas.microsoft.com/office/drawing/2014/main" id="{307819F0-178A-5B48-9B8D-C311602E7985}"/>
              </a:ext>
            </a:extLst>
          </p:cNvPr>
          <p:cNvPicPr>
            <a:picLocks noChangeAspect="1"/>
          </p:cNvPicPr>
          <p:nvPr/>
        </p:nvPicPr>
        <p:blipFill>
          <a:blip r:embed="rId4"/>
          <a:stretch>
            <a:fillRect/>
          </a:stretch>
        </p:blipFill>
        <p:spPr>
          <a:xfrm>
            <a:off x="2670619" y="2510345"/>
            <a:ext cx="1826971" cy="1371600"/>
          </a:xfrm>
          <a:prstGeom prst="rect">
            <a:avLst/>
          </a:prstGeom>
        </p:spPr>
      </p:pic>
      <p:pic>
        <p:nvPicPr>
          <p:cNvPr id="10" name="Picture 9" descr="A picture containing indoor, table, store, variety&#10;&#10;Description automatically generated">
            <a:extLst>
              <a:ext uri="{FF2B5EF4-FFF2-40B4-BE49-F238E27FC236}">
                <a16:creationId xmlns:a16="http://schemas.microsoft.com/office/drawing/2014/main" id="{44C0D369-0EE6-7D43-9699-50CE760420B9}"/>
              </a:ext>
            </a:extLst>
          </p:cNvPr>
          <p:cNvPicPr>
            <a:picLocks noChangeAspect="1"/>
          </p:cNvPicPr>
          <p:nvPr/>
        </p:nvPicPr>
        <p:blipFill>
          <a:blip r:embed="rId5"/>
          <a:stretch>
            <a:fillRect/>
          </a:stretch>
        </p:blipFill>
        <p:spPr>
          <a:xfrm>
            <a:off x="7389586" y="2510345"/>
            <a:ext cx="1826971" cy="1371600"/>
          </a:xfrm>
          <a:prstGeom prst="rect">
            <a:avLst/>
          </a:prstGeom>
        </p:spPr>
      </p:pic>
      <p:sp>
        <p:nvSpPr>
          <p:cNvPr id="5" name="Rectangle 4">
            <a:extLst>
              <a:ext uri="{FF2B5EF4-FFF2-40B4-BE49-F238E27FC236}">
                <a16:creationId xmlns:a16="http://schemas.microsoft.com/office/drawing/2014/main" id="{CE6AF86C-1C8F-194D-AC4E-8277A288E140}"/>
              </a:ext>
            </a:extLst>
          </p:cNvPr>
          <p:cNvSpPr/>
          <p:nvPr/>
        </p:nvSpPr>
        <p:spPr>
          <a:xfrm>
            <a:off x="0" y="0"/>
            <a:ext cx="12192000" cy="1938992"/>
          </a:xfrm>
          <a:prstGeom prst="rect">
            <a:avLst/>
          </a:prstGeom>
        </p:spPr>
        <p:txBody>
          <a:bodyPr wrap="square">
            <a:spAutoFit/>
          </a:bodyPr>
          <a:lstStyle/>
          <a:p>
            <a:r>
              <a:rPr lang="en-US" sz="2400" dirty="0"/>
              <a:t>In this task, you will be shown a white circle or square that is presented on top of a picture of a negative or neutral image. </a:t>
            </a:r>
            <a:r>
              <a:rPr lang="en-US" sz="2400" u="sng" dirty="0"/>
              <a:t>When you see an image with the white CIRCLE, you should press the button with your right index finger as fast as possible. If the image is with the white SQUARE, you should NOT press the button with your right index finger.</a:t>
            </a:r>
            <a:r>
              <a:rPr lang="en-US" sz="2400" dirty="0"/>
              <a:t> Below is an example trial sequence with a green checkmark for when you should press the button:</a:t>
            </a:r>
          </a:p>
        </p:txBody>
      </p:sp>
      <p:pic>
        <p:nvPicPr>
          <p:cNvPr id="25" name="Picture 24">
            <a:extLst>
              <a:ext uri="{FF2B5EF4-FFF2-40B4-BE49-F238E27FC236}">
                <a16:creationId xmlns:a16="http://schemas.microsoft.com/office/drawing/2014/main" id="{27ECD547-D576-0744-B5BB-31D201DFF21F}"/>
              </a:ext>
            </a:extLst>
          </p:cNvPr>
          <p:cNvPicPr>
            <a:picLocks noChangeAspect="1"/>
          </p:cNvPicPr>
          <p:nvPr/>
        </p:nvPicPr>
        <p:blipFill>
          <a:blip r:embed="rId6"/>
          <a:stretch>
            <a:fillRect/>
          </a:stretch>
        </p:blipFill>
        <p:spPr>
          <a:xfrm>
            <a:off x="9834336" y="5148215"/>
            <a:ext cx="2778579" cy="1932507"/>
          </a:xfrm>
          <a:prstGeom prst="rect">
            <a:avLst/>
          </a:prstGeom>
        </p:spPr>
      </p:pic>
      <p:pic>
        <p:nvPicPr>
          <p:cNvPr id="26" name="Picture 25">
            <a:extLst>
              <a:ext uri="{FF2B5EF4-FFF2-40B4-BE49-F238E27FC236}">
                <a16:creationId xmlns:a16="http://schemas.microsoft.com/office/drawing/2014/main" id="{74F9F35A-984E-6D4F-B4E4-09AEFFC9E3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395446" y="4201911"/>
            <a:ext cx="1518987" cy="1434194"/>
          </a:xfrm>
          <a:prstGeom prst="rect">
            <a:avLst/>
          </a:prstGeom>
        </p:spPr>
      </p:pic>
      <p:sp>
        <p:nvSpPr>
          <p:cNvPr id="29" name="TextBox 28">
            <a:extLst>
              <a:ext uri="{FF2B5EF4-FFF2-40B4-BE49-F238E27FC236}">
                <a16:creationId xmlns:a16="http://schemas.microsoft.com/office/drawing/2014/main" id="{C41E63B3-DD78-574C-8D3A-2511BBCB79B6}"/>
              </a:ext>
            </a:extLst>
          </p:cNvPr>
          <p:cNvSpPr txBox="1"/>
          <p:nvPr/>
        </p:nvSpPr>
        <p:spPr>
          <a:xfrm>
            <a:off x="308121" y="2844225"/>
            <a:ext cx="1813072" cy="584775"/>
          </a:xfrm>
          <a:prstGeom prst="rect">
            <a:avLst/>
          </a:prstGeom>
          <a:noFill/>
        </p:spPr>
        <p:txBody>
          <a:bodyPr wrap="square" rtlCol="0">
            <a:spAutoFit/>
          </a:bodyPr>
          <a:lstStyle/>
          <a:p>
            <a:pPr algn="ctr"/>
            <a:r>
              <a:rPr lang="en-US" sz="3200" b="1" dirty="0">
                <a:solidFill>
                  <a:srgbClr val="FF0000"/>
                </a:solidFill>
              </a:rPr>
              <a:t>+</a:t>
            </a:r>
          </a:p>
        </p:txBody>
      </p:sp>
      <p:sp>
        <p:nvSpPr>
          <p:cNvPr id="32" name="TextBox 31">
            <a:extLst>
              <a:ext uri="{FF2B5EF4-FFF2-40B4-BE49-F238E27FC236}">
                <a16:creationId xmlns:a16="http://schemas.microsoft.com/office/drawing/2014/main" id="{C880B3EE-3FA9-1C43-AF06-2EC683048E73}"/>
              </a:ext>
            </a:extLst>
          </p:cNvPr>
          <p:cNvSpPr txBox="1"/>
          <p:nvPr/>
        </p:nvSpPr>
        <p:spPr>
          <a:xfrm>
            <a:off x="2670619" y="2860491"/>
            <a:ext cx="1810060" cy="584775"/>
          </a:xfrm>
          <a:prstGeom prst="rect">
            <a:avLst/>
          </a:prstGeom>
          <a:noFill/>
        </p:spPr>
        <p:txBody>
          <a:bodyPr wrap="square" rtlCol="0">
            <a:spAutoFit/>
          </a:bodyPr>
          <a:lstStyle/>
          <a:p>
            <a:pPr algn="ctr"/>
            <a:r>
              <a:rPr lang="en-US" sz="3200" b="1" dirty="0">
                <a:solidFill>
                  <a:srgbClr val="FF0000"/>
                </a:solidFill>
              </a:rPr>
              <a:t>+</a:t>
            </a:r>
          </a:p>
        </p:txBody>
      </p:sp>
      <p:pic>
        <p:nvPicPr>
          <p:cNvPr id="39" name="Picture 38">
            <a:extLst>
              <a:ext uri="{FF2B5EF4-FFF2-40B4-BE49-F238E27FC236}">
                <a16:creationId xmlns:a16="http://schemas.microsoft.com/office/drawing/2014/main" id="{FF6D832F-8407-BE48-96A4-B0A0A512A5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2754930" y="4201911"/>
            <a:ext cx="1518987" cy="1434194"/>
          </a:xfrm>
          <a:prstGeom prst="rect">
            <a:avLst/>
          </a:prstGeom>
        </p:spPr>
      </p:pic>
      <p:pic>
        <p:nvPicPr>
          <p:cNvPr id="40" name="Picture 39">
            <a:extLst>
              <a:ext uri="{FF2B5EF4-FFF2-40B4-BE49-F238E27FC236}">
                <a16:creationId xmlns:a16="http://schemas.microsoft.com/office/drawing/2014/main" id="{BB5FDFAB-A8D6-0646-B23A-BB6AA20B4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5114413" y="4201912"/>
            <a:ext cx="1518987" cy="1434194"/>
          </a:xfrm>
          <a:prstGeom prst="rect">
            <a:avLst/>
          </a:prstGeom>
        </p:spPr>
      </p:pic>
      <p:pic>
        <p:nvPicPr>
          <p:cNvPr id="41" name="Picture 40">
            <a:extLst>
              <a:ext uri="{FF2B5EF4-FFF2-40B4-BE49-F238E27FC236}">
                <a16:creationId xmlns:a16="http://schemas.microsoft.com/office/drawing/2014/main" id="{449F544A-4C91-9848-9408-F36AB79391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258554">
            <a:off x="7604525" y="4201910"/>
            <a:ext cx="1518987" cy="1434194"/>
          </a:xfrm>
          <a:prstGeom prst="rect">
            <a:avLst/>
          </a:prstGeom>
        </p:spPr>
      </p:pic>
      <p:pic>
        <p:nvPicPr>
          <p:cNvPr id="50" name="Picture 49" descr="Shape, arrow&#10;&#10;Description automatically generated">
            <a:extLst>
              <a:ext uri="{FF2B5EF4-FFF2-40B4-BE49-F238E27FC236}">
                <a16:creationId xmlns:a16="http://schemas.microsoft.com/office/drawing/2014/main" id="{A7E50037-6E87-A84F-A590-8263A08D4542}"/>
              </a:ext>
            </a:extLst>
          </p:cNvPr>
          <p:cNvPicPr>
            <a:picLocks noChangeAspect="1"/>
          </p:cNvPicPr>
          <p:nvPr/>
        </p:nvPicPr>
        <p:blipFill>
          <a:blip r:embed="rId8"/>
          <a:stretch>
            <a:fillRect/>
          </a:stretch>
        </p:blipFill>
        <p:spPr>
          <a:xfrm>
            <a:off x="1194610" y="4502058"/>
            <a:ext cx="723900" cy="762000"/>
          </a:xfrm>
          <a:prstGeom prst="rect">
            <a:avLst/>
          </a:prstGeom>
        </p:spPr>
      </p:pic>
      <p:sp>
        <p:nvSpPr>
          <p:cNvPr id="51" name="&quot;No&quot; Symbol 50">
            <a:extLst>
              <a:ext uri="{FF2B5EF4-FFF2-40B4-BE49-F238E27FC236}">
                <a16:creationId xmlns:a16="http://schemas.microsoft.com/office/drawing/2014/main" id="{5FF5DD75-9058-8F44-939C-D24EDC935BD8}"/>
              </a:ext>
            </a:extLst>
          </p:cNvPr>
          <p:cNvSpPr/>
          <p:nvPr/>
        </p:nvSpPr>
        <p:spPr>
          <a:xfrm>
            <a:off x="8364018" y="4430340"/>
            <a:ext cx="957723" cy="959819"/>
          </a:xfrm>
          <a:prstGeom prst="noSmoking">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0A66A974-F63D-024D-96D5-0EA37F4EFDA3}"/>
              </a:ext>
            </a:extLst>
          </p:cNvPr>
          <p:cNvSpPr txBox="1"/>
          <p:nvPr/>
        </p:nvSpPr>
        <p:spPr>
          <a:xfrm>
            <a:off x="188686" y="5640631"/>
            <a:ext cx="9417770" cy="1200329"/>
          </a:xfrm>
          <a:prstGeom prst="rect">
            <a:avLst/>
          </a:prstGeom>
          <a:noFill/>
        </p:spPr>
        <p:txBody>
          <a:bodyPr wrap="square" rtlCol="0">
            <a:spAutoFit/>
          </a:bodyPr>
          <a:lstStyle/>
          <a:p>
            <a:r>
              <a:rPr lang="en-US" sz="2400" dirty="0"/>
              <a:t>This is a real phase. There are 4 parts to this task. Try to always keep your eyes on the red plus sign.</a:t>
            </a:r>
          </a:p>
          <a:p>
            <a:r>
              <a:rPr lang="en-US" sz="2400" dirty="0"/>
              <a:t>Do you have any questions?</a:t>
            </a:r>
          </a:p>
        </p:txBody>
      </p:sp>
      <p:pic>
        <p:nvPicPr>
          <p:cNvPr id="22" name="Picture 21" descr="Shape, arrow&#10;&#10;Description automatically generated">
            <a:extLst>
              <a:ext uri="{FF2B5EF4-FFF2-40B4-BE49-F238E27FC236}">
                <a16:creationId xmlns:a16="http://schemas.microsoft.com/office/drawing/2014/main" id="{260B7335-8837-6347-86B9-9A328236AC0B}"/>
              </a:ext>
            </a:extLst>
          </p:cNvPr>
          <p:cNvPicPr>
            <a:picLocks noChangeAspect="1"/>
          </p:cNvPicPr>
          <p:nvPr/>
        </p:nvPicPr>
        <p:blipFill>
          <a:blip r:embed="rId8"/>
          <a:stretch>
            <a:fillRect/>
          </a:stretch>
        </p:blipFill>
        <p:spPr>
          <a:xfrm>
            <a:off x="3618178" y="4502058"/>
            <a:ext cx="723900" cy="762000"/>
          </a:xfrm>
          <a:prstGeom prst="rect">
            <a:avLst/>
          </a:prstGeom>
        </p:spPr>
      </p:pic>
      <p:pic>
        <p:nvPicPr>
          <p:cNvPr id="23" name="Picture 22" descr="Shape, arrow&#10;&#10;Description automatically generated">
            <a:extLst>
              <a:ext uri="{FF2B5EF4-FFF2-40B4-BE49-F238E27FC236}">
                <a16:creationId xmlns:a16="http://schemas.microsoft.com/office/drawing/2014/main" id="{91B827F2-07EC-5948-948B-1AADA219C4EF}"/>
              </a:ext>
            </a:extLst>
          </p:cNvPr>
          <p:cNvPicPr>
            <a:picLocks noChangeAspect="1"/>
          </p:cNvPicPr>
          <p:nvPr/>
        </p:nvPicPr>
        <p:blipFill>
          <a:blip r:embed="rId8"/>
          <a:stretch>
            <a:fillRect/>
          </a:stretch>
        </p:blipFill>
        <p:spPr>
          <a:xfrm>
            <a:off x="5974843" y="4502058"/>
            <a:ext cx="723900" cy="762000"/>
          </a:xfrm>
          <a:prstGeom prst="rect">
            <a:avLst/>
          </a:prstGeom>
        </p:spPr>
      </p:pic>
      <p:sp>
        <p:nvSpPr>
          <p:cNvPr id="31" name="TextBox 30">
            <a:extLst>
              <a:ext uri="{FF2B5EF4-FFF2-40B4-BE49-F238E27FC236}">
                <a16:creationId xmlns:a16="http://schemas.microsoft.com/office/drawing/2014/main" id="{DA3A36CC-750A-1549-82BE-0C3BAE49210A}"/>
              </a:ext>
            </a:extLst>
          </p:cNvPr>
          <p:cNvSpPr txBox="1"/>
          <p:nvPr/>
        </p:nvSpPr>
        <p:spPr>
          <a:xfrm>
            <a:off x="5029823" y="2901044"/>
            <a:ext cx="1810060" cy="584775"/>
          </a:xfrm>
          <a:prstGeom prst="rect">
            <a:avLst/>
          </a:prstGeom>
          <a:noFill/>
        </p:spPr>
        <p:txBody>
          <a:bodyPr wrap="square" rtlCol="0">
            <a:spAutoFit/>
          </a:bodyPr>
          <a:lstStyle/>
          <a:p>
            <a:pPr algn="ctr"/>
            <a:r>
              <a:rPr lang="en-US" sz="3200" b="1" dirty="0">
                <a:solidFill>
                  <a:srgbClr val="FF0000"/>
                </a:solidFill>
              </a:rPr>
              <a:t>+</a:t>
            </a:r>
          </a:p>
        </p:txBody>
      </p:sp>
      <p:sp>
        <p:nvSpPr>
          <p:cNvPr id="33" name="TextBox 32">
            <a:extLst>
              <a:ext uri="{FF2B5EF4-FFF2-40B4-BE49-F238E27FC236}">
                <a16:creationId xmlns:a16="http://schemas.microsoft.com/office/drawing/2014/main" id="{B017F4F6-CBDF-F64C-8989-27081D547DBA}"/>
              </a:ext>
            </a:extLst>
          </p:cNvPr>
          <p:cNvSpPr txBox="1"/>
          <p:nvPr/>
        </p:nvSpPr>
        <p:spPr>
          <a:xfrm>
            <a:off x="7389586" y="2844224"/>
            <a:ext cx="1810060" cy="584775"/>
          </a:xfrm>
          <a:prstGeom prst="rect">
            <a:avLst/>
          </a:prstGeom>
          <a:noFill/>
        </p:spPr>
        <p:txBody>
          <a:bodyPr wrap="square" rtlCol="0">
            <a:spAutoFit/>
          </a:bodyPr>
          <a:lstStyle/>
          <a:p>
            <a:pPr algn="ctr"/>
            <a:r>
              <a:rPr lang="en-US" sz="3200" b="1" dirty="0">
                <a:solidFill>
                  <a:srgbClr val="FF0000"/>
                </a:solidFill>
              </a:rPr>
              <a:t>+</a:t>
            </a:r>
          </a:p>
        </p:txBody>
      </p:sp>
      <p:pic>
        <p:nvPicPr>
          <p:cNvPr id="27" name="Picture 26">
            <a:extLst>
              <a:ext uri="{FF2B5EF4-FFF2-40B4-BE49-F238E27FC236}">
                <a16:creationId xmlns:a16="http://schemas.microsoft.com/office/drawing/2014/main" id="{8C5D1C6A-66CF-9B46-8552-860462380AFD}"/>
              </a:ext>
            </a:extLst>
          </p:cNvPr>
          <p:cNvPicPr>
            <a:picLocks noChangeAspect="1"/>
          </p:cNvPicPr>
          <p:nvPr/>
        </p:nvPicPr>
        <p:blipFill>
          <a:blip r:embed="rId9"/>
          <a:stretch>
            <a:fillRect/>
          </a:stretch>
        </p:blipFill>
        <p:spPr>
          <a:xfrm>
            <a:off x="623110" y="2621931"/>
            <a:ext cx="1143000" cy="1143000"/>
          </a:xfrm>
          <a:prstGeom prst="rect">
            <a:avLst/>
          </a:prstGeom>
        </p:spPr>
      </p:pic>
      <p:pic>
        <p:nvPicPr>
          <p:cNvPr id="35" name="Picture 34" descr="Shape, square&#10;&#10;Description automatically generated">
            <a:extLst>
              <a:ext uri="{FF2B5EF4-FFF2-40B4-BE49-F238E27FC236}">
                <a16:creationId xmlns:a16="http://schemas.microsoft.com/office/drawing/2014/main" id="{70D24143-8359-8C45-B3AB-02F0F0EC0EF5}"/>
              </a:ext>
            </a:extLst>
          </p:cNvPr>
          <p:cNvPicPr>
            <a:picLocks noChangeAspect="1"/>
          </p:cNvPicPr>
          <p:nvPr/>
        </p:nvPicPr>
        <p:blipFill>
          <a:blip r:embed="rId10"/>
          <a:stretch>
            <a:fillRect/>
          </a:stretch>
        </p:blipFill>
        <p:spPr>
          <a:xfrm>
            <a:off x="7723116" y="2628727"/>
            <a:ext cx="1143000" cy="1143000"/>
          </a:xfrm>
          <a:prstGeom prst="rect">
            <a:avLst/>
          </a:prstGeom>
        </p:spPr>
      </p:pic>
      <p:pic>
        <p:nvPicPr>
          <p:cNvPr id="36" name="Picture 35">
            <a:extLst>
              <a:ext uri="{FF2B5EF4-FFF2-40B4-BE49-F238E27FC236}">
                <a16:creationId xmlns:a16="http://schemas.microsoft.com/office/drawing/2014/main" id="{A8A08034-8874-F240-8FBB-894B5B695CB8}"/>
              </a:ext>
            </a:extLst>
          </p:cNvPr>
          <p:cNvPicPr>
            <a:picLocks noChangeAspect="1"/>
          </p:cNvPicPr>
          <p:nvPr/>
        </p:nvPicPr>
        <p:blipFill>
          <a:blip r:embed="rId9"/>
          <a:stretch>
            <a:fillRect/>
          </a:stretch>
        </p:blipFill>
        <p:spPr>
          <a:xfrm>
            <a:off x="3003870" y="2591513"/>
            <a:ext cx="1143000" cy="1143000"/>
          </a:xfrm>
          <a:prstGeom prst="rect">
            <a:avLst/>
          </a:prstGeom>
        </p:spPr>
      </p:pic>
      <p:pic>
        <p:nvPicPr>
          <p:cNvPr id="37" name="Picture 36">
            <a:extLst>
              <a:ext uri="{FF2B5EF4-FFF2-40B4-BE49-F238E27FC236}">
                <a16:creationId xmlns:a16="http://schemas.microsoft.com/office/drawing/2014/main" id="{E89E9C17-EE3A-B74B-B805-ADBAA754D227}"/>
              </a:ext>
            </a:extLst>
          </p:cNvPr>
          <p:cNvPicPr>
            <a:picLocks noChangeAspect="1"/>
          </p:cNvPicPr>
          <p:nvPr/>
        </p:nvPicPr>
        <p:blipFill>
          <a:blip r:embed="rId9"/>
          <a:stretch>
            <a:fillRect/>
          </a:stretch>
        </p:blipFill>
        <p:spPr>
          <a:xfrm>
            <a:off x="5363502" y="2615460"/>
            <a:ext cx="1143000" cy="1143000"/>
          </a:xfrm>
          <a:prstGeom prst="rect">
            <a:avLst/>
          </a:prstGeom>
        </p:spPr>
      </p:pic>
    </p:spTree>
    <p:extLst>
      <p:ext uri="{BB962C8B-B14F-4D97-AF65-F5344CB8AC3E}">
        <p14:creationId xmlns:p14="http://schemas.microsoft.com/office/powerpoint/2010/main" val="56751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496</Words>
  <Application>Microsoft Macintosh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Koen</dc:creator>
  <cp:lastModifiedBy>Joshua Koen</cp:lastModifiedBy>
  <cp:revision>28</cp:revision>
  <dcterms:created xsi:type="dcterms:W3CDTF">2021-08-03T18:26:12Z</dcterms:created>
  <dcterms:modified xsi:type="dcterms:W3CDTF">2021-09-24T17:56:55Z</dcterms:modified>
</cp:coreProperties>
</file>