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9" r:id="rId30"/>
    <p:sldId id="318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317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5715000" type="screen16x10"/>
  <p:notesSz cx="6858000" cy="9144000"/>
  <p:defaultTextStyle>
    <a:lvl1pPr marL="40639" marR="40639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1pPr>
    <a:lvl2pPr marL="40639" marR="40639" indent="3429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2pPr>
    <a:lvl3pPr marL="40639" marR="40639" indent="6858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3pPr>
    <a:lvl4pPr marL="40639" marR="40639" indent="10287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4pPr>
    <a:lvl5pPr marL="40639" marR="40639" indent="13716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5pPr>
    <a:lvl6pPr marL="40639" marR="40639" indent="17145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6pPr>
    <a:lvl7pPr marL="40639" marR="40639" indent="20574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7pPr>
    <a:lvl8pPr marL="40639" marR="40639" indent="24003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8pPr>
    <a:lvl9pPr marL="40639" marR="40639" indent="2743200" defTabSz="457200">
      <a:defRPr sz="2400"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120" y="-41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145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ACT 1 (00:00:00 - 00:30:00)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The promise of the cloud of IO and what that means to production and operation.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Background - moving audio/video over ethernet: the challenges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Time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network size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Background - moving audio/video over ethernet: the challenges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Time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network size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Scaling Networks - what happens as a network increases in size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number of hops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time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amount of data to be moved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avoiding bottlenecks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Topics: tiny, small, medium scale networks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Topics: 10 gig, 40 gig, SRP Packing, Hop counts, multicast addressing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ACT 3 (01:00:00 - 01:30:00)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Managing Networks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mapping available connections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mapping available bandwidth in real time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changing topologies: additions &amp; deletions (planned and unplanned)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Putting things together into a coherent system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Optimizing Media Traffic and "Legacy Traffic" between nodes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Device Control: 1722.1 and friends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Graceful failures and redundancy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Design for the real world recognizes failures will occur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Redundant devices and redundant network paths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Review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What makes an AVB network "large scale"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What are the maximum number of devices I can have on an AVB network?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For a given latency, how many hops can I have on an AVB path?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Physical Size (SRP radius)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- Media Clocks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-What does putting media (audio/video) on a network mean to me?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why is it better than analog point-to-point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why is it worth the extra complexity to implement and maintain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Recapitulation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The promise of the cloud of IO and what that means to production and operation.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-What does putting media (audio/video) on a network mean to me?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why is it better than analog point-to-point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why is it worth the extra complexity to implement and maintain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Links for more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Background - the basics of digital audio/video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How does media get on a network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converting the source to digital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Background - some ethernet history (the core rational of ethernet)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The original intent of ethernet was reliable delivery, not timely delivery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reliable delivery under adverse conditions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Background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- Network Hardware from the start to today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coax to copper to fiber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- hubs, switches, routers, bridges,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- Making latency as important as reliability: 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Big Reveal = AVB as the solution (presentation time, etc.)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- Making latency as important as reliability: 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		Big Reveal = AVB as the solution (presentation time, etc.)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Topics: IEEE Standards, Time Sync, Traffic Shaping, SRP, Media Formats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ACT 2 (00:30:00 - 01:00:00)</a:t>
            </a:r>
          </a:p>
          <a:p>
            <a:pPr lvl="0">
              <a:defRPr sz="1800"/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Scaling and Managing Networks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Design - No Graphic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Desig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Design - No Graphic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Design - 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Desig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Design - No Graphic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Desig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Design - No Graphic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Desig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Design - No Graphic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Custom Desig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104900"/>
            <a:ext cx="8229600" cy="461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40639" marR="40639" defTabSz="457200">
        <a:defRPr sz="28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1pPr>
      <a:lvl2pPr marL="40639" marR="40639" indent="2286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2pPr>
      <a:lvl3pPr marL="40639" marR="40639" indent="4572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3pPr>
      <a:lvl4pPr marL="40639" marR="40639" indent="6858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4pPr>
      <a:lvl5pPr marL="40639" marR="40639" indent="9144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5pPr>
      <a:lvl6pPr marL="40639" marR="40639" indent="11430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6pPr>
      <a:lvl7pPr marL="40639" marR="40639" indent="13716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7pPr>
      <a:lvl8pPr marL="40639" marR="40639" indent="16002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8pPr>
      <a:lvl9pPr marL="40639" marR="40639" indent="1828800" defTabSz="457200">
        <a:defRPr sz="3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UnicodeMS"/>
        </a:defRPr>
      </a:lvl9pPr>
    </p:titleStyle>
    <p:bodyStyle>
      <a:lvl1pPr marL="383540" marR="40639" indent="-3429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1pPr>
      <a:lvl2pPr marL="783590" marR="40639" indent="-28575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2pPr>
      <a:lvl3pPr marL="11836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3pPr>
      <a:lvl4pPr marL="16408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4pPr>
      <a:lvl5pPr marL="20980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5pPr>
      <a:lvl6pPr marL="20980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6pPr>
      <a:lvl7pPr marL="20980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7pPr>
      <a:lvl8pPr marL="20980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8pPr>
      <a:lvl9pPr marL="2098039" marR="40639" indent="-228600" defTabSz="457200">
        <a:spcBef>
          <a:spcPts val="500"/>
        </a:spcBef>
        <a:buSzPct val="100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ArialUnicodeMS"/>
        </a:defRPr>
      </a:lvl9pPr>
    </p:bodyStyle>
    <p:otherStyle>
      <a:lvl1pPr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2286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4572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6858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9144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11430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13716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16002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1828800" algn="ctr" defTabSz="584200">
        <a:defRPr sz="2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vb.statusbar.com/" TargetMode="External"/><Relationship Id="rId4" Type="http://schemas.openxmlformats.org/officeDocument/2006/relationships/hyperlink" Target="https://github.com/xcore" TargetMode="External"/><Relationship Id="rId5" Type="http://schemas.openxmlformats.org/officeDocument/2006/relationships/hyperlink" Target="https://github.com/intel-ethernet/Open-AVB" TargetMode="External"/><Relationship Id="rId6" Type="http://schemas.openxmlformats.org/officeDocument/2006/relationships/hyperlink" Target="https://github.com/jdkoftinoff/jdksavdecc-c" TargetMode="External"/><Relationship Id="rId7" Type="http://schemas.openxmlformats.org/officeDocument/2006/relationships/hyperlink" Target="https://abc.statusbar.com/" TargetMode="External"/><Relationship Id="rId8" Type="http://schemas.openxmlformats.org/officeDocument/2006/relationships/hyperlink" Target="https://github.com/audioscience/avdecc-li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85800" y="3302000"/>
            <a:ext cx="7772400" cy="1843128"/>
          </a:xfrm>
          <a:prstGeom prst="rect">
            <a:avLst/>
          </a:prstGeom>
        </p:spPr>
        <p:txBody>
          <a:bodyPr/>
          <a:lstStyle/>
          <a:p>
            <a:pPr marL="40639" lvl="0" indent="0" algn="r">
              <a:buSz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Deploying Large Scale AVB Networks</a:t>
            </a:r>
          </a:p>
          <a:p>
            <a:pPr marL="40639" lvl="0" indent="0" algn="r">
              <a:buSzTx/>
              <a:buNone/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Jeff </a:t>
            </a:r>
            <a:r>
              <a:rPr sz="2800" dirty="0" smtClean="0">
                <a:uFill>
                  <a:solidFill/>
                </a:uFill>
              </a:rPr>
              <a:t>Koftinoff</a:t>
            </a:r>
            <a:endParaRPr lang="en-US" sz="2800" dirty="0" smtClean="0">
              <a:uFill>
                <a:solidFill/>
              </a:uFill>
            </a:endParaRPr>
          </a:p>
          <a:p>
            <a:pPr marL="40639" lvl="0" indent="0" algn="r">
              <a:buSzTx/>
              <a:buNone/>
              <a:defRPr sz="1800">
                <a:uFillTx/>
              </a:defRPr>
            </a:pPr>
            <a:r>
              <a:rPr lang="en-US" sz="2800" dirty="0" err="1"/>
              <a:t>i</a:t>
            </a:r>
            <a:r>
              <a:rPr lang="en-US" sz="2800" dirty="0" err="1" smtClean="0"/>
              <a:t>nfoComm</a:t>
            </a:r>
            <a:r>
              <a:rPr lang="en-US" sz="2800" dirty="0" smtClean="0"/>
              <a:t> June 18, 2014</a:t>
            </a:r>
            <a:endParaRPr sz="2800" dirty="0"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gPTP : IEEE 802.1AS-2011</a:t>
            </a:r>
          </a:p>
        </p:txBody>
      </p:sp>
      <p:sp>
        <p:nvSpPr>
          <p:cNvPr id="93" name="Shape 93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94" name="Shape 94"/>
          <p:cNvSpPr/>
          <p:nvPr/>
        </p:nvSpPr>
        <p:spPr>
          <a:xfrm>
            <a:off x="294982" y="1592506"/>
            <a:ext cx="8554036" cy="2964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Based on IEEE Std 1588-2008 (ptpv2)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Generalized Precision Time Protocol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Provides +/- 40 ns clock accuracy - measured +/- 300 ns over 18 hops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802.1Q-2011 Clause 34 - FQTSS</a:t>
            </a:r>
          </a:p>
        </p:txBody>
      </p:sp>
      <p:sp>
        <p:nvSpPr>
          <p:cNvPr id="97" name="Shape 97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98" name="Shape 98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Forwarding and Queuing of Time Sensitive Streams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Shapes traffic so the worst case latency is bounded for an arbitrary network and with worst case interference packets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802.1Q-2011 Clause 35 - SRP</a:t>
            </a:r>
          </a:p>
        </p:txBody>
      </p:sp>
      <p:sp>
        <p:nvSpPr>
          <p:cNvPr id="101" name="Shape 101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02" name="Shape 102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Stream Reservation Protocol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A distributed database managed by the switches and the end stations to keep track of all streams and bandwidth reservation on all links in a network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Leverages MRP, MVRP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Std 1722-2011</a:t>
            </a:r>
          </a:p>
        </p:txBody>
      </p:sp>
      <p:sp>
        <p:nvSpPr>
          <p:cNvPr id="105" name="Shape 105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06" name="Shape 106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Audio Video Transport Protocol (AVTP)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Transports various ‘subtypes’ of media and control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Audio, Video, SMPTE Time Code and other formats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Std 1722-2011 Subtypes</a:t>
            </a:r>
          </a:p>
        </p:txBody>
      </p:sp>
      <p:sp>
        <p:nvSpPr>
          <p:cNvPr id="109" name="Shape 109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10" name="Shape 110"/>
          <p:cNvSpPr/>
          <p:nvPr/>
        </p:nvSpPr>
        <p:spPr>
          <a:xfrm>
            <a:off x="914400" y="1228725"/>
            <a:ext cx="7315200" cy="351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iec61883-6: 24 bit fixed point audio transport, 32 bit floating point audio transport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iec61883-4 and iec61883-8: Camera (IIDC) video and MPEG Video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SMPTE Time Code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Audio clocking transport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IEEE 1722.1 (AVDECC)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First Question Period</a:t>
            </a:r>
          </a:p>
        </p:txBody>
      </p:sp>
      <p:sp>
        <p:nvSpPr>
          <p:cNvPr id="113" name="Shape 113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14" name="Shape 114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Deploying Large Scale AVB Networks</a:t>
            </a:r>
          </a:p>
        </p:txBody>
      </p:sp>
      <p:sp>
        <p:nvSpPr>
          <p:cNvPr id="119" name="Shape 119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20" name="Shape 120"/>
          <p:cNvSpPr/>
          <p:nvPr/>
        </p:nvSpPr>
        <p:spPr>
          <a:xfrm>
            <a:off x="3873500" y="2527300"/>
            <a:ext cx="143522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sz="3600" b="1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ACT 2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Deploying Large Scale AVB Networks</a:t>
            </a:r>
          </a:p>
        </p:txBody>
      </p:sp>
      <p:sp>
        <p:nvSpPr>
          <p:cNvPr id="125" name="Shape 125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26" name="Shape 126"/>
          <p:cNvSpPr/>
          <p:nvPr/>
        </p:nvSpPr>
        <p:spPr>
          <a:xfrm>
            <a:off x="2253732" y="2616200"/>
            <a:ext cx="463663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algn="ctr">
              <a:defRPr sz="1800">
                <a:uFillTx/>
              </a:defRPr>
            </a:pPr>
            <a:r>
              <a:rPr sz="2400" dirty="0">
                <a:latin typeface="Helvetica"/>
                <a:ea typeface="Helvetica"/>
                <a:cs typeface="Helvetica"/>
                <a:sym typeface="Helvetica"/>
              </a:rPr>
              <a:t>Moving audio/video over ethernet: </a:t>
            </a:r>
          </a:p>
          <a:p>
            <a:pPr marL="0" marR="0" lvl="0" algn="ctr">
              <a:defRPr sz="1800">
                <a:uFillTx/>
              </a:defRPr>
            </a:pPr>
            <a:r>
              <a:rPr sz="2400" dirty="0">
                <a:latin typeface="Helvetica"/>
                <a:ea typeface="Helvetica"/>
                <a:cs typeface="Helvetica"/>
                <a:sym typeface="Helvetica"/>
              </a:rPr>
              <a:t>The challenges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31" name="Shape 131"/>
          <p:cNvSpPr/>
          <p:nvPr/>
        </p:nvSpPr>
        <p:spPr>
          <a:xfrm>
            <a:off x="612755" y="115897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AVB </a:t>
            </a:r>
            <a:r>
              <a:rPr lang="en-US" sz="3000" b="0" dirty="0" smtClean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P</a:t>
            </a:r>
            <a:r>
              <a:rPr sz="3000" b="0" dirty="0" smtClean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erformance</a:t>
            </a:r>
            <a:endParaRPr sz="3000" b="0" dirty="0">
              <a:solidFill>
                <a:srgbClr val="FFFFFF"/>
              </a:solidFill>
              <a:uFill>
                <a:solidFill>
                  <a:srgbClr val="404040"/>
                </a:solidFill>
              </a:uFill>
              <a:latin typeface="+mj-lt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Low latency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Guaranteed network latency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Guaranteed network bandwidth for media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No need to reconfigure switches because of audio routing changes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What happens as a network increases in size?</a:t>
            </a:r>
          </a:p>
        </p:txBody>
      </p:sp>
      <p:sp>
        <p:nvSpPr>
          <p:cNvPr id="137" name="Shape 137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Tiny networks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Small scale networks</a:t>
            </a:r>
            <a:endParaRPr sz="2800" b="1" i="1" dirty="0">
              <a:uFill>
                <a:solidFill>
                  <a:srgbClr val="404040"/>
                </a:solidFill>
              </a:uFill>
            </a:endParaRP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Medium scale networks</a:t>
            </a:r>
            <a:endParaRPr sz="2800" b="1" i="1" dirty="0">
              <a:uFill>
                <a:solidFill>
                  <a:srgbClr val="404040"/>
                </a:solidFill>
              </a:uFill>
            </a:endParaRP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Large scale networks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Considerations for deploying large scale networks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47" name="Shape 47"/>
          <p:cNvSpPr/>
          <p:nvPr/>
        </p:nvSpPr>
        <p:spPr>
          <a:xfrm>
            <a:off x="3124200" y="5311775"/>
            <a:ext cx="2908300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 by InfoComm International</a:t>
            </a:r>
            <a:r>
              <a:rPr sz="1000" baseline="299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48" name="Shape 48"/>
          <p:cNvSpPr/>
          <p:nvPr/>
        </p:nvSpPr>
        <p:spPr>
          <a:xfrm>
            <a:off x="3873500" y="2527300"/>
            <a:ext cx="133382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sz="3600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b="1" dirty="0"/>
              <a:t>ACT 1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43" name="Shape 143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Tiny scale AVB networks</a:t>
            </a:r>
          </a:p>
        </p:txBody>
      </p:sp>
      <p:sp>
        <p:nvSpPr>
          <p:cNvPr id="144" name="Shape 144"/>
          <p:cNvSpPr/>
          <p:nvPr/>
        </p:nvSpPr>
        <p:spPr>
          <a:xfrm>
            <a:off x="920750" y="1627684"/>
            <a:ext cx="7315200" cy="2459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Either direct connection or a single low port count switch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One or two talkers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No need for media clock management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47" name="Shape 147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Tiny scale AVB networks</a:t>
            </a:r>
          </a:p>
        </p:txBody>
      </p:sp>
      <p:sp>
        <p:nvSpPr>
          <p:cNvPr id="148" name="Shape 148"/>
          <p:cNvSpPr/>
          <p:nvPr/>
        </p:nvSpPr>
        <p:spPr>
          <a:xfrm>
            <a:off x="756943" y="1228725"/>
            <a:ext cx="7630114" cy="363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1 Talker, 1 Listener, 1 Stream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1 to 24 channels of audio @ 48 or 96 kHz 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Digital Snake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Computer to AVB Speaker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Audio input box to AVB Speaker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Tunnelling 8 MADI connections point-to-point through a GigE network (448 channels)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51" name="Shape 151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Small scale AVB networks</a:t>
            </a:r>
          </a:p>
        </p:txBody>
      </p:sp>
      <p:sp>
        <p:nvSpPr>
          <p:cNvPr id="152" name="Shape 152"/>
          <p:cNvSpPr/>
          <p:nvPr/>
        </p:nvSpPr>
        <p:spPr>
          <a:xfrm>
            <a:off x="920750" y="1333909"/>
            <a:ext cx="7315200" cy="325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Home media centre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Home studio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More than a few different Talker streams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Ability to manage media clock separately from media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55" name="Shape 155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Small scale AVB networks</a:t>
            </a:r>
          </a:p>
        </p:txBody>
      </p:sp>
      <p:sp>
        <p:nvSpPr>
          <p:cNvPr id="156" name="Shape 156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One Controller, possibly embedded in a Talker or Listener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One or two switches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All media fits on one network link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Any media can go anywhere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59" name="Shape 159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Small scale AVB networks (home)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400" y="1038001"/>
            <a:ext cx="7315200" cy="363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100baseT Ethernet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4 AVB Talker devices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8 channels per stream (48 kHz)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1 stream per AVB Talker device (8 ch)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4 media streams + 1 media clock stream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32 channels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74 688 000 bps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63" name="Shape 163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Small scale AVB network (studio)</a:t>
            </a:r>
          </a:p>
        </p:txBody>
      </p:sp>
      <p:sp>
        <p:nvSpPr>
          <p:cNvPr id="164" name="Shape 164"/>
          <p:cNvSpPr/>
          <p:nvPr/>
        </p:nvSpPr>
        <p:spPr>
          <a:xfrm>
            <a:off x="914400" y="898973"/>
            <a:ext cx="7315200" cy="391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Gigabit Ethernet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One 24 port switch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14 AVB Talker devices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8 channels per stream (48 kHz)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3 streams per AVB Talker device (24 ch)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42 media streams + 1 media clock stream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336 channels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724 032 000 bps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67" name="Shape 167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Medium scale AVB Networks</a:t>
            </a:r>
          </a:p>
        </p:txBody>
      </p:sp>
      <p:sp>
        <p:nvSpPr>
          <p:cNvPr id="168" name="Shape 168"/>
          <p:cNvSpPr/>
          <p:nvPr/>
        </p:nvSpPr>
        <p:spPr>
          <a:xfrm>
            <a:off x="762467" y="1228725"/>
            <a:ext cx="7853493" cy="363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Live theatre / musical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Live concert 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One or two Controllers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Multiple 24 port switches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Mostly Gigabit Ethernet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One 10 Gigabit Ethernet Fibre link for long runs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Media does not fit on just one link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71" name="Shape 171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Medium scale AVB networks</a:t>
            </a:r>
          </a:p>
        </p:txBody>
      </p:sp>
      <p:sp>
        <p:nvSpPr>
          <p:cNvPr id="172" name="Shape 172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50 AVB Talker Devices, each with multiple stream sources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50 AVB Listener Devices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150 talker stream sources (48 or 96 kHz)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200 listener stream sinks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75" name="Shape 175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Medium scale AVB networks</a:t>
            </a:r>
          </a:p>
        </p:txBody>
      </p:sp>
      <p:sp>
        <p:nvSpPr>
          <p:cNvPr id="176" name="Shape 176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8 channels per stream (48 kHz)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3 streams per AVB Talker device (24 ch)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150 media streams + 1 clock stream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1200 channels: 2 569 536 000 bps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75" name="Shape 175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Medium scale AVB </a:t>
            </a:r>
            <a:r>
              <a:rPr sz="2400" b="0" dirty="0" smtClean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networks</a:t>
            </a:r>
            <a:r>
              <a:rPr lang="en-US" sz="2400" b="0" dirty="0" smtClean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 – Real Example</a:t>
            </a:r>
            <a:endParaRPr sz="2400" b="0" dirty="0">
              <a:solidFill>
                <a:srgbClr val="FFFFFF"/>
              </a:solidFill>
              <a:uFill>
                <a:solidFill>
                  <a:srgbClr val="404040"/>
                </a:solidFill>
              </a:uFill>
              <a:latin typeface="+mj-lt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14400" y="1228724"/>
            <a:ext cx="7315200" cy="3631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lang="en-US" sz="2000" dirty="0" smtClean="0">
                <a:uFill>
                  <a:solidFill>
                    <a:srgbClr val="404040"/>
                  </a:solidFill>
                </a:uFill>
              </a:rPr>
              <a:t>8 Switches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lang="en-US" sz="2000" dirty="0" smtClean="0">
                <a:uFill>
                  <a:solidFill>
                    <a:srgbClr val="404040"/>
                  </a:solidFill>
                </a:uFill>
              </a:rPr>
              <a:t>40 various AVB modules including I/O, Processing, and Media playback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lang="en-US" sz="2000" dirty="0" smtClean="0">
                <a:uFill>
                  <a:solidFill>
                    <a:srgbClr val="404040"/>
                  </a:solidFill>
                </a:uFill>
              </a:rPr>
              <a:t>The Following graph was automatically generated by an AVDECC Controller querying the “802.1AS PATH” to the Grand Master of each module.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lang="en-US" sz="2000" dirty="0" smtClean="0">
                <a:uFill>
                  <a:solidFill>
                    <a:srgbClr val="404040"/>
                  </a:solidFill>
                </a:uFill>
              </a:rPr>
              <a:t>The path includes the switches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lang="en-US" sz="2000" dirty="0" smtClean="0">
                <a:uFill>
                  <a:solidFill>
                    <a:srgbClr val="404040"/>
                  </a:solidFill>
                </a:uFill>
              </a:rPr>
              <a:t>The green dot is the Grand Master device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endParaRPr sz="2000" dirty="0">
              <a:uFill>
                <a:solidFill>
                  <a:srgbClr val="40404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24967924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53" name="Shape 53"/>
          <p:cNvSpPr/>
          <p:nvPr/>
        </p:nvSpPr>
        <p:spPr>
          <a:xfrm>
            <a:off x="3124200" y="5311775"/>
            <a:ext cx="2908300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 by InfoComm International</a:t>
            </a:r>
            <a:r>
              <a:rPr sz="1000" baseline="299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54" name="Shape 54"/>
          <p:cNvSpPr/>
          <p:nvPr/>
        </p:nvSpPr>
        <p:spPr>
          <a:xfrm>
            <a:off x="659641" y="2578100"/>
            <a:ext cx="80271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0" marR="0">
              <a:defRPr b="1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400" b="0" dirty="0"/>
              <a:t>What does putting audio/video on a network mean to me?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75" name="Shape 175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3000" b="0" dirty="0">
              <a:solidFill>
                <a:srgbClr val="FFFFFF"/>
              </a:solidFill>
              <a:uFill>
                <a:solidFill>
                  <a:srgbClr val="404040"/>
                </a:solidFill>
              </a:uFill>
              <a:latin typeface="+mj-lt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14400" y="1228725"/>
            <a:ext cx="7315200" cy="52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endParaRPr sz="2800" dirty="0">
              <a:uFill>
                <a:solidFill>
                  <a:srgbClr val="404040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30" y="0"/>
            <a:ext cx="675817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517" y="2028023"/>
            <a:ext cx="2084009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AVB Network graph</a:t>
            </a:r>
          </a:p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generated from </a:t>
            </a:r>
          </a:p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802.1AS path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as reported by</a:t>
            </a:r>
          </a:p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Each AVDECC </a:t>
            </a:r>
          </a:p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entity on the </a:t>
            </a:r>
          </a:p>
          <a:p>
            <a:pPr marL="40639" marR="40639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network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964832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Second Question Period</a:t>
            </a:r>
          </a:p>
        </p:txBody>
      </p:sp>
      <p:sp>
        <p:nvSpPr>
          <p:cNvPr id="179" name="Shape 179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80" name="Shape 180"/>
          <p:cNvSpPr/>
          <p:nvPr/>
        </p:nvSpPr>
        <p:spPr>
          <a:xfrm>
            <a:off x="914400" y="1228725"/>
            <a:ext cx="7315200" cy="32575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85" name="Shape 185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Large</a:t>
            </a:r>
            <a:r>
              <a:rPr sz="28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rPr>
              <a:t> scale AVB Networks</a:t>
            </a:r>
          </a:p>
        </p:txBody>
      </p:sp>
      <p:sp>
        <p:nvSpPr>
          <p:cNvPr id="186" name="Shape 186"/>
          <p:cNvSpPr/>
          <p:nvPr/>
        </p:nvSpPr>
        <p:spPr>
          <a:xfrm>
            <a:off x="2962133" y="1822325"/>
            <a:ext cx="3219734" cy="207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Spectacular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Theme Park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>
                    <a:srgbClr val="404040"/>
                  </a:solidFill>
                </a:uFill>
              </a:rPr>
              <a:t>Airport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89" name="Shape 189"/>
          <p:cNvSpPr/>
          <p:nvPr/>
        </p:nvSpPr>
        <p:spPr>
          <a:xfrm>
            <a:off x="561140" y="18440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Large</a:t>
            </a:r>
            <a:r>
              <a:rPr sz="28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 Scale AVB Networks (Theme park/Spectacular)</a:t>
            </a:r>
          </a:p>
        </p:txBody>
      </p:sp>
      <p:sp>
        <p:nvSpPr>
          <p:cNvPr id="190" name="Shape 190"/>
          <p:cNvSpPr/>
          <p:nvPr/>
        </p:nvSpPr>
        <p:spPr>
          <a:xfrm>
            <a:off x="566320" y="1004157"/>
            <a:ext cx="8011360" cy="391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Multiple controllers with redundancy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Multiple network server rooms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Multiple performance and audience areas with some shared audio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Gigabit and 10 Gigabit links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up to 1000 talker devices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up to 2000 streams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up to 1000 listener devices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48 kHz, 8 ch * 2000 streams = 16000 channels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34 182 336 000 bps network bandwidth for media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193" name="Shape 193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94" name="Shape 194"/>
          <p:cNvSpPr/>
          <p:nvPr/>
        </p:nvSpPr>
        <p:spPr>
          <a:xfrm>
            <a:off x="1587500" y="2438400"/>
            <a:ext cx="6043613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>
              <a:defRPr sz="1800">
                <a:uFillTx/>
              </a:defRPr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What issues exist on a large scale network </a:t>
            </a:r>
          </a:p>
          <a:p>
            <a:pPr marL="0" marR="0" lvl="0">
              <a:defRPr sz="1800">
                <a:uFillTx/>
              </a:defRPr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that do not exist at a smaller scale?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197" name="Shape 197"/>
          <p:cNvSpPr/>
          <p:nvPr/>
        </p:nvSpPr>
        <p:spPr>
          <a:xfrm>
            <a:off x="583420" y="81940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Considerations for Large Scale AVB Networks</a:t>
            </a:r>
          </a:p>
        </p:txBody>
      </p:sp>
      <p:sp>
        <p:nvSpPr>
          <p:cNvPr id="198" name="Shape 198"/>
          <p:cNvSpPr/>
          <p:nvPr/>
        </p:nvSpPr>
        <p:spPr>
          <a:xfrm>
            <a:off x="1035475" y="1419449"/>
            <a:ext cx="7085750" cy="28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Multicast group limits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Switch backplane limits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Stream Reservation Protocol “attribute packing”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01" name="Shape 201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Multicast group limits</a:t>
            </a:r>
          </a:p>
        </p:txBody>
      </p:sp>
      <p:sp>
        <p:nvSpPr>
          <p:cNvPr id="202" name="Shape 202"/>
          <p:cNvSpPr/>
          <p:nvPr/>
        </p:nvSpPr>
        <p:spPr>
          <a:xfrm>
            <a:off x="927100" y="1397412"/>
            <a:ext cx="7302500" cy="2920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AVB streams are multicast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Some enterprise switches have a limit of 1,000 multicast groups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Some have a limit of 4,000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build="p" bldLvl="5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05" name="Shape 205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Switch backplane limits</a:t>
            </a:r>
          </a:p>
        </p:txBody>
      </p:sp>
      <p:sp>
        <p:nvSpPr>
          <p:cNvPr id="206" name="Shape 206"/>
          <p:cNvSpPr/>
          <p:nvPr/>
        </p:nvSpPr>
        <p:spPr>
          <a:xfrm>
            <a:off x="847728" y="1550600"/>
            <a:ext cx="7461244" cy="261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342900" marR="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Typically not a problem as “Enterprise” level switches handle wire-speed switching and “backplane bandwidth” and “backplane packets per second”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09" name="Shape 209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SRP Packing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914400" y="1419449"/>
            <a:ext cx="7315200" cy="325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The Stream Reservation Protocol (SRP) is a distributed database that allows all the bridges and nodes to keep track of all of the stream reservations on the network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For AVB networks larger than 250 Talker devices the information about the streams must be “Packable”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13" name="Shape 213"/>
          <p:cNvSpPr/>
          <p:nvPr/>
        </p:nvSpPr>
        <p:spPr>
          <a:xfrm>
            <a:off x="583420" y="156023"/>
            <a:ext cx="7735080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SRP Talker Attributes are packable when:</a:t>
            </a:r>
          </a:p>
        </p:txBody>
      </p:sp>
      <p:sp>
        <p:nvSpPr>
          <p:cNvPr id="214" name="Shape 214"/>
          <p:cNvSpPr/>
          <p:nvPr/>
        </p:nvSpPr>
        <p:spPr>
          <a:xfrm>
            <a:off x="920750" y="1419449"/>
            <a:ext cx="7549720" cy="28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They have the same bandwidth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They have the same latency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The Stream IDs are consecutive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The Destination Addresses are consecutive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59" name="Shape 59"/>
          <p:cNvSpPr/>
          <p:nvPr/>
        </p:nvSpPr>
        <p:spPr>
          <a:xfrm>
            <a:off x="3124200" y="5311775"/>
            <a:ext cx="2908300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 by InfoComm International</a:t>
            </a:r>
            <a:r>
              <a:rPr sz="1000" baseline="299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60" name="Shape 60"/>
          <p:cNvSpPr/>
          <p:nvPr/>
        </p:nvSpPr>
        <p:spPr>
          <a:xfrm>
            <a:off x="2082800" y="2616200"/>
            <a:ext cx="497696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How does media get on a network ?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17" name="Shape 217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Packing Attributes across Talkers</a:t>
            </a:r>
          </a:p>
        </p:txBody>
      </p:sp>
      <p:sp>
        <p:nvSpPr>
          <p:cNvPr id="218" name="Shape 218"/>
          <p:cNvSpPr/>
          <p:nvPr/>
        </p:nvSpPr>
        <p:spPr>
          <a:xfrm>
            <a:off x="920750" y="1419449"/>
            <a:ext cx="7549720" cy="28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Group the talkers together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Use an AVDECC controller that allows you to set the Stream ID and Destination Address for each talker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Make the attributes packable by the uplinks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21" name="Shape 221"/>
          <p:cNvSpPr/>
          <p:nvPr/>
        </p:nvSpPr>
        <p:spPr>
          <a:xfrm>
            <a:off x="583420" y="156023"/>
            <a:ext cx="68580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defTabSz="914400">
              <a:defRPr sz="3200" b="1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+mj-lt"/>
              </a:rPr>
              <a:t>Third Question Period</a:t>
            </a:r>
          </a:p>
        </p:txBody>
      </p:sp>
      <p:sp>
        <p:nvSpPr>
          <p:cNvPr id="222" name="Shape 222"/>
          <p:cNvSpPr/>
          <p:nvPr/>
        </p:nvSpPr>
        <p:spPr>
          <a:xfrm>
            <a:off x="354820" y="898973"/>
            <a:ext cx="7315201" cy="325755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233" name="Shape 233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34" name="Shape 234"/>
          <p:cNvSpPr/>
          <p:nvPr/>
        </p:nvSpPr>
        <p:spPr>
          <a:xfrm>
            <a:off x="3873500" y="2527300"/>
            <a:ext cx="133382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sz="3600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b="1" dirty="0"/>
              <a:t>ACT 3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227" name="Shape 227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b="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b="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b="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="1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28" name="Shape 228"/>
          <p:cNvSpPr/>
          <p:nvPr/>
        </p:nvSpPr>
        <p:spPr>
          <a:xfrm>
            <a:off x="2728019" y="2622550"/>
            <a:ext cx="3421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b="1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400" b="0" dirty="0"/>
              <a:t>Managing AVB Networks</a:t>
            </a:r>
          </a:p>
        </p:txBody>
      </p:sp>
    </p:spTree>
    <p:extLst>
      <p:ext uri="{BB962C8B-B14F-4D97-AF65-F5344CB8AC3E}">
        <p14:creationId xmlns:p14="http://schemas.microsoft.com/office/powerpoint/2010/main" val="2264256933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239" name="Shape 239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40" name="Shape 240"/>
          <p:cNvSpPr/>
          <p:nvPr/>
        </p:nvSpPr>
        <p:spPr>
          <a:xfrm>
            <a:off x="2888009" y="1085187"/>
            <a:ext cx="37040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b="1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400" b="1"/>
              <a:t>Putting things together...</a:t>
            </a:r>
          </a:p>
        </p:txBody>
      </p:sp>
      <p:sp>
        <p:nvSpPr>
          <p:cNvPr id="241" name="Shape 241"/>
          <p:cNvSpPr/>
          <p:nvPr/>
        </p:nvSpPr>
        <p:spPr>
          <a:xfrm>
            <a:off x="965167" y="1802075"/>
            <a:ext cx="7549720" cy="28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342900" marR="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Optimizing media traffic and “legacy Traffic” between nodes with IEEE 1722.1-2013 (AVDECC)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1722.1-2013 (AVDECC)</a:t>
            </a:r>
          </a:p>
        </p:txBody>
      </p:sp>
      <p:sp>
        <p:nvSpPr>
          <p:cNvPr id="246" name="Shape 24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47" name="Shape 247"/>
          <p:cNvSpPr/>
          <p:nvPr/>
        </p:nvSpPr>
        <p:spPr>
          <a:xfrm>
            <a:off x="2209711" y="1173591"/>
            <a:ext cx="4737279" cy="3596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 dirty="0">
                <a:uFill>
                  <a:solidFill>
                    <a:srgbClr val="404040"/>
                  </a:solidFill>
                </a:uFill>
              </a:rPr>
              <a:t>Audio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Video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 dirty="0">
                <a:uFill>
                  <a:solidFill>
                    <a:srgbClr val="404040"/>
                  </a:solidFill>
                </a:uFill>
              </a:rPr>
              <a:t>Discovery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 dirty="0">
                <a:uFill>
                  <a:solidFill>
                    <a:srgbClr val="404040"/>
                  </a:solidFill>
                </a:uFill>
              </a:rPr>
              <a:t>Enumeration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 dirty="0">
                <a:uFill>
                  <a:solidFill>
                    <a:srgbClr val="404040"/>
                  </a:solidFill>
                </a:uFill>
              </a:rPr>
              <a:t>Connection management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 dirty="0">
                <a:uFill>
                  <a:solidFill>
                    <a:srgbClr val="404040"/>
                  </a:solidFill>
                </a:uFill>
              </a:rPr>
              <a:t>Control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1722.1-2013 (AVDECC)</a:t>
            </a:r>
          </a:p>
        </p:txBody>
      </p:sp>
      <p:sp>
        <p:nvSpPr>
          <p:cNvPr id="250" name="Shape 25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51" name="Shape 251"/>
          <p:cNvSpPr/>
          <p:nvPr/>
        </p:nvSpPr>
        <p:spPr>
          <a:xfrm>
            <a:off x="3117850" y="1668698"/>
            <a:ext cx="2908300" cy="301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Controller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Talker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Listener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Responder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AVDECC Entity Model (AEM)</a:t>
            </a:r>
          </a:p>
        </p:txBody>
      </p:sp>
      <p:sp>
        <p:nvSpPr>
          <p:cNvPr id="254" name="Shape 25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pic>
        <p:nvPicPr>
          <p:cNvPr id="25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043" y="972804"/>
            <a:ext cx="7706614" cy="4204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AVDECC Discovery (ADP)	</a:t>
            </a:r>
          </a:p>
        </p:txBody>
      </p:sp>
      <p:sp>
        <p:nvSpPr>
          <p:cNvPr id="258" name="Shape 258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59" name="Shape 259"/>
          <p:cNvSpPr/>
          <p:nvPr/>
        </p:nvSpPr>
        <p:spPr>
          <a:xfrm>
            <a:off x="1919172" y="1525477"/>
            <a:ext cx="5305656" cy="266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Advertising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Querying (Global/Specific)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Redundancy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Identification (Signal/Wink) 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9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AVDECC Connection Management (ACMP)</a:t>
            </a:r>
          </a:p>
        </p:txBody>
      </p:sp>
      <p:sp>
        <p:nvSpPr>
          <p:cNvPr id="262" name="Shape 262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63" name="Shape 263"/>
          <p:cNvSpPr/>
          <p:nvPr/>
        </p:nvSpPr>
        <p:spPr>
          <a:xfrm>
            <a:off x="276999" y="1291119"/>
            <a:ext cx="8602702" cy="313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Connection of AVB streams with audio channel mapping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Persistent connections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Stream connection status and health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Configuration of redundant connections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65" name="Shape 65"/>
          <p:cNvSpPr/>
          <p:nvPr/>
        </p:nvSpPr>
        <p:spPr>
          <a:xfrm>
            <a:off x="3124200" y="5311775"/>
            <a:ext cx="2908300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 by InfoComm International</a:t>
            </a:r>
            <a:r>
              <a:rPr sz="1000" baseline="299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66" name="Shape 66"/>
          <p:cNvSpPr/>
          <p:nvPr/>
        </p:nvSpPr>
        <p:spPr>
          <a:xfrm>
            <a:off x="2400300" y="2616200"/>
            <a:ext cx="433328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The original intent of ethernet...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AVDECC Enumeration (AECP)</a:t>
            </a:r>
          </a:p>
        </p:txBody>
      </p:sp>
      <p:sp>
        <p:nvSpPr>
          <p:cNvPr id="266" name="Shape 26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67" name="Shape 267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 the internal structure of the device from the stream entry/exit through to the "physical" entry/exit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 and control the mapping of media sources and sinks to channels within the stream sinks and sources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 and control the signal chains such as DSP, mute, volume, mixers, selectors, through the device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Provide user settable names for many objects within the device including stream, media sources and sinks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build="p" bldLvl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AVDECC Enumeration (AECP)</a:t>
            </a:r>
          </a:p>
        </p:txBody>
      </p:sp>
      <p:sp>
        <p:nvSpPr>
          <p:cNvPr id="270" name="Shape 27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71" name="Shape 271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Describes and controls the clocking model within the device to configure media clocking sources, sample rate converters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 the internal latency through the device from the defined timing reference plane to the "physical" world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 the AVB capabilities of the interfaces and provide the current AVB related information such as 802.1AS GMID, and MSRP domain, for each AVB interface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1722.1-2013 (AVDECC)</a:t>
            </a:r>
          </a:p>
        </p:txBody>
      </p:sp>
      <p:sp>
        <p:nvSpPr>
          <p:cNvPr id="274" name="Shape 27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75" name="Shape 275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Provides diagnostic information such as AVB interface event counters and errors, stream packet event counters and errors, and clock domain lock status, as well as vendor specific counters when necessary.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Describe and control generic control points within the device such as location information, enables, video camera controls, and custom controls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IEEE 1722.1-2013 (AVDECC)</a:t>
            </a:r>
          </a:p>
        </p:txBody>
      </p:sp>
      <p:sp>
        <p:nvSpPr>
          <p:cNvPr id="278" name="Shape 278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79" name="Shape 279"/>
          <p:cNvSpPr/>
          <p:nvPr/>
        </p:nvSpPr>
        <p:spPr>
          <a:xfrm>
            <a:off x="244468" y="1594687"/>
            <a:ext cx="8655065" cy="252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Performs basic authentication of controllers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Perform key management for securing the network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Enable and disable transport and stream security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AVDECC Control (AECP)</a:t>
            </a:r>
          </a:p>
        </p:txBody>
      </p:sp>
      <p:sp>
        <p:nvSpPr>
          <p:cNvPr id="282" name="Shape 282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83" name="Shape 283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Distributes updates to multiple interested controllers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Exposes signal path, processing latency and control latency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Rich set of control meta-data available: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value data format and encoding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Min/Max/default/current values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SI units options:Time, Frequency, Distance, Temperature, Mass,Voltage, Current, Power, Energy, Resistance,Velocity, Level, etc, with scaling. 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200" dirty="0">
                <a:uFill>
                  <a:solidFill>
                    <a:srgbClr val="404040"/>
                  </a:solidFill>
                </a:uFill>
              </a:rPr>
              <a:t>single values, multiple values, array values, and bode plots of filters and measurements 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Offline Provisioning</a:t>
            </a:r>
          </a:p>
        </p:txBody>
      </p:sp>
      <p:sp>
        <p:nvSpPr>
          <p:cNvPr id="286" name="Shape 28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87" name="Shape 287"/>
          <p:cNvSpPr/>
          <p:nvPr/>
        </p:nvSpPr>
        <p:spPr>
          <a:xfrm>
            <a:off x="170443" y="902167"/>
            <a:ext cx="8753310" cy="427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600" dirty="0">
                <a:uFill>
                  <a:solidFill>
                    <a:srgbClr val="404040"/>
                  </a:solidFill>
                </a:uFill>
              </a:rPr>
              <a:t> A device’s capabilities and control points are described by the set of descriptors that it publishes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600" dirty="0">
                <a:uFill>
                  <a:solidFill>
                    <a:srgbClr val="404040"/>
                  </a:solidFill>
                </a:uFill>
              </a:rPr>
              <a:t>These descriptors are put into a standard XML Schema form which allows manufacturers to publish the Entity Models for their products on their website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600" dirty="0">
                <a:uFill>
                  <a:solidFill>
                    <a:srgbClr val="404040"/>
                  </a:solidFill>
                </a:uFill>
              </a:rPr>
              <a:t>These XML files can then be loaded into an AVDECC Controller which can then be used to instantiate virtual AVDECC Entities based on them.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600" dirty="0">
                <a:uFill>
                  <a:solidFill>
                    <a:srgbClr val="404040"/>
                  </a:solidFill>
                </a:uFill>
              </a:rPr>
              <a:t>The user can then connect them and configure them before arriving at the venue.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build="p" bldLvl="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Remote Access</a:t>
            </a:r>
          </a:p>
        </p:txBody>
      </p:sp>
      <p:sp>
        <p:nvSpPr>
          <p:cNvPr id="290" name="Shape 29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91" name="Shape 291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Allows access to AVB networks via TCP/IP for control and management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Uses the existing HTTP 1.1 protocol which enables it to work over the internet via existing network infrastructure including traversing multiple transparent or non-transparent HTTP proxies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Secured with existing SSL/TLS encryption tools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Authentication with existing HTTP Basic/Digest authentication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294" name="Shape 29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295" name="Shape 295"/>
          <p:cNvSpPr/>
          <p:nvPr/>
        </p:nvSpPr>
        <p:spPr>
          <a:xfrm>
            <a:off x="2202164" y="2622550"/>
            <a:ext cx="4958656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b="1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400" b="1"/>
              <a:t>Graceful failures and redundancy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Graceful Failures and Redundancy</a:t>
            </a:r>
          </a:p>
        </p:txBody>
      </p:sp>
      <p:sp>
        <p:nvSpPr>
          <p:cNvPr id="300" name="Shape 300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301" name="Shape 301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Approach depends on the installation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Cost of failure versus cost of implementation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For some large systems we have set up talkers and listeners with separate but simultaneous ethernet ports, using two separate AVB networks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This allows any packet or cable or switch to fail without any impact to the show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1" build="p" bldLvl="5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Graceful Failures and Redundancy</a:t>
            </a:r>
          </a:p>
        </p:txBody>
      </p:sp>
      <p:sp>
        <p:nvSpPr>
          <p:cNvPr id="304" name="Shape 30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305" name="Shape 305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Listeners can be set to have a primary, secondary, and tertiary backup stream for content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The Listener can decide on its own to use the available stream automatically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Not all Listeners have this capability</a:t>
            </a:r>
          </a:p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1800">
                <a:uFillTx/>
              </a:defRPr>
            </a:pPr>
            <a:r>
              <a:rPr sz="2800" dirty="0">
                <a:uFill>
                  <a:solidFill>
                    <a:srgbClr val="404040"/>
                  </a:solidFill>
                </a:uFill>
              </a:rPr>
              <a:t>This allows you to have redundant/failover talkers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71" name="Shape 71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2014 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72" name="Shape 72"/>
          <p:cNvSpPr/>
          <p:nvPr/>
        </p:nvSpPr>
        <p:spPr>
          <a:xfrm>
            <a:off x="1739900" y="2616200"/>
            <a:ext cx="5687467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Network Hardware from the start to today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308" name="Shape 308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309" name="Shape 309"/>
          <p:cNvSpPr/>
          <p:nvPr/>
        </p:nvSpPr>
        <p:spPr>
          <a:xfrm>
            <a:off x="4152900" y="2616200"/>
            <a:ext cx="10141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i="1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i="0"/>
            </a:pPr>
            <a:r>
              <a:rPr sz="2800" b="1" i="1" dirty="0"/>
              <a:t>finale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314" name="Shape 314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315" name="Shape 315"/>
          <p:cNvSpPr/>
          <p:nvPr/>
        </p:nvSpPr>
        <p:spPr>
          <a:xfrm>
            <a:off x="2159000" y="2616200"/>
            <a:ext cx="513031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 b="1" dirty="0"/>
              <a:t>everything is now on the network...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0" marR="0">
              <a:defRPr sz="45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+mj-lt"/>
              </a:rPr>
              <a:t>Open Source</a:t>
            </a:r>
          </a:p>
        </p:txBody>
      </p:sp>
      <p:sp>
        <p:nvSpPr>
          <p:cNvPr id="320" name="Shape 320"/>
          <p:cNvSpPr/>
          <p:nvPr/>
        </p:nvSpPr>
        <p:spPr>
          <a:xfrm>
            <a:off x="66787" y="3666397"/>
            <a:ext cx="17811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Jeff Koftinoff: </a:t>
            </a:r>
          </a:p>
        </p:txBody>
      </p:sp>
      <p:sp>
        <p:nvSpPr>
          <p:cNvPr id="321" name="Shape 321"/>
          <p:cNvSpPr/>
          <p:nvPr/>
        </p:nvSpPr>
        <p:spPr>
          <a:xfrm>
            <a:off x="66907" y="1318309"/>
            <a:ext cx="2171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spAutoFit/>
          </a:bodyPr>
          <a:lstStyle>
            <a:lvl1pPr marL="0" marR="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General info:</a:t>
            </a:r>
          </a:p>
        </p:txBody>
      </p:sp>
      <p:sp>
        <p:nvSpPr>
          <p:cNvPr id="322" name="Shape 322"/>
          <p:cNvSpPr/>
          <p:nvPr/>
        </p:nvSpPr>
        <p:spPr>
          <a:xfrm>
            <a:off x="53995" y="2492353"/>
            <a:ext cx="17780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spAutoFit/>
          </a:bodyPr>
          <a:lstStyle>
            <a:lvl1pPr marL="0" marR="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XMOS :</a:t>
            </a:r>
          </a:p>
        </p:txBody>
      </p:sp>
      <p:sp>
        <p:nvSpPr>
          <p:cNvPr id="323" name="Shape 323"/>
          <p:cNvSpPr/>
          <p:nvPr/>
        </p:nvSpPr>
        <p:spPr>
          <a:xfrm>
            <a:off x="66787" y="3071890"/>
            <a:ext cx="843580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lang="en-US" sz="2400" dirty="0" err="1" smtClean="0"/>
              <a:t>Avnu</a:t>
            </a:r>
            <a:r>
              <a:rPr sz="2400" dirty="0" smtClean="0"/>
              <a:t>:</a:t>
            </a:r>
            <a:endParaRPr sz="2400" dirty="0"/>
          </a:p>
        </p:txBody>
      </p:sp>
      <p:sp>
        <p:nvSpPr>
          <p:cNvPr id="324" name="Shape 324"/>
          <p:cNvSpPr/>
          <p:nvPr/>
        </p:nvSpPr>
        <p:spPr>
          <a:xfrm>
            <a:off x="2531517" y="1375675"/>
            <a:ext cx="377262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marL="0" marR="0" lvl="0">
              <a:defRPr sz="1800">
                <a:uFillTx/>
              </a:defRPr>
            </a:pPr>
            <a:r>
              <a:rPr sz="2800" u="sng"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https://avb.statusbar.com</a:t>
            </a:r>
            <a:r>
              <a:rPr sz="2800">
                <a:latin typeface="Gill Sans"/>
                <a:ea typeface="Gill Sans"/>
                <a:cs typeface="Gill Sans"/>
                <a:sym typeface="Gill Sans"/>
              </a:rPr>
              <a:t>/</a:t>
            </a:r>
          </a:p>
        </p:txBody>
      </p:sp>
      <p:sp>
        <p:nvSpPr>
          <p:cNvPr id="325" name="Shape 325"/>
          <p:cNvSpPr/>
          <p:nvPr/>
        </p:nvSpPr>
        <p:spPr>
          <a:xfrm>
            <a:off x="2518234" y="2549720"/>
            <a:ext cx="36623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 sz="2800" u="sng">
                <a:uFillTx/>
                <a:latin typeface="Gill Sans"/>
                <a:ea typeface="Gill Sans"/>
                <a:cs typeface="Gill Sans"/>
                <a:sym typeface="Gill Sans"/>
                <a:hlinkClick r:id="rId4"/>
              </a:defRPr>
            </a:lvl1pPr>
          </a:lstStyle>
          <a:p>
            <a:pPr lvl="0">
              <a:defRPr sz="1800" u="none"/>
            </a:pPr>
            <a:r>
              <a:rPr sz="2800" u="sng">
                <a:hlinkClick r:id="rId4"/>
              </a:rPr>
              <a:t>https://github.com/xcore</a:t>
            </a:r>
          </a:p>
        </p:txBody>
      </p:sp>
      <p:sp>
        <p:nvSpPr>
          <p:cNvPr id="326" name="Shape 326"/>
          <p:cNvSpPr/>
          <p:nvPr/>
        </p:nvSpPr>
        <p:spPr>
          <a:xfrm>
            <a:off x="2518234" y="3123879"/>
            <a:ext cx="5304813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 sz="2800" u="sng">
                <a:uFillTx/>
                <a:latin typeface="Gill Sans"/>
                <a:ea typeface="Gill Sans"/>
                <a:cs typeface="Gill Sans"/>
                <a:sym typeface="Gill Sans"/>
                <a:hlinkClick r:id="rId5"/>
              </a:defRPr>
            </a:lvl1pPr>
          </a:lstStyle>
          <a:p>
            <a:pPr lvl="0">
              <a:defRPr sz="1800" u="none"/>
            </a:pPr>
            <a:r>
              <a:rPr sz="2800" u="sng" dirty="0">
                <a:hlinkClick r:id="rId5"/>
              </a:rPr>
              <a:t>https://github.com</a:t>
            </a:r>
            <a:r>
              <a:rPr sz="2800" u="sng" dirty="0" smtClean="0">
                <a:hlinkClick r:id="rId5"/>
              </a:rPr>
              <a:t>/</a:t>
            </a:r>
            <a:r>
              <a:rPr lang="en-US" sz="2800" u="sng" dirty="0" smtClean="0">
                <a:hlinkClick r:id="rId5"/>
              </a:rPr>
              <a:t>Avnu</a:t>
            </a:r>
            <a:r>
              <a:rPr sz="2800" u="sng" dirty="0" smtClean="0">
                <a:hlinkClick r:id="rId5"/>
              </a:rPr>
              <a:t>/</a:t>
            </a:r>
            <a:r>
              <a:rPr sz="2800" u="sng" dirty="0">
                <a:hlinkClick r:id="rId5"/>
              </a:rPr>
              <a:t>Open-AVB</a:t>
            </a:r>
          </a:p>
        </p:txBody>
      </p:sp>
      <p:sp>
        <p:nvSpPr>
          <p:cNvPr id="327" name="Shape 327"/>
          <p:cNvSpPr/>
          <p:nvPr/>
        </p:nvSpPr>
        <p:spPr>
          <a:xfrm>
            <a:off x="2518234" y="3723764"/>
            <a:ext cx="61758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 sz="2800" u="sng">
                <a:uFillTx/>
                <a:latin typeface="Gill Sans"/>
                <a:ea typeface="Gill Sans"/>
                <a:cs typeface="Gill Sans"/>
                <a:sym typeface="Gill Sans"/>
                <a:hlinkClick r:id="rId6"/>
              </a:defRPr>
            </a:lvl1pPr>
          </a:lstStyle>
          <a:p>
            <a:pPr lvl="0">
              <a:defRPr sz="1800" u="none"/>
            </a:pPr>
            <a:r>
              <a:rPr sz="2800" u="sng">
                <a:hlinkClick r:id="rId6"/>
              </a:rPr>
              <a:t>https://github.com/jdkoftinoff/jdksavdecc-c</a:t>
            </a:r>
          </a:p>
        </p:txBody>
      </p:sp>
      <p:sp>
        <p:nvSpPr>
          <p:cNvPr id="328" name="Shape 328"/>
          <p:cNvSpPr/>
          <p:nvPr/>
        </p:nvSpPr>
        <p:spPr>
          <a:xfrm>
            <a:off x="56871" y="1905331"/>
            <a:ext cx="2171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spAutoFit/>
          </a:bodyPr>
          <a:lstStyle>
            <a:lvl1pPr marL="0" marR="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BW Calculator:</a:t>
            </a:r>
          </a:p>
        </p:txBody>
      </p:sp>
      <p:sp>
        <p:nvSpPr>
          <p:cNvPr id="329" name="Shape 329"/>
          <p:cNvSpPr/>
          <p:nvPr/>
        </p:nvSpPr>
        <p:spPr>
          <a:xfrm>
            <a:off x="2519970" y="1962697"/>
            <a:ext cx="37957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marL="0" marR="0" lvl="0">
              <a:defRPr sz="1800">
                <a:uFillTx/>
              </a:defRPr>
            </a:pPr>
            <a:r>
              <a:rPr sz="2800" u="sng"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https://abc.statusbar.com</a:t>
            </a:r>
            <a:r>
              <a:rPr sz="2800">
                <a:latin typeface="Gill Sans"/>
                <a:ea typeface="Gill Sans"/>
                <a:cs typeface="Gill Sans"/>
                <a:sym typeface="Gill Sans"/>
              </a:rPr>
              <a:t>/</a:t>
            </a:r>
          </a:p>
        </p:txBody>
      </p:sp>
      <p:sp>
        <p:nvSpPr>
          <p:cNvPr id="330" name="Shape 330"/>
          <p:cNvSpPr/>
          <p:nvPr/>
        </p:nvSpPr>
        <p:spPr>
          <a:xfrm>
            <a:off x="79936" y="4336186"/>
            <a:ext cx="19022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Audioscience: </a:t>
            </a:r>
          </a:p>
        </p:txBody>
      </p:sp>
      <p:sp>
        <p:nvSpPr>
          <p:cNvPr id="331" name="Shape 331"/>
          <p:cNvSpPr/>
          <p:nvPr/>
        </p:nvSpPr>
        <p:spPr>
          <a:xfrm>
            <a:off x="2531383" y="4310786"/>
            <a:ext cx="616493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marL="0" marR="0">
              <a:defRPr sz="2800" u="sng">
                <a:uFillTx/>
                <a:latin typeface="Gill Sans"/>
                <a:ea typeface="Gill Sans"/>
                <a:cs typeface="Gill Sans"/>
                <a:sym typeface="Gill Sans"/>
                <a:hlinkClick r:id="rId8"/>
              </a:defRPr>
            </a:lvl1pPr>
          </a:lstStyle>
          <a:p>
            <a:pPr lvl="0">
              <a:defRPr sz="1800" u="none"/>
            </a:pPr>
            <a:r>
              <a:rPr sz="2800" u="sng">
                <a:hlinkClick r:id="rId8"/>
              </a:rPr>
              <a:t>https://github.com/audioscience/avdecc-lib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Final Question Period</a:t>
            </a:r>
          </a:p>
        </p:txBody>
      </p:sp>
      <p:sp>
        <p:nvSpPr>
          <p:cNvPr id="336" name="Shape 336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337" name="Shape 337"/>
          <p:cNvSpPr/>
          <p:nvPr/>
        </p:nvSpPr>
        <p:spPr>
          <a:xfrm>
            <a:off x="170443" y="902167"/>
            <a:ext cx="8753310" cy="4031393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marL="342900" marR="0" lvl="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77" name="Shape 77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78" name="Shape 78"/>
          <p:cNvSpPr/>
          <p:nvPr/>
        </p:nvSpPr>
        <p:spPr>
          <a:xfrm>
            <a:off x="1778000" y="2616200"/>
            <a:ext cx="5586115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Making latency as important as reliability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Deploying Large Scale AVB Networks</a:t>
            </a:r>
          </a:p>
        </p:txBody>
      </p:sp>
      <p:sp>
        <p:nvSpPr>
          <p:cNvPr id="83" name="Shape 83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84" name="Shape 84"/>
          <p:cNvSpPr/>
          <p:nvPr/>
        </p:nvSpPr>
        <p:spPr>
          <a:xfrm>
            <a:off x="3608070" y="2267274"/>
            <a:ext cx="1607339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0">
              <a:defRPr sz="6100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6100" dirty="0"/>
              <a:t>AVB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AVB </a:t>
            </a:r>
            <a:r>
              <a:rPr sz="3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Standards</a:t>
            </a:r>
          </a:p>
        </p:txBody>
      </p:sp>
      <p:sp>
        <p:nvSpPr>
          <p:cNvPr id="89" name="Shape 89"/>
          <p:cNvSpPr/>
          <p:nvPr/>
        </p:nvSpPr>
        <p:spPr>
          <a:xfrm>
            <a:off x="3124200" y="5311775"/>
            <a:ext cx="290830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Clr>
                <a:srgbClr val="FFFFFF"/>
              </a:buClr>
              <a:buFont typeface="Arial"/>
              <a:defRPr sz="1800">
                <a:uFillTx/>
              </a:defRPr>
            </a:pPr>
            <a:r>
              <a:rPr lang="en-US"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2014</a:t>
            </a:r>
            <a:r>
              <a:rPr sz="9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sz="9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InfoComm</a:t>
            </a:r>
            <a:r>
              <a: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International</a:t>
            </a:r>
            <a:r>
              <a:rPr sz="1000" baseline="299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®</a:t>
            </a:r>
          </a:p>
        </p:txBody>
      </p:sp>
      <p:sp>
        <p:nvSpPr>
          <p:cNvPr id="90" name="Shape 90"/>
          <p:cNvSpPr/>
          <p:nvPr/>
        </p:nvSpPr>
        <p:spPr>
          <a:xfrm>
            <a:off x="762854" y="1555750"/>
            <a:ext cx="7630991" cy="21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1" indent="-228600">
              <a:spcBef>
                <a:spcPts val="500"/>
              </a:spcBef>
              <a:buSzPct val="100000"/>
              <a:buChar char="•"/>
              <a:defRPr sz="1800">
                <a:uFillTx/>
              </a:defRPr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gPTP: IEEE Std 802.1AS</a:t>
            </a:r>
          </a:p>
          <a:p>
            <a:pPr marL="228600" lvl="0" indent="-228600">
              <a:spcBef>
                <a:spcPts val="500"/>
              </a:spcBef>
              <a:buSzPct val="100000"/>
              <a:buChar char="•"/>
              <a:defRPr sz="1800">
                <a:uFillTx/>
              </a:defRPr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FQTSS: IEEE Std 802.1Q-2011 Clause 34</a:t>
            </a:r>
          </a:p>
          <a:p>
            <a:pPr marL="228600" lvl="0" indent="-228600">
              <a:spcBef>
                <a:spcPts val="500"/>
              </a:spcBef>
              <a:buSzPct val="100000"/>
              <a:buChar char="•"/>
              <a:defRPr sz="1800">
                <a:uFillTx/>
              </a:defRPr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MSRP: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IEEE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 Std 802.1Q-2011 Clause 35</a:t>
            </a:r>
          </a:p>
          <a:p>
            <a:pPr marL="228600" lvl="0" indent="-228600">
              <a:spcBef>
                <a:spcPts val="500"/>
              </a:spcBef>
              <a:buSzPct val="100000"/>
              <a:buChar char="•"/>
              <a:defRPr sz="1800">
                <a:uFillTx/>
              </a:defRPr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AVTP: IEEE Std 1722-2011</a:t>
            </a:r>
          </a:p>
          <a:p>
            <a:pPr marL="228600" lvl="0" indent="-228600">
              <a:spcBef>
                <a:spcPts val="500"/>
              </a:spcBef>
              <a:buSzPct val="100000"/>
              <a:buChar char="•"/>
              <a:defRPr sz="1800">
                <a:uFillTx/>
              </a:defRPr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ArialUnicodeMS"/>
              </a:rPr>
              <a:t>AVDECC: IEEE Std 1722.1-2013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UnicodeMS"/>
        <a:ea typeface="ArialUnicodeMS"/>
        <a:cs typeface="ArialUnicodeMS"/>
      </a:majorFont>
      <a:minorFont>
        <a:latin typeface="ArialUnicodeMS"/>
        <a:ea typeface="ArialUnicodeMS"/>
        <a:cs typeface="ArialUnicode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UnicodeMS"/>
        <a:ea typeface="ArialUnicodeMS"/>
        <a:cs typeface="ArialUnicodeMS"/>
      </a:majorFont>
      <a:minorFont>
        <a:latin typeface="ArialUnicodeMS"/>
        <a:ea typeface="ArialUnicodeMS"/>
        <a:cs typeface="ArialUnicode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2623</Words>
  <Application>Microsoft Macintosh PowerPoint</Application>
  <PresentationFormat>On-screen Show (16:10)</PresentationFormat>
  <Paragraphs>385</Paragraphs>
  <Slides>63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White</vt:lpstr>
      <vt:lpstr>PowerPoint Presentation</vt:lpstr>
      <vt:lpstr>Deploying Large Scale AVB Networks</vt:lpstr>
      <vt:lpstr>Deploying Large Scale AVB Networks</vt:lpstr>
      <vt:lpstr>Deploying Large Scale AVB Networks</vt:lpstr>
      <vt:lpstr>Deploying Large Scale AVB Networks</vt:lpstr>
      <vt:lpstr>Deploying Large Scale AVB Networks</vt:lpstr>
      <vt:lpstr>Deploying Large Scale AVB Networks</vt:lpstr>
      <vt:lpstr>Deploying Large Scale AVB Networks</vt:lpstr>
      <vt:lpstr>AVB Standards</vt:lpstr>
      <vt:lpstr>gPTP : IEEE 802.1AS-2011</vt:lpstr>
      <vt:lpstr>IEEE 802.1Q-2011 Clause 34 - FQTSS</vt:lpstr>
      <vt:lpstr>IEEE 802.1Q-2011 Clause 35 - SRP</vt:lpstr>
      <vt:lpstr>IEEE Std 1722-2011</vt:lpstr>
      <vt:lpstr>IEEE Std 1722-2011 Subtypes</vt:lpstr>
      <vt:lpstr>First Question Period</vt:lpstr>
      <vt:lpstr>Deploying Large Scale AVB Networks</vt:lpstr>
      <vt:lpstr>Deploying Large Scale AVB Networks</vt:lpstr>
      <vt:lpstr>PowerPoint Presentation</vt:lpstr>
      <vt:lpstr>What happens as a network increases in size?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Question Period</vt:lpstr>
      <vt:lpstr>PowerPoint Presentation</vt:lpstr>
      <vt:lpstr>PowerPoint Presentation</vt:lpstr>
      <vt:lpstr>Deploying Large Scale AVB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Deploying Large Scale AVB Networks</vt:lpstr>
      <vt:lpstr>Deploying Large Scale AVB Networks</vt:lpstr>
      <vt:lpstr>Deploying Large Scale AVB Networks</vt:lpstr>
      <vt:lpstr>IEEE 1722.1-2013 (AVDECC)</vt:lpstr>
      <vt:lpstr>IEEE 1722.1-2013 (AVDECC)</vt:lpstr>
      <vt:lpstr>AVDECC Entity Model (AEM)</vt:lpstr>
      <vt:lpstr>AVDECC Discovery (ADP) </vt:lpstr>
      <vt:lpstr>AVDECC Connection Management (ACMP)</vt:lpstr>
      <vt:lpstr>AVDECC Enumeration (AECP)</vt:lpstr>
      <vt:lpstr>AVDECC Enumeration (AECP)</vt:lpstr>
      <vt:lpstr>IEEE 1722.1-2013 (AVDECC)</vt:lpstr>
      <vt:lpstr>IEEE 1722.1-2013 (AVDECC)</vt:lpstr>
      <vt:lpstr>AVDECC Control (AECP)</vt:lpstr>
      <vt:lpstr>Offline Provisioning</vt:lpstr>
      <vt:lpstr>Remote Access</vt:lpstr>
      <vt:lpstr>Deploying Large Scale AVB Networks</vt:lpstr>
      <vt:lpstr>Graceful Failures and Redundancy</vt:lpstr>
      <vt:lpstr>Graceful Failures and Redundancy</vt:lpstr>
      <vt:lpstr>Deploying Large Scale AVB Networks</vt:lpstr>
      <vt:lpstr>Deploying Large Scale AVB Networks</vt:lpstr>
      <vt:lpstr>Open Source</vt:lpstr>
      <vt:lpstr>Final Question Period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 Koftinoff</cp:lastModifiedBy>
  <cp:revision>119</cp:revision>
  <dcterms:modified xsi:type="dcterms:W3CDTF">2014-06-18T18:59:01Z</dcterms:modified>
</cp:coreProperties>
</file>