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0" r:id="rId5"/>
    <p:sldId id="264" r:id="rId6"/>
    <p:sldId id="265" r:id="rId7"/>
    <p:sldId id="270" r:id="rId8"/>
    <p:sldId id="26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6D2"/>
    <a:srgbClr val="91E5EB"/>
    <a:srgbClr val="64D1DA"/>
    <a:srgbClr val="FFFFFF"/>
    <a:srgbClr val="68CBF2"/>
    <a:srgbClr val="34B2E3"/>
    <a:srgbClr val="0A98CF"/>
    <a:srgbClr val="2070A1"/>
    <a:srgbClr val="065280"/>
    <a:srgbClr val="0A4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F661-2699-46CF-9B6D-FB629C4C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04401-C074-4FBC-BC9B-B95CDB4BF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B65BC-3668-4DE3-A214-0987A7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1F55C-494C-41A1-A013-AFAAFD34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D8C80-8D5D-4D09-A282-D9390498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8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C763-EDEC-4452-B1FC-01F88BA9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4690D-4E5B-4F0F-96FC-E5775DB3D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198DC-BC2B-4DD4-9CA3-D0B6EDB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18AF2-741E-49BE-9DFD-C005EC0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61457-4DD0-4515-A45D-057A0FB1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2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3CE32-2E6F-4A4B-B137-6706AE2F2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786037-C534-4F8D-8480-72FC4111A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3349A-BC59-49CC-B3B8-DC6D0D8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71940-AC2C-461E-8E42-3C984B4A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D1A30-63C8-4059-AF06-85AC3984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3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3C592-98F4-46B2-B7F2-6EE206C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6D2EC-823A-48A3-B539-1BD0F425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BE730-0233-4846-BC78-D66716ED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BFF5F-5E0C-4A0C-9149-A6F41C81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3438E-67B3-4FCF-AF84-5923870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6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3CAB7-D6DF-4713-9A33-4B9E69C9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DA809-A72C-4C87-B4D8-480A1B7A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27AB8-021A-40FF-9B88-FEA57DAD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14606-E0AC-4A9C-BA9F-BC107F32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4C433-A637-4951-B6F5-AD5690E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A205-5016-4F14-B313-2275AAEF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DD3FF-008C-4E55-A86F-84B7733D1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DD3B9A-0D20-4356-ABC8-A4E874C1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C76A6C-8BFD-45E1-B397-438573D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09436-5769-44D7-AC8F-3BF648A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FED7D-7077-459E-8D16-6424BAD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53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32495-D393-400A-AA40-B367B4AC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BED8E-6F03-4874-A288-C7583F66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FF745-CD34-4B4F-829B-D1D13856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3FA54B-BBB9-443E-93B9-B0AC832C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C464C1-2047-4532-AF9A-94850B96E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C6A3E-61C8-4B1A-BB79-C29C1EE1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9F3478-2EB7-41E7-8B8C-51156615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1D7E79-1CBC-4A6B-806A-01334360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4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7116-E95C-49A6-96B9-723251A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690C94-05EF-437E-8730-ABCF7FD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A44370-7320-48D1-A935-E199632A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CFDB59-BFFD-4D96-8C0C-FB62803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1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23F07-90D3-4466-8EEB-4D728BF6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399DB6-C21D-446F-BB89-D0FD3EEE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2540B-26CE-4E5B-898F-5B6BCADA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1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B5727-4EBD-4099-B699-6BA206AD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89033-C2B4-49BF-B909-3576CA67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AD2D2-1D3C-4D3B-B214-6BFF61C8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46105-5104-4088-A109-24FCF3EB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3C0C5-97A5-4277-B395-D77B1BD3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EB6E0-8A0D-4D43-BEF3-036A715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22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42F0-3ABA-444A-8E26-0005281B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0CF43C-C1BF-4DF1-B49F-D422ECD2D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B961A-6486-4E19-94AE-E11ED772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297E03-C579-42B5-9089-A8CCDED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2BA63-3FB3-49B3-9452-B5764051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C48D6-62E0-49FC-90C4-32E099A7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30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505B99-9746-4063-B6C2-18A8B714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2E7AF-2469-4F7C-82DC-30E9562B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04919-6C66-4C1C-BC5C-24306C830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B9B7-9550-4B63-AFDB-4EDA976F0C08}" type="datetimeFigureOut">
              <a:rPr lang="es-CO" smtClean="0"/>
              <a:t>27/02/2022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B5E08-16AF-4151-9899-57E1E3654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C5727-C6C2-4ED6-AC0C-7BD548DC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7553-4646-4024-8F5E-571BD3A30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4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0" name="Picture 2" descr="Del sueño a la pesadilla | deportes | EL MUNDO">
            <a:extLst>
              <a:ext uri="{FF2B5EF4-FFF2-40B4-BE49-F238E27FC236}">
                <a16:creationId xmlns:a16="http://schemas.microsoft.com/office/drawing/2014/main" id="{8109847A-4381-4F71-BF34-19F34B9A1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3A9AC0C-A77B-4D40-805B-B9238E4AF04F}"/>
              </a:ext>
            </a:extLst>
          </p:cNvPr>
          <p:cNvSpPr/>
          <p:nvPr/>
        </p:nvSpPr>
        <p:spPr>
          <a:xfrm>
            <a:off x="-3050" y="1504425"/>
            <a:ext cx="12188951" cy="56021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52ECF8-4FFC-4D81-ABF0-BB5557235B77}"/>
              </a:ext>
            </a:extLst>
          </p:cNvPr>
          <p:cNvSpPr txBox="1"/>
          <p:nvPr/>
        </p:nvSpPr>
        <p:spPr>
          <a:xfrm>
            <a:off x="338951" y="-787728"/>
            <a:ext cx="11504945" cy="2220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600" b="1" i="0" dirty="0">
                <a:solidFill>
                  <a:srgbClr val="FFFFFF"/>
                </a:solidFill>
                <a:effectLst/>
                <a:latin typeface="Bahnschrift SemiBold" panose="020B0502040204020203" pitchFamily="34" charset="0"/>
                <a:ea typeface="+mj-ea"/>
                <a:cs typeface="+mj-cs"/>
              </a:rPr>
              <a:t>Análisis del rendimiento de los equipos de fútbol en tiempos de pandemia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191C14-A0A9-4A66-9462-9B188A5CB8CA}"/>
              </a:ext>
            </a:extLst>
          </p:cNvPr>
          <p:cNvSpPr txBox="1"/>
          <p:nvPr/>
        </p:nvSpPr>
        <p:spPr>
          <a:xfrm>
            <a:off x="3700480" y="1546629"/>
            <a:ext cx="4411785" cy="46166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Caso de la Súperliga de Grecia</a:t>
            </a:r>
            <a:endParaRPr lang="es-CO" sz="2400" b="1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VID-19 Y EL DELITO FINANCIERO, PUNTOS DE INFLEXIÓN: LOS EQUIPOS DE  CUMPLIMIENTO DEBEN CONTRARRESTAR UN AUMENTO DE ALERTAS, ATAQUES, CON MENOS  RECURSOS E INCLUSO CON DESPIDOS - CFCS | Asociación de Especialistas">
            <a:extLst>
              <a:ext uri="{FF2B5EF4-FFF2-40B4-BE49-F238E27FC236}">
                <a16:creationId xmlns:a16="http://schemas.microsoft.com/office/drawing/2014/main" id="{E6595DD2-F1DF-4B05-AC5A-77731FB7D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" b="72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ronavirus: seis meses de la declaración de Emergencia de Salud Pública  Internacional: la pandemia en datos">
            <a:extLst>
              <a:ext uri="{FF2B5EF4-FFF2-40B4-BE49-F238E27FC236}">
                <a16:creationId xmlns:a16="http://schemas.microsoft.com/office/drawing/2014/main" id="{AD118AA2-1D04-4245-B927-DBC64873D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r="18995" b="1"/>
          <a:stretch/>
        </p:blipFill>
        <p:spPr bwMode="auto"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7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Atalanta eliminó al Valencia con un estadio vacío por el COVID-19">
            <a:extLst>
              <a:ext uri="{FF2B5EF4-FFF2-40B4-BE49-F238E27FC236}">
                <a16:creationId xmlns:a16="http://schemas.microsoft.com/office/drawing/2014/main" id="{76E5758E-8B85-4703-86C2-CF2A696CC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Greek Super League League – Greek Super League League Teams – Super League  History">
            <a:extLst>
              <a:ext uri="{FF2B5EF4-FFF2-40B4-BE49-F238E27FC236}">
                <a16:creationId xmlns:a16="http://schemas.microsoft.com/office/drawing/2014/main" id="{A576A0D3-FF2E-4A49-B9E5-6A19E9E47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2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ómo analizar los datos de su empresa de manera eficiente">
            <a:extLst>
              <a:ext uri="{FF2B5EF4-FFF2-40B4-BE49-F238E27FC236}">
                <a16:creationId xmlns:a16="http://schemas.microsoft.com/office/drawing/2014/main" id="{9D102648-F4DF-4E3E-8F49-50D32EFD6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7BC3D1-0BE0-4E98-80FF-AE8C95B1D700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Análisis exploratorio de los datos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0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ev Investigando: Instrumento de recolección de datos">
            <a:extLst>
              <a:ext uri="{FF2B5EF4-FFF2-40B4-BE49-F238E27FC236}">
                <a16:creationId xmlns:a16="http://schemas.microsoft.com/office/drawing/2014/main" id="{1DEE3AE0-BC64-4B4A-B61D-6AD8DC6A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44" y="1194557"/>
            <a:ext cx="4768948" cy="25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E68E1F4-56B8-4E5E-98A2-89A9086E2B74}"/>
              </a:ext>
            </a:extLst>
          </p:cNvPr>
          <p:cNvSpPr txBox="1"/>
          <p:nvPr/>
        </p:nvSpPr>
        <p:spPr>
          <a:xfrm>
            <a:off x="89095" y="-1030580"/>
            <a:ext cx="8102992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200" b="1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Recolección y consolidación de datos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1C84194-8519-4DEB-BD60-C9D86460FD17}"/>
              </a:ext>
            </a:extLst>
          </p:cNvPr>
          <p:cNvGrpSpPr/>
          <p:nvPr/>
        </p:nvGrpSpPr>
        <p:grpSpPr>
          <a:xfrm>
            <a:off x="3397730" y="4092002"/>
            <a:ext cx="5396539" cy="1331227"/>
            <a:chOff x="3397730" y="4092002"/>
            <a:chExt cx="5396539" cy="1331227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448775C-EF44-47E7-98F5-C04A6296BB8B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728957" y="4757616"/>
              <a:ext cx="273408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4B638C8-690E-412F-9655-1F745D8042C4}"/>
                </a:ext>
              </a:extLst>
            </p:cNvPr>
            <p:cNvGrpSpPr/>
            <p:nvPr/>
          </p:nvGrpSpPr>
          <p:grpSpPr>
            <a:xfrm>
              <a:off x="3397730" y="4092002"/>
              <a:ext cx="5396539" cy="1331227"/>
              <a:chOff x="2386819" y="4707474"/>
              <a:chExt cx="7242517" cy="1786596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F187E848-3D0B-4B54-92F7-0C89F7F43FB3}"/>
                  </a:ext>
                </a:extLst>
              </p:cNvPr>
              <p:cNvSpPr/>
              <p:nvPr/>
            </p:nvSpPr>
            <p:spPr>
              <a:xfrm>
                <a:off x="5202702" y="4707474"/>
                <a:ext cx="1786596" cy="17865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Temporada 2019-2020</a:t>
                </a:r>
                <a:endParaRPr lang="es-CO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8E1BE8B-DEE9-43E8-BD05-785D9A8B2836}"/>
                  </a:ext>
                </a:extLst>
              </p:cNvPr>
              <p:cNvSpPr/>
              <p:nvPr/>
            </p:nvSpPr>
            <p:spPr>
              <a:xfrm>
                <a:off x="2386819" y="4707474"/>
                <a:ext cx="1786596" cy="17865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Temporada </a:t>
                </a:r>
              </a:p>
              <a:p>
                <a:pPr algn="ctr"/>
                <a:r>
                  <a:rPr lang="es-E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2018-2019</a:t>
                </a:r>
                <a:endParaRPr lang="es-CO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957A2856-D8A4-4831-8628-1FB16A291378}"/>
                  </a:ext>
                </a:extLst>
              </p:cNvPr>
              <p:cNvSpPr/>
              <p:nvPr/>
            </p:nvSpPr>
            <p:spPr>
              <a:xfrm>
                <a:off x="7842740" y="4707474"/>
                <a:ext cx="1786596" cy="17865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Temporada 2020-2021</a:t>
                </a:r>
                <a:endParaRPr lang="es-CO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9220" name="Picture 4" descr="Griega De Fútbol De La Copa, Grecia, La Premier League imagen png - imagen  transparente descarga gratuita">
            <a:extLst>
              <a:ext uri="{FF2B5EF4-FFF2-40B4-BE49-F238E27FC236}">
                <a16:creationId xmlns:a16="http://schemas.microsoft.com/office/drawing/2014/main" id="{CBC331A1-CCC0-4F43-AA70-88638A61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00" b="96800" l="10000" r="90000">
                        <a14:foregroundMark x1="43889" y1="6400" x2="43889" y2="6400"/>
                        <a14:foregroundMark x1="34000" y1="12000" x2="34000" y2="12000"/>
                        <a14:foregroundMark x1="49444" y1="27000" x2="49444" y2="27000"/>
                        <a14:foregroundMark x1="49000" y1="26400" x2="49000" y2="26400"/>
                        <a14:foregroundMark x1="48111" y1="25800" x2="48000" y2="25600"/>
                        <a14:foregroundMark x1="45556" y1="27400" x2="45556" y2="27400"/>
                        <a14:foregroundMark x1="36444" y1="25800" x2="36444" y2="25800"/>
                        <a14:foregroundMark x1="54222" y1="26400" x2="54222" y2="26400"/>
                        <a14:foregroundMark x1="64667" y1="25600" x2="64667" y2="25600"/>
                        <a14:foregroundMark x1="51556" y1="12600" x2="51556" y2="12600"/>
                        <a14:foregroundMark x1="54333" y1="12000" x2="54333" y2="12000"/>
                        <a14:foregroundMark x1="56889" y1="11600" x2="56889" y2="11600"/>
                        <a14:foregroundMark x1="58667" y1="9600" x2="58667" y2="9600"/>
                        <a14:foregroundMark x1="47778" y1="54200" x2="47778" y2="54200"/>
                        <a14:foregroundMark x1="50889" y1="59800" x2="50889" y2="59800"/>
                        <a14:foregroundMark x1="39333" y1="57400" x2="39333" y2="57400"/>
                        <a14:foregroundMark x1="28444" y1="59200" x2="28444" y2="59200"/>
                        <a14:foregroundMark x1="40778" y1="54000" x2="40778" y2="54000"/>
                        <a14:foregroundMark x1="58000" y1="57400" x2="58000" y2="57400"/>
                        <a14:foregroundMark x1="68667" y1="54600" x2="68667" y2="54600"/>
                        <a14:foregroundMark x1="40889" y1="9000" x2="40889" y2="9000"/>
                        <a14:foregroundMark x1="48000" y1="72800" x2="48000" y2="72800"/>
                        <a14:foregroundMark x1="49111" y1="68600" x2="49111" y2="68600"/>
                        <a14:foregroundMark x1="51556" y1="72600" x2="51556" y2="72600"/>
                        <a14:foregroundMark x1="57111" y1="73400" x2="57111" y2="73400"/>
                        <a14:foregroundMark x1="41556" y1="76000" x2="41556" y2="76000"/>
                        <a14:foregroundMark x1="58667" y1="79600" x2="58667" y2="79600"/>
                        <a14:foregroundMark x1="62444" y1="91400" x2="62444" y2="91400"/>
                        <a14:foregroundMark x1="68333" y1="93200" x2="68333" y2="93200"/>
                        <a14:foregroundMark x1="56222" y1="93400" x2="56222" y2="93400"/>
                        <a14:foregroundMark x1="47444" y1="92600" x2="47444" y2="92600"/>
                        <a14:foregroundMark x1="39889" y1="93000" x2="39889" y2="93000"/>
                        <a14:foregroundMark x1="33556" y1="96800" x2="33556" y2="96800"/>
                        <a14:foregroundMark x1="32556" y1="92400" x2="32556" y2="92400"/>
                        <a14:foregroundMark x1="58444" y1="82000" x2="58444" y2="82000"/>
                        <a14:foregroundMark x1="59000" y1="83200" x2="59000" y2="83200"/>
                        <a14:foregroundMark x1="57667" y1="25800" x2="57667" y2="25800"/>
                        <a14:foregroundMark x1="68444" y1="58600" x2="68444" y2="58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23" y="135260"/>
            <a:ext cx="2405577" cy="13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74AAA2B-5036-4E88-8E71-3F9E4BF6C89A}"/>
              </a:ext>
            </a:extLst>
          </p:cNvPr>
          <p:cNvSpPr/>
          <p:nvPr/>
        </p:nvSpPr>
        <p:spPr>
          <a:xfrm>
            <a:off x="2855742" y="5584873"/>
            <a:ext cx="6471138" cy="10269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chemeClr val="accent1">
                    <a:lumMod val="50000"/>
                  </a:schemeClr>
                </a:solidFill>
              </a:rPr>
              <a:t>Grupos de variables</a:t>
            </a:r>
          </a:p>
          <a:p>
            <a:pPr algn="ctr"/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Datos básicos del partido</a:t>
            </a:r>
          </a:p>
          <a:p>
            <a:pPr algn="ctr"/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Estadísticas del juego</a:t>
            </a:r>
          </a:p>
          <a:p>
            <a:pPr algn="ctr"/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Cuotas de casa de apuestas</a:t>
            </a:r>
            <a:endParaRPr lang="es-CO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>
            <a:extLst>
              <a:ext uri="{FF2B5EF4-FFF2-40B4-BE49-F238E27FC236}">
                <a16:creationId xmlns:a16="http://schemas.microsoft.com/office/drawing/2014/main" id="{B49EA37E-A369-434B-9D25-0EA15433D852}"/>
              </a:ext>
            </a:extLst>
          </p:cNvPr>
          <p:cNvSpPr>
            <a:spLocks/>
          </p:cNvSpPr>
          <p:nvPr/>
        </p:nvSpPr>
        <p:spPr bwMode="auto">
          <a:xfrm>
            <a:off x="8305764" y="1461831"/>
            <a:ext cx="1935162" cy="606425"/>
          </a:xfrm>
          <a:custGeom>
            <a:avLst/>
            <a:gdLst>
              <a:gd name="T0" fmla="*/ 2147483646 w 542"/>
              <a:gd name="T1" fmla="*/ 2147483646 h 170"/>
              <a:gd name="T2" fmla="*/ 2147483646 w 542"/>
              <a:gd name="T3" fmla="*/ 2147483646 h 170"/>
              <a:gd name="T4" fmla="*/ 2147483646 w 542"/>
              <a:gd name="T5" fmla="*/ 2147483646 h 170"/>
              <a:gd name="T6" fmla="*/ 2147483646 w 542"/>
              <a:gd name="T7" fmla="*/ 2147483646 h 170"/>
              <a:gd name="T8" fmla="*/ 0 w 542"/>
              <a:gd name="T9" fmla="*/ 2147483646 h 170"/>
              <a:gd name="T10" fmla="*/ 2147483646 w 542"/>
              <a:gd name="T11" fmla="*/ 2147483646 h 170"/>
              <a:gd name="T12" fmla="*/ 2147483646 w 542"/>
              <a:gd name="T13" fmla="*/ 2147483646 h 1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2" h="170">
                <a:moveTo>
                  <a:pt x="527" y="144"/>
                </a:moveTo>
                <a:cubicBezTo>
                  <a:pt x="286" y="5"/>
                  <a:pt x="286" y="5"/>
                  <a:pt x="286" y="5"/>
                </a:cubicBezTo>
                <a:cubicBezTo>
                  <a:pt x="277" y="0"/>
                  <a:pt x="265" y="0"/>
                  <a:pt x="256" y="5"/>
                </a:cubicBezTo>
                <a:cubicBezTo>
                  <a:pt x="15" y="144"/>
                  <a:pt x="15" y="144"/>
                  <a:pt x="15" y="144"/>
                </a:cubicBezTo>
                <a:cubicBezTo>
                  <a:pt x="6" y="149"/>
                  <a:pt x="0" y="159"/>
                  <a:pt x="0" y="170"/>
                </a:cubicBezTo>
                <a:cubicBezTo>
                  <a:pt x="542" y="170"/>
                  <a:pt x="542" y="170"/>
                  <a:pt x="542" y="170"/>
                </a:cubicBezTo>
                <a:cubicBezTo>
                  <a:pt x="541" y="159"/>
                  <a:pt x="536" y="149"/>
                  <a:pt x="527" y="144"/>
                </a:cubicBezTo>
                <a:close/>
              </a:path>
            </a:pathLst>
          </a:custGeom>
          <a:solidFill>
            <a:srgbClr val="2070A1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360C4428-9E60-49F5-98CC-7A9AE0F42E7A}"/>
              </a:ext>
            </a:extLst>
          </p:cNvPr>
          <p:cNvSpPr>
            <a:spLocks/>
          </p:cNvSpPr>
          <p:nvPr/>
        </p:nvSpPr>
        <p:spPr bwMode="auto">
          <a:xfrm>
            <a:off x="8305764" y="2068256"/>
            <a:ext cx="1935162" cy="996950"/>
          </a:xfrm>
          <a:custGeom>
            <a:avLst/>
            <a:gdLst>
              <a:gd name="T0" fmla="*/ 2147483646 w 542"/>
              <a:gd name="T1" fmla="*/ 0 h 279"/>
              <a:gd name="T2" fmla="*/ 2147483646 w 542"/>
              <a:gd name="T3" fmla="*/ 0 h 279"/>
              <a:gd name="T4" fmla="*/ 0 w 542"/>
              <a:gd name="T5" fmla="*/ 0 h 279"/>
              <a:gd name="T6" fmla="*/ 0 w 542"/>
              <a:gd name="T7" fmla="*/ 2147483646 h 279"/>
              <a:gd name="T8" fmla="*/ 0 w 542"/>
              <a:gd name="T9" fmla="*/ 2147483646 h 279"/>
              <a:gd name="T10" fmla="*/ 2147483646 w 542"/>
              <a:gd name="T11" fmla="*/ 2147483646 h 279"/>
              <a:gd name="T12" fmla="*/ 2147483646 w 542"/>
              <a:gd name="T13" fmla="*/ 2147483646 h 279"/>
              <a:gd name="T14" fmla="*/ 2147483646 w 542"/>
              <a:gd name="T15" fmla="*/ 0 h 2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2" h="279">
                <a:moveTo>
                  <a:pt x="542" y="0"/>
                </a:moveTo>
                <a:cubicBezTo>
                  <a:pt x="542" y="0"/>
                  <a:pt x="542" y="0"/>
                  <a:pt x="5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0" y="278"/>
                  <a:pt x="0" y="279"/>
                </a:cubicBezTo>
                <a:cubicBezTo>
                  <a:pt x="541" y="279"/>
                  <a:pt x="541" y="279"/>
                  <a:pt x="541" y="279"/>
                </a:cubicBezTo>
                <a:cubicBezTo>
                  <a:pt x="541" y="279"/>
                  <a:pt x="541" y="278"/>
                  <a:pt x="541" y="278"/>
                </a:cubicBezTo>
                <a:lnTo>
                  <a:pt x="542" y="0"/>
                </a:lnTo>
                <a:close/>
              </a:path>
            </a:pathLst>
          </a:custGeom>
          <a:solidFill>
            <a:srgbClr val="065280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6">
            <a:extLst>
              <a:ext uri="{FF2B5EF4-FFF2-40B4-BE49-F238E27FC236}">
                <a16:creationId xmlns:a16="http://schemas.microsoft.com/office/drawing/2014/main" id="{FEE26221-1E87-4D89-BCB8-F38AE9E1F7EA}"/>
              </a:ext>
            </a:extLst>
          </p:cNvPr>
          <p:cNvSpPr>
            <a:spLocks/>
          </p:cNvSpPr>
          <p:nvPr/>
        </p:nvSpPr>
        <p:spPr bwMode="auto">
          <a:xfrm>
            <a:off x="8305764" y="3065206"/>
            <a:ext cx="1931987" cy="604838"/>
          </a:xfrm>
          <a:custGeom>
            <a:avLst/>
            <a:gdLst>
              <a:gd name="T0" fmla="*/ 2147483646 w 541"/>
              <a:gd name="T1" fmla="*/ 2147483646 h 169"/>
              <a:gd name="T2" fmla="*/ 2147483646 w 541"/>
              <a:gd name="T3" fmla="*/ 2147483646 h 169"/>
              <a:gd name="T4" fmla="*/ 2147483646 w 541"/>
              <a:gd name="T5" fmla="*/ 2147483646 h 169"/>
              <a:gd name="T6" fmla="*/ 2147483646 w 541"/>
              <a:gd name="T7" fmla="*/ 2147483646 h 169"/>
              <a:gd name="T8" fmla="*/ 2147483646 w 541"/>
              <a:gd name="T9" fmla="*/ 0 h 169"/>
              <a:gd name="T10" fmla="*/ 0 w 541"/>
              <a:gd name="T11" fmla="*/ 0 h 169"/>
              <a:gd name="T12" fmla="*/ 2147483646 w 541"/>
              <a:gd name="T13" fmla="*/ 2147483646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1" h="169">
                <a:moveTo>
                  <a:pt x="15" y="25"/>
                </a:moveTo>
                <a:cubicBezTo>
                  <a:pt x="256" y="164"/>
                  <a:pt x="256" y="164"/>
                  <a:pt x="256" y="164"/>
                </a:cubicBezTo>
                <a:cubicBezTo>
                  <a:pt x="265" y="169"/>
                  <a:pt x="276" y="169"/>
                  <a:pt x="286" y="164"/>
                </a:cubicBezTo>
                <a:cubicBezTo>
                  <a:pt x="526" y="25"/>
                  <a:pt x="526" y="25"/>
                  <a:pt x="526" y="25"/>
                </a:cubicBezTo>
                <a:cubicBezTo>
                  <a:pt x="535" y="20"/>
                  <a:pt x="541" y="10"/>
                  <a:pt x="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0"/>
                  <a:pt x="6" y="20"/>
                  <a:pt x="15" y="25"/>
                </a:cubicBezTo>
                <a:close/>
              </a:path>
            </a:pathLst>
          </a:custGeom>
          <a:solidFill>
            <a:srgbClr val="0A4366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Freeform 60">
            <a:extLst>
              <a:ext uri="{FF2B5EF4-FFF2-40B4-BE49-F238E27FC236}">
                <a16:creationId xmlns:a16="http://schemas.microsoft.com/office/drawing/2014/main" id="{F6F30B8E-C0C5-4F33-9E09-2E3A8047880B}"/>
              </a:ext>
            </a:extLst>
          </p:cNvPr>
          <p:cNvSpPr>
            <a:spLocks/>
          </p:cNvSpPr>
          <p:nvPr/>
        </p:nvSpPr>
        <p:spPr bwMode="auto">
          <a:xfrm>
            <a:off x="5169535" y="3930210"/>
            <a:ext cx="1931988" cy="608013"/>
          </a:xfrm>
          <a:custGeom>
            <a:avLst/>
            <a:gdLst>
              <a:gd name="T0" fmla="*/ 2147483646 w 541"/>
              <a:gd name="T1" fmla="*/ 2147483646 h 170"/>
              <a:gd name="T2" fmla="*/ 2147483646 w 541"/>
              <a:gd name="T3" fmla="*/ 2147483646 h 170"/>
              <a:gd name="T4" fmla="*/ 2147483646 w 541"/>
              <a:gd name="T5" fmla="*/ 2147483646 h 170"/>
              <a:gd name="T6" fmla="*/ 2147483646 w 541"/>
              <a:gd name="T7" fmla="*/ 2147483646 h 170"/>
              <a:gd name="T8" fmla="*/ 2147483646 w 541"/>
              <a:gd name="T9" fmla="*/ 0 h 170"/>
              <a:gd name="T10" fmla="*/ 0 w 541"/>
              <a:gd name="T11" fmla="*/ 0 h 170"/>
              <a:gd name="T12" fmla="*/ 2147483646 w 541"/>
              <a:gd name="T13" fmla="*/ 2147483646 h 1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1" h="170">
                <a:moveTo>
                  <a:pt x="15" y="25"/>
                </a:moveTo>
                <a:cubicBezTo>
                  <a:pt x="255" y="164"/>
                  <a:pt x="255" y="164"/>
                  <a:pt x="255" y="164"/>
                </a:cubicBezTo>
                <a:cubicBezTo>
                  <a:pt x="264" y="170"/>
                  <a:pt x="276" y="170"/>
                  <a:pt x="285" y="164"/>
                </a:cubicBezTo>
                <a:cubicBezTo>
                  <a:pt x="526" y="25"/>
                  <a:pt x="526" y="25"/>
                  <a:pt x="526" y="25"/>
                </a:cubicBezTo>
                <a:cubicBezTo>
                  <a:pt x="535" y="20"/>
                  <a:pt x="540" y="11"/>
                  <a:pt x="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6" y="20"/>
                  <a:pt x="15" y="25"/>
                </a:cubicBezTo>
                <a:close/>
              </a:path>
            </a:pathLst>
          </a:custGeom>
          <a:solidFill>
            <a:srgbClr val="0A98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Freeform 61">
            <a:extLst>
              <a:ext uri="{FF2B5EF4-FFF2-40B4-BE49-F238E27FC236}">
                <a16:creationId xmlns:a16="http://schemas.microsoft.com/office/drawing/2014/main" id="{20F93448-A3DC-41F7-8A9E-1ACD84291CC9}"/>
              </a:ext>
            </a:extLst>
          </p:cNvPr>
          <p:cNvSpPr>
            <a:spLocks/>
          </p:cNvSpPr>
          <p:nvPr/>
        </p:nvSpPr>
        <p:spPr bwMode="auto">
          <a:xfrm>
            <a:off x="5169535" y="2325248"/>
            <a:ext cx="1931988" cy="608012"/>
          </a:xfrm>
          <a:custGeom>
            <a:avLst/>
            <a:gdLst>
              <a:gd name="T0" fmla="*/ 2147483646 w 541"/>
              <a:gd name="T1" fmla="*/ 2147483646 h 170"/>
              <a:gd name="T2" fmla="*/ 2147483646 w 541"/>
              <a:gd name="T3" fmla="*/ 2147483646 h 170"/>
              <a:gd name="T4" fmla="*/ 2147483646 w 541"/>
              <a:gd name="T5" fmla="*/ 2147483646 h 170"/>
              <a:gd name="T6" fmla="*/ 2147483646 w 541"/>
              <a:gd name="T7" fmla="*/ 2147483646 h 170"/>
              <a:gd name="T8" fmla="*/ 0 w 541"/>
              <a:gd name="T9" fmla="*/ 2147483646 h 170"/>
              <a:gd name="T10" fmla="*/ 0 w 541"/>
              <a:gd name="T11" fmla="*/ 2147483646 h 170"/>
              <a:gd name="T12" fmla="*/ 2147483646 w 541"/>
              <a:gd name="T13" fmla="*/ 2147483646 h 170"/>
              <a:gd name="T14" fmla="*/ 2147483646 w 541"/>
              <a:gd name="T15" fmla="*/ 2147483646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1" h="170">
                <a:moveTo>
                  <a:pt x="526" y="145"/>
                </a:moveTo>
                <a:cubicBezTo>
                  <a:pt x="286" y="6"/>
                  <a:pt x="286" y="6"/>
                  <a:pt x="286" y="6"/>
                </a:cubicBezTo>
                <a:cubicBezTo>
                  <a:pt x="276" y="0"/>
                  <a:pt x="265" y="0"/>
                  <a:pt x="256" y="6"/>
                </a:cubicBezTo>
                <a:cubicBezTo>
                  <a:pt x="15" y="144"/>
                  <a:pt x="15" y="144"/>
                  <a:pt x="15" y="144"/>
                </a:cubicBezTo>
                <a:cubicBezTo>
                  <a:pt x="6" y="150"/>
                  <a:pt x="0" y="160"/>
                  <a:pt x="0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541" y="170"/>
                  <a:pt x="541" y="170"/>
                  <a:pt x="541" y="170"/>
                </a:cubicBezTo>
                <a:cubicBezTo>
                  <a:pt x="541" y="160"/>
                  <a:pt x="535" y="150"/>
                  <a:pt x="526" y="145"/>
                </a:cubicBezTo>
                <a:close/>
              </a:path>
            </a:pathLst>
          </a:custGeom>
          <a:solidFill>
            <a:srgbClr val="68CBF2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14E8B5D5-8325-4378-BDBF-C6C6ACAB6BD5}"/>
              </a:ext>
            </a:extLst>
          </p:cNvPr>
          <p:cNvSpPr>
            <a:spLocks/>
          </p:cNvSpPr>
          <p:nvPr/>
        </p:nvSpPr>
        <p:spPr bwMode="auto">
          <a:xfrm>
            <a:off x="5169535" y="2933260"/>
            <a:ext cx="1931988" cy="996950"/>
          </a:xfrm>
          <a:custGeom>
            <a:avLst/>
            <a:gdLst>
              <a:gd name="T0" fmla="*/ 2147483646 w 541"/>
              <a:gd name="T1" fmla="*/ 2147483646 h 279"/>
              <a:gd name="T2" fmla="*/ 2147483646 w 541"/>
              <a:gd name="T3" fmla="*/ 0 h 279"/>
              <a:gd name="T4" fmla="*/ 0 w 541"/>
              <a:gd name="T5" fmla="*/ 0 h 279"/>
              <a:gd name="T6" fmla="*/ 0 w 541"/>
              <a:gd name="T7" fmla="*/ 2147483646 h 279"/>
              <a:gd name="T8" fmla="*/ 0 w 541"/>
              <a:gd name="T9" fmla="*/ 2147483646 h 279"/>
              <a:gd name="T10" fmla="*/ 2147483646 w 541"/>
              <a:gd name="T11" fmla="*/ 2147483646 h 279"/>
              <a:gd name="T12" fmla="*/ 2147483646 w 541"/>
              <a:gd name="T13" fmla="*/ 2147483646 h 279"/>
              <a:gd name="T14" fmla="*/ 2147483646 w 541"/>
              <a:gd name="T15" fmla="*/ 2147483646 h 2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1" h="279">
                <a:moveTo>
                  <a:pt x="541" y="1"/>
                </a:moveTo>
                <a:cubicBezTo>
                  <a:pt x="541" y="1"/>
                  <a:pt x="541" y="1"/>
                  <a:pt x="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9"/>
                  <a:pt x="0" y="279"/>
                  <a:pt x="0" y="279"/>
                </a:cubicBezTo>
                <a:cubicBezTo>
                  <a:pt x="541" y="279"/>
                  <a:pt x="541" y="279"/>
                  <a:pt x="541" y="279"/>
                </a:cubicBezTo>
                <a:cubicBezTo>
                  <a:pt x="541" y="279"/>
                  <a:pt x="541" y="279"/>
                  <a:pt x="541" y="278"/>
                </a:cubicBezTo>
                <a:lnTo>
                  <a:pt x="541" y="1"/>
                </a:ln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Freeform 63">
            <a:extLst>
              <a:ext uri="{FF2B5EF4-FFF2-40B4-BE49-F238E27FC236}">
                <a16:creationId xmlns:a16="http://schemas.microsoft.com/office/drawing/2014/main" id="{A0D4DFE9-10A2-4A14-B4D3-FF3719D908B4}"/>
              </a:ext>
            </a:extLst>
          </p:cNvPr>
          <p:cNvSpPr>
            <a:spLocks/>
          </p:cNvSpPr>
          <p:nvPr/>
        </p:nvSpPr>
        <p:spPr bwMode="auto">
          <a:xfrm>
            <a:off x="1816469" y="2068256"/>
            <a:ext cx="1935162" cy="996950"/>
          </a:xfrm>
          <a:custGeom>
            <a:avLst/>
            <a:gdLst>
              <a:gd name="T0" fmla="*/ 2147483646 w 542"/>
              <a:gd name="T1" fmla="*/ 2147483646 h 279"/>
              <a:gd name="T2" fmla="*/ 2147483646 w 542"/>
              <a:gd name="T3" fmla="*/ 0 h 279"/>
              <a:gd name="T4" fmla="*/ 0 w 542"/>
              <a:gd name="T5" fmla="*/ 0 h 279"/>
              <a:gd name="T6" fmla="*/ 0 w 542"/>
              <a:gd name="T7" fmla="*/ 2147483646 h 279"/>
              <a:gd name="T8" fmla="*/ 0 w 542"/>
              <a:gd name="T9" fmla="*/ 2147483646 h 279"/>
              <a:gd name="T10" fmla="*/ 0 w 542"/>
              <a:gd name="T11" fmla="*/ 2147483646 h 279"/>
              <a:gd name="T12" fmla="*/ 2147483646 w 542"/>
              <a:gd name="T13" fmla="*/ 2147483646 h 279"/>
              <a:gd name="T14" fmla="*/ 2147483646 w 542"/>
              <a:gd name="T15" fmla="*/ 2147483646 h 279"/>
              <a:gd name="T16" fmla="*/ 2147483646 w 542"/>
              <a:gd name="T17" fmla="*/ 2147483646 h 2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2" h="279">
                <a:moveTo>
                  <a:pt x="542" y="1"/>
                </a:moveTo>
                <a:cubicBezTo>
                  <a:pt x="542" y="1"/>
                  <a:pt x="542" y="1"/>
                  <a:pt x="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0" y="279"/>
                </a:cubicBezTo>
                <a:cubicBezTo>
                  <a:pt x="541" y="279"/>
                  <a:pt x="541" y="279"/>
                  <a:pt x="541" y="279"/>
                </a:cubicBezTo>
                <a:cubicBezTo>
                  <a:pt x="541" y="279"/>
                  <a:pt x="541" y="279"/>
                  <a:pt x="541" y="279"/>
                </a:cubicBezTo>
                <a:lnTo>
                  <a:pt x="542" y="1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Freeform 64">
            <a:extLst>
              <a:ext uri="{FF2B5EF4-FFF2-40B4-BE49-F238E27FC236}">
                <a16:creationId xmlns:a16="http://schemas.microsoft.com/office/drawing/2014/main" id="{0A71E8AC-7EA9-4B4A-BEC5-84CC90E3C9A8}"/>
              </a:ext>
            </a:extLst>
          </p:cNvPr>
          <p:cNvSpPr>
            <a:spLocks/>
          </p:cNvSpPr>
          <p:nvPr/>
        </p:nvSpPr>
        <p:spPr bwMode="auto">
          <a:xfrm>
            <a:off x="1816469" y="1465006"/>
            <a:ext cx="1931987" cy="603250"/>
          </a:xfrm>
          <a:custGeom>
            <a:avLst/>
            <a:gdLst>
              <a:gd name="T0" fmla="*/ 2147483646 w 541"/>
              <a:gd name="T1" fmla="*/ 2147483646 h 169"/>
              <a:gd name="T2" fmla="*/ 2147483646 w 541"/>
              <a:gd name="T3" fmla="*/ 2147483646 h 169"/>
              <a:gd name="T4" fmla="*/ 2147483646 w 541"/>
              <a:gd name="T5" fmla="*/ 2147483646 h 169"/>
              <a:gd name="T6" fmla="*/ 2147483646 w 541"/>
              <a:gd name="T7" fmla="*/ 2147483646 h 169"/>
              <a:gd name="T8" fmla="*/ 0 w 541"/>
              <a:gd name="T9" fmla="*/ 2147483646 h 169"/>
              <a:gd name="T10" fmla="*/ 2147483646 w 541"/>
              <a:gd name="T11" fmla="*/ 2147483646 h 169"/>
              <a:gd name="T12" fmla="*/ 2147483646 w 541"/>
              <a:gd name="T13" fmla="*/ 2147483646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1" h="169">
                <a:moveTo>
                  <a:pt x="527" y="144"/>
                </a:moveTo>
                <a:cubicBezTo>
                  <a:pt x="286" y="5"/>
                  <a:pt x="286" y="5"/>
                  <a:pt x="286" y="5"/>
                </a:cubicBezTo>
                <a:cubicBezTo>
                  <a:pt x="277" y="0"/>
                  <a:pt x="265" y="0"/>
                  <a:pt x="256" y="5"/>
                </a:cubicBezTo>
                <a:cubicBezTo>
                  <a:pt x="15" y="144"/>
                  <a:pt x="15" y="144"/>
                  <a:pt x="15" y="144"/>
                </a:cubicBezTo>
                <a:cubicBezTo>
                  <a:pt x="6" y="149"/>
                  <a:pt x="1" y="159"/>
                  <a:pt x="0" y="169"/>
                </a:cubicBezTo>
                <a:cubicBezTo>
                  <a:pt x="541" y="169"/>
                  <a:pt x="541" y="169"/>
                  <a:pt x="541" y="169"/>
                </a:cubicBezTo>
                <a:cubicBezTo>
                  <a:pt x="541" y="159"/>
                  <a:pt x="536" y="149"/>
                  <a:pt x="527" y="144"/>
                </a:cubicBezTo>
                <a:close/>
              </a:path>
            </a:pathLst>
          </a:custGeom>
          <a:solidFill>
            <a:srgbClr val="91E5EB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Freeform 65">
            <a:extLst>
              <a:ext uri="{FF2B5EF4-FFF2-40B4-BE49-F238E27FC236}">
                <a16:creationId xmlns:a16="http://schemas.microsoft.com/office/drawing/2014/main" id="{CDAD8D32-F435-4839-8129-97E11157061E}"/>
              </a:ext>
            </a:extLst>
          </p:cNvPr>
          <p:cNvSpPr>
            <a:spLocks/>
          </p:cNvSpPr>
          <p:nvPr/>
        </p:nvSpPr>
        <p:spPr bwMode="auto">
          <a:xfrm>
            <a:off x="1816469" y="3065206"/>
            <a:ext cx="1931987" cy="608013"/>
          </a:xfrm>
          <a:custGeom>
            <a:avLst/>
            <a:gdLst>
              <a:gd name="T0" fmla="*/ 2147483646 w 541"/>
              <a:gd name="T1" fmla="*/ 2147483646 h 170"/>
              <a:gd name="T2" fmla="*/ 2147483646 w 541"/>
              <a:gd name="T3" fmla="*/ 2147483646 h 170"/>
              <a:gd name="T4" fmla="*/ 2147483646 w 541"/>
              <a:gd name="T5" fmla="*/ 2147483646 h 170"/>
              <a:gd name="T6" fmla="*/ 2147483646 w 541"/>
              <a:gd name="T7" fmla="*/ 2147483646 h 170"/>
              <a:gd name="T8" fmla="*/ 2147483646 w 541"/>
              <a:gd name="T9" fmla="*/ 0 h 170"/>
              <a:gd name="T10" fmla="*/ 0 w 541"/>
              <a:gd name="T11" fmla="*/ 0 h 170"/>
              <a:gd name="T12" fmla="*/ 2147483646 w 541"/>
              <a:gd name="T13" fmla="*/ 2147483646 h 1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1" h="170">
                <a:moveTo>
                  <a:pt x="15" y="26"/>
                </a:moveTo>
                <a:cubicBezTo>
                  <a:pt x="256" y="165"/>
                  <a:pt x="256" y="165"/>
                  <a:pt x="256" y="165"/>
                </a:cubicBezTo>
                <a:cubicBezTo>
                  <a:pt x="265" y="170"/>
                  <a:pt x="276" y="170"/>
                  <a:pt x="286" y="165"/>
                </a:cubicBezTo>
                <a:cubicBezTo>
                  <a:pt x="526" y="26"/>
                  <a:pt x="526" y="26"/>
                  <a:pt x="526" y="26"/>
                </a:cubicBezTo>
                <a:cubicBezTo>
                  <a:pt x="536" y="21"/>
                  <a:pt x="541" y="11"/>
                  <a:pt x="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1"/>
                  <a:pt x="6" y="20"/>
                  <a:pt x="15" y="26"/>
                </a:cubicBezTo>
                <a:close/>
              </a:path>
            </a:pathLst>
          </a:custGeom>
          <a:solidFill>
            <a:srgbClr val="2CC6D2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C60B39E-5C67-4350-99F8-31B0D4B39811}"/>
              </a:ext>
            </a:extLst>
          </p:cNvPr>
          <p:cNvSpPr txBox="1"/>
          <p:nvPr/>
        </p:nvSpPr>
        <p:spPr>
          <a:xfrm>
            <a:off x="977108" y="-448972"/>
            <a:ext cx="3610707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Recolección y consolidación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900B63-2970-4B9D-A5B1-6E7DEC47BDD5}"/>
              </a:ext>
            </a:extLst>
          </p:cNvPr>
          <p:cNvSpPr txBox="1"/>
          <p:nvPr/>
        </p:nvSpPr>
        <p:spPr>
          <a:xfrm>
            <a:off x="4468748" y="397663"/>
            <a:ext cx="3254504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Detección de anomalías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73B9EA2-050A-4DD0-AB9E-8C7C35637FA1}"/>
              </a:ext>
            </a:extLst>
          </p:cNvPr>
          <p:cNvSpPr txBox="1"/>
          <p:nvPr/>
        </p:nvSpPr>
        <p:spPr>
          <a:xfrm>
            <a:off x="7820351" y="-469386"/>
            <a:ext cx="2902812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Creación de variables</a:t>
            </a:r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103E9EAA-2525-4C5A-9ECD-DDACB283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07" y="3065206"/>
            <a:ext cx="736844" cy="736844"/>
          </a:xfrm>
          <a:prstGeom prst="rect">
            <a:avLst/>
          </a:prstGeom>
        </p:spPr>
      </p:pic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173B34E7-33C6-4AEB-9A27-205A8B387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59" y="2141229"/>
            <a:ext cx="851003" cy="851003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16C19CEB-2BCD-498D-A6F8-8ADFE64F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3" y="2136302"/>
            <a:ext cx="811148" cy="811148"/>
          </a:xfrm>
          <a:prstGeom prst="rect">
            <a:avLst/>
          </a:prstGeom>
        </p:spPr>
      </p:pic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6E86F9AC-D7AD-40B7-AE02-8708B5D10B50}"/>
              </a:ext>
            </a:extLst>
          </p:cNvPr>
          <p:cNvSpPr/>
          <p:nvPr/>
        </p:nvSpPr>
        <p:spPr>
          <a:xfrm>
            <a:off x="1445530" y="4854596"/>
            <a:ext cx="2686929" cy="102694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CC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u="sng" dirty="0">
                <a:solidFill>
                  <a:schemeClr val="accent1">
                    <a:lumMod val="50000"/>
                  </a:schemeClr>
                </a:solidFill>
              </a:rPr>
              <a:t>Grupos de variables</a:t>
            </a:r>
          </a:p>
          <a:p>
            <a:pPr algn="ctr"/>
            <a:r>
              <a:rPr lang="es-ES" sz="1000" b="1" dirty="0">
                <a:solidFill>
                  <a:schemeClr val="bg2">
                    <a:lumMod val="25000"/>
                  </a:schemeClr>
                </a:solidFill>
              </a:rPr>
              <a:t>Datos básicos del partido</a:t>
            </a:r>
          </a:p>
          <a:p>
            <a:pPr algn="ctr"/>
            <a:r>
              <a:rPr lang="es-ES" sz="1000" b="1" dirty="0">
                <a:solidFill>
                  <a:schemeClr val="bg2">
                    <a:lumMod val="25000"/>
                  </a:schemeClr>
                </a:solidFill>
              </a:rPr>
              <a:t>Estadísticas del juego</a:t>
            </a:r>
          </a:p>
          <a:p>
            <a:pPr algn="ctr"/>
            <a:r>
              <a:rPr lang="es-ES" sz="1000" b="1" dirty="0">
                <a:solidFill>
                  <a:schemeClr val="bg2">
                    <a:lumMod val="25000"/>
                  </a:schemeClr>
                </a:solidFill>
              </a:rPr>
              <a:t>Cuotas de casa de apuestas</a:t>
            </a:r>
            <a:endParaRPr lang="es-CO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D757D74-36AC-4F41-8494-D233045E115F}"/>
              </a:ext>
            </a:extLst>
          </p:cNvPr>
          <p:cNvSpPr txBox="1"/>
          <p:nvPr/>
        </p:nvSpPr>
        <p:spPr>
          <a:xfrm>
            <a:off x="4983983" y="4666383"/>
            <a:ext cx="2542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variables no coincide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Observaciones duplicadas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atípicos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 de digitación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inválidos/sin referencia en el diccionario de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inconsistentes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54A5D1A-E990-492E-A535-2B837F0EA7F8}"/>
              </a:ext>
            </a:extLst>
          </p:cNvPr>
          <p:cNvCxnSpPr>
            <a:cxnSpLocks/>
          </p:cNvCxnSpPr>
          <p:nvPr/>
        </p:nvCxnSpPr>
        <p:spPr>
          <a:xfrm>
            <a:off x="1570616" y="4375186"/>
            <a:ext cx="2452744" cy="0"/>
          </a:xfrm>
          <a:prstGeom prst="line">
            <a:avLst/>
          </a:prstGeom>
          <a:ln w="57150">
            <a:solidFill>
              <a:srgbClr val="2CC6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65290E2-C03F-487D-A2C9-B726E70895F3}"/>
              </a:ext>
            </a:extLst>
          </p:cNvPr>
          <p:cNvSpPr txBox="1"/>
          <p:nvPr/>
        </p:nvSpPr>
        <p:spPr>
          <a:xfrm>
            <a:off x="1279401" y="4417937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1">
                    <a:lumMod val="50000"/>
                  </a:schemeClr>
                </a:solidFill>
              </a:rPr>
              <a:t>2018-2019</a:t>
            </a:r>
            <a:endParaRPr lang="es-CO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C16F40D-7482-4EB4-8367-227B75640360}"/>
              </a:ext>
            </a:extLst>
          </p:cNvPr>
          <p:cNvSpPr txBox="1"/>
          <p:nvPr/>
        </p:nvSpPr>
        <p:spPr>
          <a:xfrm>
            <a:off x="2356959" y="443033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1">
                    <a:lumMod val="50000"/>
                  </a:schemeClr>
                </a:solidFill>
              </a:rPr>
              <a:t>2019-2020</a:t>
            </a:r>
            <a:endParaRPr lang="es-CO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05715D-360A-4E83-9D93-2FED26D6EA23}"/>
              </a:ext>
            </a:extLst>
          </p:cNvPr>
          <p:cNvSpPr txBox="1"/>
          <p:nvPr/>
        </p:nvSpPr>
        <p:spPr>
          <a:xfrm>
            <a:off x="3463132" y="442869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1">
                    <a:lumMod val="50000"/>
                  </a:schemeClr>
                </a:solidFill>
              </a:rPr>
              <a:t>2020-2021</a:t>
            </a:r>
            <a:endParaRPr lang="es-CO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86CD30-812F-4DC1-9BA1-15C2055D9FA2}"/>
              </a:ext>
            </a:extLst>
          </p:cNvPr>
          <p:cNvSpPr txBox="1"/>
          <p:nvPr/>
        </p:nvSpPr>
        <p:spPr>
          <a:xfrm>
            <a:off x="2356959" y="407082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1">
                    <a:lumMod val="50000"/>
                  </a:schemeClr>
                </a:solidFill>
              </a:rPr>
              <a:t>TEMPORADAS</a:t>
            </a:r>
            <a:endParaRPr lang="es-CO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0AF3043-4EA4-41B3-B1C4-02F2CE6B1FF7}"/>
              </a:ext>
            </a:extLst>
          </p:cNvPr>
          <p:cNvSpPr txBox="1"/>
          <p:nvPr/>
        </p:nvSpPr>
        <p:spPr>
          <a:xfrm>
            <a:off x="8262647" y="3943108"/>
            <a:ext cx="254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valor a procesos futuros de analítica</a:t>
            </a:r>
          </a:p>
        </p:txBody>
      </p:sp>
      <p:pic>
        <p:nvPicPr>
          <p:cNvPr id="60" name="Picture 4" descr="Griega De Fútbol De La Copa, Grecia, La Premier League imagen png - imagen  transparente descarga gratuita">
            <a:extLst>
              <a:ext uri="{FF2B5EF4-FFF2-40B4-BE49-F238E27FC236}">
                <a16:creationId xmlns:a16="http://schemas.microsoft.com/office/drawing/2014/main" id="{01130F32-D0E3-4635-B312-097C044C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00" b="96800" l="10000" r="90000">
                        <a14:foregroundMark x1="43889" y1="6400" x2="43889" y2="6400"/>
                        <a14:foregroundMark x1="34000" y1="12000" x2="34000" y2="12000"/>
                        <a14:foregroundMark x1="49444" y1="27000" x2="49444" y2="27000"/>
                        <a14:foregroundMark x1="49000" y1="26400" x2="49000" y2="26400"/>
                        <a14:foregroundMark x1="48111" y1="25800" x2="48000" y2="25600"/>
                        <a14:foregroundMark x1="45556" y1="27400" x2="45556" y2="27400"/>
                        <a14:foregroundMark x1="36444" y1="25800" x2="36444" y2="25800"/>
                        <a14:foregroundMark x1="54222" y1="26400" x2="54222" y2="26400"/>
                        <a14:foregroundMark x1="64667" y1="25600" x2="64667" y2="25600"/>
                        <a14:foregroundMark x1="51556" y1="12600" x2="51556" y2="12600"/>
                        <a14:foregroundMark x1="54333" y1="12000" x2="54333" y2="12000"/>
                        <a14:foregroundMark x1="56889" y1="11600" x2="56889" y2="11600"/>
                        <a14:foregroundMark x1="58667" y1="9600" x2="58667" y2="9600"/>
                        <a14:foregroundMark x1="47778" y1="54200" x2="47778" y2="54200"/>
                        <a14:foregroundMark x1="50889" y1="59800" x2="50889" y2="59800"/>
                        <a14:foregroundMark x1="39333" y1="57400" x2="39333" y2="57400"/>
                        <a14:foregroundMark x1="28444" y1="59200" x2="28444" y2="59200"/>
                        <a14:foregroundMark x1="40778" y1="54000" x2="40778" y2="54000"/>
                        <a14:foregroundMark x1="58000" y1="57400" x2="58000" y2="57400"/>
                        <a14:foregroundMark x1="68667" y1="54600" x2="68667" y2="54600"/>
                        <a14:foregroundMark x1="40889" y1="9000" x2="40889" y2="9000"/>
                        <a14:foregroundMark x1="48000" y1="72800" x2="48000" y2="72800"/>
                        <a14:foregroundMark x1="49111" y1="68600" x2="49111" y2="68600"/>
                        <a14:foregroundMark x1="51556" y1="72600" x2="51556" y2="72600"/>
                        <a14:foregroundMark x1="57111" y1="73400" x2="57111" y2="73400"/>
                        <a14:foregroundMark x1="41556" y1="76000" x2="41556" y2="76000"/>
                        <a14:foregroundMark x1="58667" y1="79600" x2="58667" y2="79600"/>
                        <a14:foregroundMark x1="62444" y1="91400" x2="62444" y2="91400"/>
                        <a14:foregroundMark x1="68333" y1="93200" x2="68333" y2="93200"/>
                        <a14:foregroundMark x1="56222" y1="93400" x2="56222" y2="93400"/>
                        <a14:foregroundMark x1="47444" y1="92600" x2="47444" y2="92600"/>
                        <a14:foregroundMark x1="39889" y1="93000" x2="39889" y2="93000"/>
                        <a14:foregroundMark x1="33556" y1="96800" x2="33556" y2="96800"/>
                        <a14:foregroundMark x1="32556" y1="92400" x2="32556" y2="92400"/>
                        <a14:foregroundMark x1="58444" y1="82000" x2="58444" y2="82000"/>
                        <a14:foregroundMark x1="59000" y1="83200" x2="59000" y2="83200"/>
                        <a14:foregroundMark x1="57667" y1="25800" x2="57667" y2="25800"/>
                        <a14:foregroundMark x1="68444" y1="58600" x2="68444" y2="58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103" y="233349"/>
            <a:ext cx="2405577" cy="13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6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Evaluación de resultados intermedios de Proyectos e Innovación Empresarial  - Unegocios">
            <a:extLst>
              <a:ext uri="{FF2B5EF4-FFF2-40B4-BE49-F238E27FC236}">
                <a16:creationId xmlns:a16="http://schemas.microsoft.com/office/drawing/2014/main" id="{34C9E32D-44ED-4B8A-A3A7-44B0262CC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CEDFF6B5-01AD-42DB-BA20-E3BC91A4D4E2}"/>
              </a:ext>
            </a:extLst>
          </p:cNvPr>
          <p:cNvSpPr/>
          <p:nvPr/>
        </p:nvSpPr>
        <p:spPr>
          <a:xfrm>
            <a:off x="3049" y="2236763"/>
            <a:ext cx="12188951" cy="175846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80922E-99DD-4529-B5C6-C9B9B600512F}"/>
              </a:ext>
            </a:extLst>
          </p:cNvPr>
          <p:cNvSpPr txBox="1"/>
          <p:nvPr/>
        </p:nvSpPr>
        <p:spPr>
          <a:xfrm>
            <a:off x="1522476" y="81287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5400" b="1" dirty="0">
                <a:solidFill>
                  <a:srgbClr val="FFFFFF"/>
                </a:solidFill>
                <a:latin typeface="Bahnschrift SemiBold" panose="020B0502040204020203" pitchFamily="34" charset="0"/>
                <a:ea typeface="+mj-ea"/>
                <a:cs typeface="+mj-cs"/>
              </a:rPr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68021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115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Marcela Guerrero Jimenez</dc:creator>
  <cp:lastModifiedBy>Jose B. Guerrero</cp:lastModifiedBy>
  <cp:revision>2</cp:revision>
  <dcterms:created xsi:type="dcterms:W3CDTF">2022-02-28T03:10:43Z</dcterms:created>
  <dcterms:modified xsi:type="dcterms:W3CDTF">2022-02-28T05:35:33Z</dcterms:modified>
</cp:coreProperties>
</file>