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BA307-E101-40EA-89F7-6BA8F0E8571F}" v="4" dt="2023-08-07T20:03:32.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p:scale>
          <a:sx n="100" d="100"/>
          <a:sy n="100" d="100"/>
        </p:scale>
        <p:origin x="30"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wni Altabaa" userId="0104252d-8b4a-4cfc-b6e7-9b3db28e0e98" providerId="ADAL" clId="{398BA307-E101-40EA-89F7-6BA8F0E8571F}"/>
    <pc:docChg chg="modSld">
      <pc:chgData name="Awni Altabaa" userId="0104252d-8b4a-4cfc-b6e7-9b3db28e0e98" providerId="ADAL" clId="{398BA307-E101-40EA-89F7-6BA8F0E8571F}" dt="2023-08-07T20:07:21.335" v="1" actId="114"/>
      <pc:docMkLst>
        <pc:docMk/>
      </pc:docMkLst>
      <pc:sldChg chg="modSp mod">
        <pc:chgData name="Awni Altabaa" userId="0104252d-8b4a-4cfc-b6e7-9b3db28e0e98" providerId="ADAL" clId="{398BA307-E101-40EA-89F7-6BA8F0E8571F}" dt="2023-08-07T20:07:21.335" v="1" actId="114"/>
        <pc:sldMkLst>
          <pc:docMk/>
          <pc:sldMk cId="691555468" sldId="258"/>
        </pc:sldMkLst>
        <pc:spChg chg="mod">
          <ac:chgData name="Awni Altabaa" userId="0104252d-8b4a-4cfc-b6e7-9b3db28e0e98" providerId="ADAL" clId="{398BA307-E101-40EA-89F7-6BA8F0E8571F}" dt="2023-08-07T20:07:15.358" v="0" actId="114"/>
          <ac:spMkLst>
            <pc:docMk/>
            <pc:sldMk cId="691555468" sldId="258"/>
            <ac:spMk id="207" creationId="{911FECEF-0CCC-DE90-17FF-D3426E185DB6}"/>
          </ac:spMkLst>
        </pc:spChg>
        <pc:spChg chg="mod">
          <ac:chgData name="Awni Altabaa" userId="0104252d-8b4a-4cfc-b6e7-9b3db28e0e98" providerId="ADAL" clId="{398BA307-E101-40EA-89F7-6BA8F0E8571F}" dt="2023-08-07T20:07:21.335" v="1" actId="114"/>
          <ac:spMkLst>
            <pc:docMk/>
            <pc:sldMk cId="691555468" sldId="258"/>
            <ac:spMk id="376" creationId="{EBDEDCB9-00E3-FF8D-8F54-66420F86AC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553C63-6263-474D-8E88-FA6D97D5830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124836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53C63-6263-474D-8E88-FA6D97D5830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102093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53C63-6263-474D-8E88-FA6D97D5830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22660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53C63-6263-474D-8E88-FA6D97D5830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186303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553C63-6263-474D-8E88-FA6D97D5830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380798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553C63-6263-474D-8E88-FA6D97D5830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245350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553C63-6263-474D-8E88-FA6D97D5830B}"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229490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553C63-6263-474D-8E88-FA6D97D5830B}"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123175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53C63-6263-474D-8E88-FA6D97D5830B}"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387509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5553C63-6263-474D-8E88-FA6D97D5830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405469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5553C63-6263-474D-8E88-FA6D97D5830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6869-0F54-4F8B-9F31-3A506417902A}" type="slidenum">
              <a:rPr lang="en-US" smtClean="0"/>
              <a:t>‹#›</a:t>
            </a:fld>
            <a:endParaRPr lang="en-US"/>
          </a:p>
        </p:txBody>
      </p:sp>
    </p:spTree>
    <p:extLst>
      <p:ext uri="{BB962C8B-B14F-4D97-AF65-F5344CB8AC3E}">
        <p14:creationId xmlns:p14="http://schemas.microsoft.com/office/powerpoint/2010/main" val="158088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E5553C63-6263-474D-8E88-FA6D97D5830B}" type="datetimeFigureOut">
              <a:rPr lang="en-US" smtClean="0"/>
              <a:t>8/7/2023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A006869-0F54-4F8B-9F31-3A506417902A}" type="slidenum">
              <a:rPr lang="en-US" smtClean="0"/>
              <a:t>‹#›</a:t>
            </a:fld>
            <a:endParaRPr lang="en-US"/>
          </a:p>
        </p:txBody>
      </p:sp>
    </p:spTree>
    <p:extLst>
      <p:ext uri="{BB962C8B-B14F-4D97-AF65-F5344CB8AC3E}">
        <p14:creationId xmlns:p14="http://schemas.microsoft.com/office/powerpoint/2010/main" val="37969730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8" name="Table 4">
                <a:extLst>
                  <a:ext uri="{FF2B5EF4-FFF2-40B4-BE49-F238E27FC236}">
                    <a16:creationId xmlns:a16="http://schemas.microsoft.com/office/drawing/2014/main" id="{85CC4021-F87A-8392-228B-E040E01AC011}"/>
                  </a:ext>
                </a:extLst>
              </p:cNvPr>
              <p:cNvGraphicFramePr>
                <a:graphicFrameLocks noGrp="1"/>
              </p:cNvGraphicFramePr>
              <p:nvPr>
                <p:extLst>
                  <p:ext uri="{D42A27DB-BD31-4B8C-83A1-F6EECF244321}">
                    <p14:modId xmlns:p14="http://schemas.microsoft.com/office/powerpoint/2010/main" val="1550944731"/>
                  </p:ext>
                </p:extLst>
              </p:nvPr>
            </p:nvGraphicFramePr>
            <p:xfrm>
              <a:off x="175817" y="101935"/>
              <a:ext cx="3154530" cy="1408493"/>
            </p:xfrm>
            <a:graphic>
              <a:graphicData uri="http://schemas.openxmlformats.org/drawingml/2006/table">
                <a:tbl>
                  <a:tblPr firstRow="1" bandRow="1">
                    <a:tableStyleId>{5940675A-B579-460E-94D1-54222C63F5DA}</a:tableStyleId>
                  </a:tblPr>
                  <a:tblGrid>
                    <a:gridCol w="257343">
                      <a:extLst>
                        <a:ext uri="{9D8B030D-6E8A-4147-A177-3AD203B41FA5}">
                          <a16:colId xmlns:a16="http://schemas.microsoft.com/office/drawing/2014/main" val="1725335257"/>
                        </a:ext>
                      </a:extLst>
                    </a:gridCol>
                    <a:gridCol w="965729">
                      <a:extLst>
                        <a:ext uri="{9D8B030D-6E8A-4147-A177-3AD203B41FA5}">
                          <a16:colId xmlns:a16="http://schemas.microsoft.com/office/drawing/2014/main" val="3373830064"/>
                        </a:ext>
                      </a:extLst>
                    </a:gridCol>
                    <a:gridCol w="965729">
                      <a:extLst>
                        <a:ext uri="{9D8B030D-6E8A-4147-A177-3AD203B41FA5}">
                          <a16:colId xmlns:a16="http://schemas.microsoft.com/office/drawing/2014/main" val="2928754198"/>
                        </a:ext>
                      </a:extLst>
                    </a:gridCol>
                    <a:gridCol w="965729">
                      <a:extLst>
                        <a:ext uri="{9D8B030D-6E8A-4147-A177-3AD203B41FA5}">
                          <a16:colId xmlns:a16="http://schemas.microsoft.com/office/drawing/2014/main" val="2580524703"/>
                        </a:ext>
                      </a:extLst>
                    </a:gridCol>
                  </a:tblGrid>
                  <a:tr h="287384">
                    <a:tc>
                      <a:txBody>
                        <a:bodyPr/>
                        <a:lstStyle/>
                        <a:p>
                          <a:endParaRPr lang="en-US" sz="900" dirty="0"/>
                        </a:p>
                      </a:txBody>
                      <a:tcPr marL="51435" marR="51435" marT="25718" marB="257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b="1" dirty="0">
                            <a:solidFill>
                              <a:srgbClr val="FF0000"/>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dirty="0"/>
                        </a:p>
                      </a:txBody>
                      <a:tcPr marL="51435" marR="51435" marT="25718" marB="2571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047730374"/>
                      </a:ext>
                    </a:extLst>
                  </a:tr>
                  <a:tr h="373703">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𝐴</m:t>
                                    </m:r>
                                  </m:e>
                                  <m:sub>
                                    <m:r>
                                      <a:rPr lang="en-US" sz="900" b="0" i="1" smtClean="0">
                                        <a:latin typeface="Cambria Math" panose="02040503050406030204" pitchFamily="18" charset="0"/>
                                      </a:rPr>
                                      <m:t>1</m:t>
                                    </m:r>
                                  </m:sub>
                                </m:sSub>
                              </m:oMath>
                            </m:oMathPara>
                          </a14:m>
                          <a:endParaRPr lang="en-US" sz="900" dirty="0"/>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1</m:t>
                                    </m:r>
                                  </m:sub>
                                </m:sSub>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2</m:t>
                                    </m:r>
                                  </m:sub>
                                </m:sSub>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3</m:t>
                                    </m:r>
                                  </m:sub>
                                </m:sSub>
                                <m:r>
                                  <a:rPr lang="en-US" sz="900" b="0" i="1" smtClean="0">
                                    <a:latin typeface="Cambria Math" panose="02040503050406030204" pitchFamily="18" charset="0"/>
                                  </a:rPr>
                                  <m:t>)</m:t>
                                </m:r>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1</m:t>
                                    </m:r>
                                  </m:sub>
                                </m:sSub>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2</m:t>
                                    </m:r>
                                  </m:den>
                                </m:f>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1</m:t>
                                    </m:r>
                                  </m:sub>
                                </m:sSub>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2</m:t>
                                    </m:r>
                                  </m:sub>
                                </m:sSub>
                                <m:r>
                                  <a:rPr lang="en-US" sz="900" b="0" i="1" smtClean="0">
                                    <a:latin typeface="Cambria Math" panose="02040503050406030204" pitchFamily="18" charset="0"/>
                                  </a:rPr>
                                  <m:t>)</m:t>
                                </m:r>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755619714"/>
                      </a:ext>
                    </a:extLst>
                  </a:tr>
                  <a:tr h="373703">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𝐴</m:t>
                                    </m:r>
                                  </m:e>
                                  <m:sub>
                                    <m:r>
                                      <a:rPr lang="en-US" sz="900" b="0" i="1" smtClean="0">
                                        <a:latin typeface="Cambria Math" panose="02040503050406030204" pitchFamily="18" charset="0"/>
                                      </a:rPr>
                                      <m:t>2</m:t>
                                    </m:r>
                                  </m:sub>
                                </m:sSub>
                              </m:oMath>
                            </m:oMathPara>
                          </a14:m>
                          <a:endParaRPr lang="en-US" sz="900" dirty="0"/>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1</m:t>
                                    </m:r>
                                  </m:sub>
                                </m:sSub>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2</m:t>
                                    </m:r>
                                  </m:sub>
                                </m:sSub>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3</m:t>
                                    </m:r>
                                  </m:sub>
                                </m:sSub>
                                <m:r>
                                  <a:rPr lang="en-US" sz="900" b="0" i="1" smtClean="0">
                                    <a:latin typeface="Cambria Math" panose="02040503050406030204" pitchFamily="18" charset="0"/>
                                  </a:rPr>
                                  <m:t>)</m:t>
                                </m:r>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2</m:t>
                                    </m:r>
                                  </m:sub>
                                </m:sSub>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2</m:t>
                                    </m:r>
                                  </m:den>
                                </m:f>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1</m:t>
                                    </m:r>
                                  </m:sub>
                                </m:sSub>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2</m:t>
                                    </m:r>
                                  </m:sub>
                                </m:sSub>
                                <m:r>
                                  <a:rPr lang="en-US" sz="900" b="0" i="1" smtClean="0">
                                    <a:latin typeface="Cambria Math" panose="02040503050406030204" pitchFamily="18" charset="0"/>
                                  </a:rPr>
                                  <m:t>)</m:t>
                                </m:r>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250233124"/>
                      </a:ext>
                    </a:extLst>
                  </a:tr>
                  <a:tr h="373703">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𝐴</m:t>
                                    </m:r>
                                  </m:e>
                                  <m:sub>
                                    <m:r>
                                      <a:rPr lang="en-US" sz="900" b="0" i="1" smtClean="0">
                                        <a:latin typeface="Cambria Math" panose="02040503050406030204" pitchFamily="18" charset="0"/>
                                      </a:rPr>
                                      <m:t>3</m:t>
                                    </m:r>
                                  </m:sub>
                                </m:sSub>
                              </m:oMath>
                            </m:oMathPara>
                          </a14:m>
                          <a:endParaRPr lang="en-US" sz="900" dirty="0"/>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1</m:t>
                                    </m:r>
                                  </m:sub>
                                </m:sSub>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2</m:t>
                                    </m:r>
                                  </m:sub>
                                </m:sSub>
                                <m:r>
                                  <a:rPr lang="en-US" sz="900" b="0" i="1" smtClean="0">
                                    <a:latin typeface="Cambria Math" panose="02040503050406030204" pitchFamily="18" charset="0"/>
                                  </a:rPr>
                                  <m:t>+</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3</m:t>
                                    </m:r>
                                  </m:sub>
                                </m:sSub>
                                <m:r>
                                  <a:rPr lang="en-US" sz="900" b="0" i="1" smtClean="0">
                                    <a:latin typeface="Cambria Math" panose="02040503050406030204" pitchFamily="18" charset="0"/>
                                  </a:rPr>
                                  <m:t>)</m:t>
                                </m:r>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3</m:t>
                                    </m:r>
                                  </m:sub>
                                </m:sSub>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𝑠</m:t>
                                    </m:r>
                                  </m:e>
                                  <m:sub>
                                    <m:r>
                                      <a:rPr lang="en-US" sz="900" b="0" i="1" smtClean="0">
                                        <a:latin typeface="Cambria Math" panose="02040503050406030204" pitchFamily="18" charset="0"/>
                                      </a:rPr>
                                      <m:t>3</m:t>
                                    </m:r>
                                  </m:sub>
                                </m:sSub>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889740780"/>
                      </a:ext>
                    </a:extLst>
                  </a:tr>
                </a:tbl>
              </a:graphicData>
            </a:graphic>
          </p:graphicFrame>
        </mc:Choice>
        <mc:Fallback>
          <p:graphicFrame>
            <p:nvGraphicFramePr>
              <p:cNvPr id="58" name="Table 4">
                <a:extLst>
                  <a:ext uri="{FF2B5EF4-FFF2-40B4-BE49-F238E27FC236}">
                    <a16:creationId xmlns:a16="http://schemas.microsoft.com/office/drawing/2014/main" id="{85CC4021-F87A-8392-228B-E040E01AC011}"/>
                  </a:ext>
                </a:extLst>
              </p:cNvPr>
              <p:cNvGraphicFramePr>
                <a:graphicFrameLocks noGrp="1"/>
              </p:cNvGraphicFramePr>
              <p:nvPr>
                <p:extLst>
                  <p:ext uri="{D42A27DB-BD31-4B8C-83A1-F6EECF244321}">
                    <p14:modId xmlns:p14="http://schemas.microsoft.com/office/powerpoint/2010/main" val="1550944731"/>
                  </p:ext>
                </p:extLst>
              </p:nvPr>
            </p:nvGraphicFramePr>
            <p:xfrm>
              <a:off x="175817" y="101935"/>
              <a:ext cx="3154530" cy="1408493"/>
            </p:xfrm>
            <a:graphic>
              <a:graphicData uri="http://schemas.openxmlformats.org/drawingml/2006/table">
                <a:tbl>
                  <a:tblPr firstRow="1" bandRow="1">
                    <a:tableStyleId>{5940675A-B579-460E-94D1-54222C63F5DA}</a:tableStyleId>
                  </a:tblPr>
                  <a:tblGrid>
                    <a:gridCol w="257343">
                      <a:extLst>
                        <a:ext uri="{9D8B030D-6E8A-4147-A177-3AD203B41FA5}">
                          <a16:colId xmlns:a16="http://schemas.microsoft.com/office/drawing/2014/main" val="1725335257"/>
                        </a:ext>
                      </a:extLst>
                    </a:gridCol>
                    <a:gridCol w="965729">
                      <a:extLst>
                        <a:ext uri="{9D8B030D-6E8A-4147-A177-3AD203B41FA5}">
                          <a16:colId xmlns:a16="http://schemas.microsoft.com/office/drawing/2014/main" val="3373830064"/>
                        </a:ext>
                      </a:extLst>
                    </a:gridCol>
                    <a:gridCol w="965729">
                      <a:extLst>
                        <a:ext uri="{9D8B030D-6E8A-4147-A177-3AD203B41FA5}">
                          <a16:colId xmlns:a16="http://schemas.microsoft.com/office/drawing/2014/main" val="2928754198"/>
                        </a:ext>
                      </a:extLst>
                    </a:gridCol>
                    <a:gridCol w="965729">
                      <a:extLst>
                        <a:ext uri="{9D8B030D-6E8A-4147-A177-3AD203B41FA5}">
                          <a16:colId xmlns:a16="http://schemas.microsoft.com/office/drawing/2014/main" val="2580524703"/>
                        </a:ext>
                      </a:extLst>
                    </a:gridCol>
                  </a:tblGrid>
                  <a:tr h="287384">
                    <a:tc>
                      <a:txBody>
                        <a:bodyPr/>
                        <a:lstStyle/>
                        <a:p>
                          <a:endParaRPr lang="en-US" sz="900" dirty="0"/>
                        </a:p>
                      </a:txBody>
                      <a:tcPr marL="51435" marR="51435" marT="25718" marB="257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b="1" dirty="0">
                            <a:solidFill>
                              <a:srgbClr val="FF0000"/>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dirty="0"/>
                        </a:p>
                      </a:txBody>
                      <a:tcPr marL="51435" marR="51435" marT="25718" marB="2571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047730374"/>
                      </a:ext>
                    </a:extLst>
                  </a:tr>
                  <a:tr h="373703">
                    <a:tc>
                      <a:txBody>
                        <a:bodyPr/>
                        <a:lstStyle/>
                        <a:p>
                          <a:endParaRPr lang="en-US"/>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t="-75806" r="-1138095" b="-200000"/>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l="-26415" t="-75806" r="-200629" b="-200000"/>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l="-126415" t="-75806" r="-100629" b="-200000"/>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l="-226415" t="-75806" r="-629" b="-200000"/>
                          </a:stretch>
                        </a:blipFill>
                      </a:tcPr>
                    </a:tc>
                    <a:extLst>
                      <a:ext uri="{0D108BD9-81ED-4DB2-BD59-A6C34878D82A}">
                        <a16:rowId xmlns:a16="http://schemas.microsoft.com/office/drawing/2014/main" val="1755619714"/>
                      </a:ext>
                    </a:extLst>
                  </a:tr>
                  <a:tr h="373703">
                    <a:tc>
                      <a:txBody>
                        <a:bodyPr/>
                        <a:lstStyle/>
                        <a:p>
                          <a:endParaRPr lang="en-US"/>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t="-178689" r="-1138095" b="-103279"/>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l="-26415" t="-178689" r="-200629" b="-103279"/>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l="-126415" t="-178689" r="-100629" b="-103279"/>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l="-226415" t="-178689" r="-629" b="-103279"/>
                          </a:stretch>
                        </a:blipFill>
                      </a:tcPr>
                    </a:tc>
                    <a:extLst>
                      <a:ext uri="{0D108BD9-81ED-4DB2-BD59-A6C34878D82A}">
                        <a16:rowId xmlns:a16="http://schemas.microsoft.com/office/drawing/2014/main" val="3250233124"/>
                      </a:ext>
                    </a:extLst>
                  </a:tr>
                  <a:tr h="373703">
                    <a:tc>
                      <a:txBody>
                        <a:bodyPr/>
                        <a:lstStyle/>
                        <a:p>
                          <a:endParaRPr lang="en-US"/>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t="-274194" r="-1138095" b="-1613"/>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l="-26415" t="-274194" r="-200629" b="-1613"/>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l="-126415" t="-274194" r="-100629" b="-1613"/>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2"/>
                          <a:stretch>
                            <a:fillRect l="-226415" t="-274194" r="-629" b="-1613"/>
                          </a:stretch>
                        </a:blipFill>
                      </a:tcPr>
                    </a:tc>
                    <a:extLst>
                      <a:ext uri="{0D108BD9-81ED-4DB2-BD59-A6C34878D82A}">
                        <a16:rowId xmlns:a16="http://schemas.microsoft.com/office/drawing/2014/main" val="2889740780"/>
                      </a:ext>
                    </a:extLst>
                  </a:tr>
                </a:tbl>
              </a:graphicData>
            </a:graphic>
          </p:graphicFrame>
        </mc:Fallback>
      </mc:AlternateContent>
      <p:grpSp>
        <p:nvGrpSpPr>
          <p:cNvPr id="59" name="Group 58">
            <a:extLst>
              <a:ext uri="{FF2B5EF4-FFF2-40B4-BE49-F238E27FC236}">
                <a16:creationId xmlns:a16="http://schemas.microsoft.com/office/drawing/2014/main" id="{D9AD30E9-A5A9-31CE-5C45-D143D10C5D5E}"/>
              </a:ext>
            </a:extLst>
          </p:cNvPr>
          <p:cNvGrpSpPr/>
          <p:nvPr/>
        </p:nvGrpSpPr>
        <p:grpSpPr>
          <a:xfrm>
            <a:off x="599920" y="103960"/>
            <a:ext cx="617663" cy="261169"/>
            <a:chOff x="605163" y="4329902"/>
            <a:chExt cx="617663" cy="261169"/>
          </a:xfrm>
        </p:grpSpPr>
        <p:grpSp>
          <p:nvGrpSpPr>
            <p:cNvPr id="60" name="Group 59">
              <a:extLst>
                <a:ext uri="{FF2B5EF4-FFF2-40B4-BE49-F238E27FC236}">
                  <a16:creationId xmlns:a16="http://schemas.microsoft.com/office/drawing/2014/main" id="{4D296C17-FBC3-534D-5B64-6CD29D3CF3E9}"/>
                </a:ext>
              </a:extLst>
            </p:cNvPr>
            <p:cNvGrpSpPr/>
            <p:nvPr/>
          </p:nvGrpSpPr>
          <p:grpSpPr>
            <a:xfrm>
              <a:off x="605163" y="4329902"/>
              <a:ext cx="617663" cy="76511"/>
              <a:chOff x="127000" y="1757680"/>
              <a:chExt cx="1476364" cy="182880"/>
            </a:xfrm>
          </p:grpSpPr>
          <p:sp>
            <p:nvSpPr>
              <p:cNvPr id="65" name="Flowchart: Terminator 64">
                <a:extLst>
                  <a:ext uri="{FF2B5EF4-FFF2-40B4-BE49-F238E27FC236}">
                    <a16:creationId xmlns:a16="http://schemas.microsoft.com/office/drawing/2014/main" id="{4DEFFBD9-B554-E147-3A7C-F22697890BFA}"/>
                  </a:ext>
                </a:extLst>
              </p:cNvPr>
              <p:cNvSpPr/>
              <p:nvPr/>
            </p:nvSpPr>
            <p:spPr>
              <a:xfrm>
                <a:off x="127000" y="1757680"/>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66" name="Flowchart: Terminator 65">
                <a:extLst>
                  <a:ext uri="{FF2B5EF4-FFF2-40B4-BE49-F238E27FC236}">
                    <a16:creationId xmlns:a16="http://schemas.microsoft.com/office/drawing/2014/main" id="{9ED4BC5B-FF43-5DE6-C2C0-052AA8114F6F}"/>
                  </a:ext>
                </a:extLst>
              </p:cNvPr>
              <p:cNvSpPr/>
              <p:nvPr/>
            </p:nvSpPr>
            <p:spPr>
              <a:xfrm>
                <a:off x="638179" y="1757680"/>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67" name="Flowchart: Terminator 66">
                <a:extLst>
                  <a:ext uri="{FF2B5EF4-FFF2-40B4-BE49-F238E27FC236}">
                    <a16:creationId xmlns:a16="http://schemas.microsoft.com/office/drawing/2014/main" id="{D73D53C6-760A-B0CE-DFE4-84E25D6E24FA}"/>
                  </a:ext>
                </a:extLst>
              </p:cNvPr>
              <p:cNvSpPr/>
              <p:nvPr/>
            </p:nvSpPr>
            <p:spPr>
              <a:xfrm>
                <a:off x="1146164" y="1757680"/>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grpSp>
        <p:grpSp>
          <p:nvGrpSpPr>
            <p:cNvPr id="61" name="Group 60">
              <a:extLst>
                <a:ext uri="{FF2B5EF4-FFF2-40B4-BE49-F238E27FC236}">
                  <a16:creationId xmlns:a16="http://schemas.microsoft.com/office/drawing/2014/main" id="{9F0FF6A5-A8CC-7EBD-FD33-F0D622B19DB9}"/>
                </a:ext>
              </a:extLst>
            </p:cNvPr>
            <p:cNvGrpSpPr/>
            <p:nvPr/>
          </p:nvGrpSpPr>
          <p:grpSpPr>
            <a:xfrm>
              <a:off x="659344" y="4444767"/>
              <a:ext cx="512064" cy="146304"/>
              <a:chOff x="2731168" y="5360068"/>
              <a:chExt cx="1291391" cy="366964"/>
            </a:xfrm>
            <a:solidFill>
              <a:srgbClr val="CC0000"/>
            </a:solidFill>
          </p:grpSpPr>
          <p:sp>
            <p:nvSpPr>
              <p:cNvPr id="62" name="Oval 61">
                <a:extLst>
                  <a:ext uri="{FF2B5EF4-FFF2-40B4-BE49-F238E27FC236}">
                    <a16:creationId xmlns:a16="http://schemas.microsoft.com/office/drawing/2014/main" id="{30B3558B-9156-E46E-F91E-385108E04796}"/>
                  </a:ext>
                </a:extLst>
              </p:cNvPr>
              <p:cNvSpPr/>
              <p:nvPr/>
            </p:nvSpPr>
            <p:spPr>
              <a:xfrm>
                <a:off x="2731168" y="5360068"/>
                <a:ext cx="366964" cy="366964"/>
              </a:xfrm>
              <a:prstGeom prst="ellipse">
                <a:avLst/>
              </a:prstGeom>
              <a:grp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63" name="Oval 62">
                <a:extLst>
                  <a:ext uri="{FF2B5EF4-FFF2-40B4-BE49-F238E27FC236}">
                    <a16:creationId xmlns:a16="http://schemas.microsoft.com/office/drawing/2014/main" id="{8592D125-6EF8-2110-BAAE-922A837E1558}"/>
                  </a:ext>
                </a:extLst>
              </p:cNvPr>
              <p:cNvSpPr/>
              <p:nvPr/>
            </p:nvSpPr>
            <p:spPr>
              <a:xfrm>
                <a:off x="3193381" y="5360068"/>
                <a:ext cx="366964" cy="366964"/>
              </a:xfrm>
              <a:prstGeom prst="ellipse">
                <a:avLst/>
              </a:prstGeom>
              <a:grp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64" name="Oval 63">
                <a:extLst>
                  <a:ext uri="{FF2B5EF4-FFF2-40B4-BE49-F238E27FC236}">
                    <a16:creationId xmlns:a16="http://schemas.microsoft.com/office/drawing/2014/main" id="{36025438-73E3-4071-B92B-1CC57CCB6BC3}"/>
                  </a:ext>
                </a:extLst>
              </p:cNvPr>
              <p:cNvSpPr/>
              <p:nvPr/>
            </p:nvSpPr>
            <p:spPr>
              <a:xfrm>
                <a:off x="3655595" y="5360068"/>
                <a:ext cx="366964" cy="366964"/>
              </a:xfrm>
              <a:prstGeom prst="ellipse">
                <a:avLst/>
              </a:prstGeom>
              <a:grp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grpSp>
      </p:grpSp>
      <p:grpSp>
        <p:nvGrpSpPr>
          <p:cNvPr id="68" name="Group 67">
            <a:extLst>
              <a:ext uri="{FF2B5EF4-FFF2-40B4-BE49-F238E27FC236}">
                <a16:creationId xmlns:a16="http://schemas.microsoft.com/office/drawing/2014/main" id="{3C368AE4-E3E5-0BAE-3DFC-EF7731D83841}"/>
              </a:ext>
            </a:extLst>
          </p:cNvPr>
          <p:cNvGrpSpPr/>
          <p:nvPr/>
        </p:nvGrpSpPr>
        <p:grpSpPr>
          <a:xfrm>
            <a:off x="1563701" y="115038"/>
            <a:ext cx="621792" cy="249464"/>
            <a:chOff x="1592828" y="4336168"/>
            <a:chExt cx="621792" cy="249464"/>
          </a:xfrm>
        </p:grpSpPr>
        <p:grpSp>
          <p:nvGrpSpPr>
            <p:cNvPr id="69" name="Group 68">
              <a:extLst>
                <a:ext uri="{FF2B5EF4-FFF2-40B4-BE49-F238E27FC236}">
                  <a16:creationId xmlns:a16="http://schemas.microsoft.com/office/drawing/2014/main" id="{60E0CD91-908E-1422-2215-6D3179BE27A5}"/>
                </a:ext>
              </a:extLst>
            </p:cNvPr>
            <p:cNvGrpSpPr/>
            <p:nvPr/>
          </p:nvGrpSpPr>
          <p:grpSpPr>
            <a:xfrm>
              <a:off x="1592828" y="4336168"/>
              <a:ext cx="621792" cy="74250"/>
              <a:chOff x="127000" y="2025357"/>
              <a:chExt cx="1476364" cy="182880"/>
            </a:xfrm>
          </p:grpSpPr>
          <p:sp>
            <p:nvSpPr>
              <p:cNvPr id="74" name="Diamond 73">
                <a:extLst>
                  <a:ext uri="{FF2B5EF4-FFF2-40B4-BE49-F238E27FC236}">
                    <a16:creationId xmlns:a16="http://schemas.microsoft.com/office/drawing/2014/main" id="{84CCB4DA-0654-F87B-A2ED-BF3975054EE3}"/>
                  </a:ext>
                </a:extLst>
              </p:cNvPr>
              <p:cNvSpPr/>
              <p:nvPr/>
            </p:nvSpPr>
            <p:spPr>
              <a:xfrm>
                <a:off x="1146164" y="2025357"/>
                <a:ext cx="457200" cy="182880"/>
              </a:xfrm>
              <a:prstGeom prst="diamond">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75" name="Wave 74">
                <a:extLst>
                  <a:ext uri="{FF2B5EF4-FFF2-40B4-BE49-F238E27FC236}">
                    <a16:creationId xmlns:a16="http://schemas.microsoft.com/office/drawing/2014/main" id="{7FC69A73-908D-F2B7-66CF-895116231C2F}"/>
                  </a:ext>
                </a:extLst>
              </p:cNvPr>
              <p:cNvSpPr/>
              <p:nvPr/>
            </p:nvSpPr>
            <p:spPr>
              <a:xfrm>
                <a:off x="638179" y="2025357"/>
                <a:ext cx="457200" cy="182880"/>
              </a:xfrm>
              <a:prstGeom prst="wave">
                <a:avLst>
                  <a:gd name="adj1" fmla="val 20000"/>
                  <a:gd name="adj2" fmla="val 617"/>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76" name="Flowchart: Terminator 75">
                <a:extLst>
                  <a:ext uri="{FF2B5EF4-FFF2-40B4-BE49-F238E27FC236}">
                    <a16:creationId xmlns:a16="http://schemas.microsoft.com/office/drawing/2014/main" id="{056E885F-86B6-86AF-E161-85DBF573E755}"/>
                  </a:ext>
                </a:extLst>
              </p:cNvPr>
              <p:cNvSpPr/>
              <p:nvPr/>
            </p:nvSpPr>
            <p:spPr>
              <a:xfrm>
                <a:off x="127000" y="2025357"/>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grpSp>
        <p:grpSp>
          <p:nvGrpSpPr>
            <p:cNvPr id="70" name="Group 69">
              <a:extLst>
                <a:ext uri="{FF2B5EF4-FFF2-40B4-BE49-F238E27FC236}">
                  <a16:creationId xmlns:a16="http://schemas.microsoft.com/office/drawing/2014/main" id="{F151F956-4EE1-1E86-6690-833E08E164CB}"/>
                </a:ext>
              </a:extLst>
            </p:cNvPr>
            <p:cNvGrpSpPr/>
            <p:nvPr/>
          </p:nvGrpSpPr>
          <p:grpSpPr>
            <a:xfrm>
              <a:off x="1644409" y="4440451"/>
              <a:ext cx="510908" cy="145181"/>
              <a:chOff x="2731168" y="5360068"/>
              <a:chExt cx="1291391" cy="366964"/>
            </a:xfrm>
            <a:solidFill>
              <a:srgbClr val="FF3300"/>
            </a:solidFill>
          </p:grpSpPr>
          <p:sp>
            <p:nvSpPr>
              <p:cNvPr id="71" name="Oval 70">
                <a:extLst>
                  <a:ext uri="{FF2B5EF4-FFF2-40B4-BE49-F238E27FC236}">
                    <a16:creationId xmlns:a16="http://schemas.microsoft.com/office/drawing/2014/main" id="{E7A2ABFA-4FAD-6B4B-B0A6-6C7EFBD97C3E}"/>
                  </a:ext>
                </a:extLst>
              </p:cNvPr>
              <p:cNvSpPr/>
              <p:nvPr/>
            </p:nvSpPr>
            <p:spPr>
              <a:xfrm>
                <a:off x="2731168" y="5360068"/>
                <a:ext cx="366964" cy="366964"/>
              </a:xfrm>
              <a:prstGeom prst="ellipse">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72" name="Oval 71">
                <a:extLst>
                  <a:ext uri="{FF2B5EF4-FFF2-40B4-BE49-F238E27FC236}">
                    <a16:creationId xmlns:a16="http://schemas.microsoft.com/office/drawing/2014/main" id="{46AC8F85-1E75-6D26-FDA4-B4B4E4857BA3}"/>
                  </a:ext>
                </a:extLst>
              </p:cNvPr>
              <p:cNvSpPr/>
              <p:nvPr/>
            </p:nvSpPr>
            <p:spPr>
              <a:xfrm>
                <a:off x="3193381" y="5360068"/>
                <a:ext cx="366964" cy="366964"/>
              </a:xfrm>
              <a:prstGeom prst="ellipse">
                <a:avLst/>
              </a:prstGeom>
              <a:solidFill>
                <a:srgbClr val="00B05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G</a:t>
                </a:r>
              </a:p>
            </p:txBody>
          </p:sp>
          <p:sp>
            <p:nvSpPr>
              <p:cNvPr id="73" name="Oval 72">
                <a:extLst>
                  <a:ext uri="{FF2B5EF4-FFF2-40B4-BE49-F238E27FC236}">
                    <a16:creationId xmlns:a16="http://schemas.microsoft.com/office/drawing/2014/main" id="{2F7D9021-1E4C-CE72-5CBB-E8F5DAF42816}"/>
                  </a:ext>
                </a:extLst>
              </p:cNvPr>
              <p:cNvSpPr/>
              <p:nvPr/>
            </p:nvSpPr>
            <p:spPr>
              <a:xfrm>
                <a:off x="3655595" y="5360068"/>
                <a:ext cx="366964" cy="366964"/>
              </a:xfrm>
              <a:prstGeom prst="ellipse">
                <a:avLst/>
              </a:prstGeom>
              <a:solidFill>
                <a:srgbClr val="0070C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B</a:t>
                </a:r>
              </a:p>
            </p:txBody>
          </p:sp>
        </p:grpSp>
      </p:grpSp>
      <p:grpSp>
        <p:nvGrpSpPr>
          <p:cNvPr id="77" name="Group 76">
            <a:extLst>
              <a:ext uri="{FF2B5EF4-FFF2-40B4-BE49-F238E27FC236}">
                <a16:creationId xmlns:a16="http://schemas.microsoft.com/office/drawing/2014/main" id="{73B603A1-7147-8CAD-DCFC-06575D132590}"/>
              </a:ext>
            </a:extLst>
          </p:cNvPr>
          <p:cNvGrpSpPr/>
          <p:nvPr/>
        </p:nvGrpSpPr>
        <p:grpSpPr>
          <a:xfrm>
            <a:off x="2531196" y="107420"/>
            <a:ext cx="621792" cy="257711"/>
            <a:chOff x="2554642" y="4327921"/>
            <a:chExt cx="621792" cy="257711"/>
          </a:xfrm>
        </p:grpSpPr>
        <p:grpSp>
          <p:nvGrpSpPr>
            <p:cNvPr id="78" name="Group 77">
              <a:extLst>
                <a:ext uri="{FF2B5EF4-FFF2-40B4-BE49-F238E27FC236}">
                  <a16:creationId xmlns:a16="http://schemas.microsoft.com/office/drawing/2014/main" id="{10BB8B1D-0654-BF22-C811-46E7AD0222A8}"/>
                </a:ext>
              </a:extLst>
            </p:cNvPr>
            <p:cNvGrpSpPr/>
            <p:nvPr/>
          </p:nvGrpSpPr>
          <p:grpSpPr>
            <a:xfrm>
              <a:off x="2554642" y="4327921"/>
              <a:ext cx="621792" cy="73152"/>
              <a:chOff x="132080" y="2311791"/>
              <a:chExt cx="1479558" cy="182880"/>
            </a:xfrm>
          </p:grpSpPr>
          <p:sp>
            <p:nvSpPr>
              <p:cNvPr id="83" name="Flowchart: Terminator 82">
                <a:extLst>
                  <a:ext uri="{FF2B5EF4-FFF2-40B4-BE49-F238E27FC236}">
                    <a16:creationId xmlns:a16="http://schemas.microsoft.com/office/drawing/2014/main" id="{87041DA9-D63F-BDCB-2549-692FF6C32F8D}"/>
                  </a:ext>
                </a:extLst>
              </p:cNvPr>
              <p:cNvSpPr/>
              <p:nvPr/>
            </p:nvSpPr>
            <p:spPr>
              <a:xfrm>
                <a:off x="132080" y="2311791"/>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84" name="Flowchart: Terminator 83">
                <a:extLst>
                  <a:ext uri="{FF2B5EF4-FFF2-40B4-BE49-F238E27FC236}">
                    <a16:creationId xmlns:a16="http://schemas.microsoft.com/office/drawing/2014/main" id="{D412BFCC-F892-A807-8B61-140405DB7403}"/>
                  </a:ext>
                </a:extLst>
              </p:cNvPr>
              <p:cNvSpPr/>
              <p:nvPr/>
            </p:nvSpPr>
            <p:spPr>
              <a:xfrm>
                <a:off x="643259" y="2311791"/>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85" name="Diamond 84">
                <a:extLst>
                  <a:ext uri="{FF2B5EF4-FFF2-40B4-BE49-F238E27FC236}">
                    <a16:creationId xmlns:a16="http://schemas.microsoft.com/office/drawing/2014/main" id="{F1ED3847-8F1D-B238-B081-B224F82DBEA0}"/>
                  </a:ext>
                </a:extLst>
              </p:cNvPr>
              <p:cNvSpPr/>
              <p:nvPr/>
            </p:nvSpPr>
            <p:spPr>
              <a:xfrm>
                <a:off x="1154438" y="2311791"/>
                <a:ext cx="457200" cy="182880"/>
              </a:xfrm>
              <a:prstGeom prst="diamond">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grpSp>
        <p:grpSp>
          <p:nvGrpSpPr>
            <p:cNvPr id="79" name="Group 78">
              <a:extLst>
                <a:ext uri="{FF2B5EF4-FFF2-40B4-BE49-F238E27FC236}">
                  <a16:creationId xmlns:a16="http://schemas.microsoft.com/office/drawing/2014/main" id="{2DD05B4F-D986-5EBF-9F3B-0E31187E7CD6}"/>
                </a:ext>
              </a:extLst>
            </p:cNvPr>
            <p:cNvGrpSpPr/>
            <p:nvPr/>
          </p:nvGrpSpPr>
          <p:grpSpPr>
            <a:xfrm>
              <a:off x="2600362" y="4439328"/>
              <a:ext cx="530352" cy="146304"/>
              <a:chOff x="2731168" y="5360068"/>
              <a:chExt cx="1291391" cy="366964"/>
            </a:xfrm>
            <a:solidFill>
              <a:srgbClr val="FF3300"/>
            </a:solidFill>
          </p:grpSpPr>
          <p:sp>
            <p:nvSpPr>
              <p:cNvPr id="80" name="Oval 79">
                <a:extLst>
                  <a:ext uri="{FF2B5EF4-FFF2-40B4-BE49-F238E27FC236}">
                    <a16:creationId xmlns:a16="http://schemas.microsoft.com/office/drawing/2014/main" id="{AC3504EB-B1F7-4051-C710-D306550C7EC2}"/>
                  </a:ext>
                </a:extLst>
              </p:cNvPr>
              <p:cNvSpPr/>
              <p:nvPr/>
            </p:nvSpPr>
            <p:spPr>
              <a:xfrm>
                <a:off x="2731168" y="5360068"/>
                <a:ext cx="366964" cy="366964"/>
              </a:xfrm>
              <a:prstGeom prst="ellipse">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81" name="Oval 80">
                <a:extLst>
                  <a:ext uri="{FF2B5EF4-FFF2-40B4-BE49-F238E27FC236}">
                    <a16:creationId xmlns:a16="http://schemas.microsoft.com/office/drawing/2014/main" id="{F36A1968-B9F5-0F40-1DBA-2DCF327C1991}"/>
                  </a:ext>
                </a:extLst>
              </p:cNvPr>
              <p:cNvSpPr/>
              <p:nvPr/>
            </p:nvSpPr>
            <p:spPr>
              <a:xfrm>
                <a:off x="3193381" y="5360068"/>
                <a:ext cx="366964" cy="366964"/>
              </a:xfrm>
              <a:prstGeom prst="ellipse">
                <a:avLst/>
              </a:prstGeom>
              <a:solidFill>
                <a:srgbClr val="CC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82" name="Oval 81">
                <a:extLst>
                  <a:ext uri="{FF2B5EF4-FFF2-40B4-BE49-F238E27FC236}">
                    <a16:creationId xmlns:a16="http://schemas.microsoft.com/office/drawing/2014/main" id="{ECC01778-30EB-6A24-BBB5-73967EAD4A36}"/>
                  </a:ext>
                </a:extLst>
              </p:cNvPr>
              <p:cNvSpPr/>
              <p:nvPr/>
            </p:nvSpPr>
            <p:spPr>
              <a:xfrm>
                <a:off x="3655595" y="5360068"/>
                <a:ext cx="366964" cy="366964"/>
              </a:xfrm>
              <a:prstGeom prst="ellipse">
                <a:avLst/>
              </a:prstGeom>
              <a:solidFill>
                <a:srgbClr val="0070C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B</a:t>
                </a:r>
              </a:p>
            </p:txBody>
          </p:sp>
        </p:grpSp>
      </p:grpSp>
      <mc:AlternateContent xmlns:mc="http://schemas.openxmlformats.org/markup-compatibility/2006">
        <mc:Choice xmlns:a14="http://schemas.microsoft.com/office/drawing/2010/main" Requires="a14">
          <p:graphicFrame>
            <p:nvGraphicFramePr>
              <p:cNvPr id="86" name="Table 4">
                <a:extLst>
                  <a:ext uri="{FF2B5EF4-FFF2-40B4-BE49-F238E27FC236}">
                    <a16:creationId xmlns:a16="http://schemas.microsoft.com/office/drawing/2014/main" id="{03BF97F1-E48E-F37C-6092-C8B2A47BAA47}"/>
                  </a:ext>
                </a:extLst>
              </p:cNvPr>
              <p:cNvGraphicFramePr>
                <a:graphicFrameLocks noGrp="1"/>
              </p:cNvGraphicFramePr>
              <p:nvPr>
                <p:extLst>
                  <p:ext uri="{D42A27DB-BD31-4B8C-83A1-F6EECF244321}">
                    <p14:modId xmlns:p14="http://schemas.microsoft.com/office/powerpoint/2010/main" val="3878142274"/>
                  </p:ext>
                </p:extLst>
              </p:nvPr>
            </p:nvGraphicFramePr>
            <p:xfrm>
              <a:off x="3496857" y="101937"/>
              <a:ext cx="3154530" cy="1408493"/>
            </p:xfrm>
            <a:graphic>
              <a:graphicData uri="http://schemas.openxmlformats.org/drawingml/2006/table">
                <a:tbl>
                  <a:tblPr firstRow="1" bandRow="1">
                    <a:tableStyleId>{5940675A-B579-460E-94D1-54222C63F5DA}</a:tableStyleId>
                  </a:tblPr>
                  <a:tblGrid>
                    <a:gridCol w="257343">
                      <a:extLst>
                        <a:ext uri="{9D8B030D-6E8A-4147-A177-3AD203B41FA5}">
                          <a16:colId xmlns:a16="http://schemas.microsoft.com/office/drawing/2014/main" val="1725335257"/>
                        </a:ext>
                      </a:extLst>
                    </a:gridCol>
                    <a:gridCol w="965729">
                      <a:extLst>
                        <a:ext uri="{9D8B030D-6E8A-4147-A177-3AD203B41FA5}">
                          <a16:colId xmlns:a16="http://schemas.microsoft.com/office/drawing/2014/main" val="3373830064"/>
                        </a:ext>
                      </a:extLst>
                    </a:gridCol>
                    <a:gridCol w="965729">
                      <a:extLst>
                        <a:ext uri="{9D8B030D-6E8A-4147-A177-3AD203B41FA5}">
                          <a16:colId xmlns:a16="http://schemas.microsoft.com/office/drawing/2014/main" val="2928754198"/>
                        </a:ext>
                      </a:extLst>
                    </a:gridCol>
                    <a:gridCol w="965729">
                      <a:extLst>
                        <a:ext uri="{9D8B030D-6E8A-4147-A177-3AD203B41FA5}">
                          <a16:colId xmlns:a16="http://schemas.microsoft.com/office/drawing/2014/main" val="2580524703"/>
                        </a:ext>
                      </a:extLst>
                    </a:gridCol>
                  </a:tblGrid>
                  <a:tr h="287384">
                    <a:tc>
                      <a:txBody>
                        <a:bodyPr/>
                        <a:lstStyle/>
                        <a:p>
                          <a:endParaRPr lang="en-US" sz="900" dirty="0"/>
                        </a:p>
                      </a:txBody>
                      <a:tcPr marL="51435" marR="51435" marT="25718" marB="257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b="1" dirty="0">
                            <a:solidFill>
                              <a:srgbClr val="FF0000"/>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dirty="0"/>
                        </a:p>
                      </a:txBody>
                      <a:tcPr marL="51435" marR="51435" marT="25718" marB="2571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047730374"/>
                      </a:ext>
                    </a:extLst>
                  </a:tr>
                  <a:tr h="373703">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𝐴</m:t>
                                    </m:r>
                                  </m:e>
                                  <m:sub>
                                    <m:r>
                                      <a:rPr lang="en-US" sz="900" b="0" i="1" smtClean="0">
                                        <a:latin typeface="Cambria Math" panose="02040503050406030204" pitchFamily="18" charset="0"/>
                                      </a:rPr>
                                      <m:t>1</m:t>
                                    </m:r>
                                  </m:sub>
                                </m:sSub>
                              </m:oMath>
                            </m:oMathPara>
                          </a14:m>
                          <a:endParaRPr lang="en-US" sz="900" dirty="0"/>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d>
                                  <m:dPr>
                                    <m:ctrlPr>
                                      <a:rPr lang="en-US" sz="900" b="0" i="1" smtClean="0">
                                        <a:latin typeface="Cambria Math" panose="02040503050406030204" pitchFamily="18" charset="0"/>
                                      </a:rPr>
                                    </m:ctrlPr>
                                  </m:dPr>
                                  <m:e>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r>
                                      <a:rPr lang="en-US" sz="900" b="0" i="1" smtClean="0">
                                        <a:latin typeface="Cambria Math" panose="02040503050406030204" pitchFamily="18" charset="0"/>
                                      </a:rPr>
                                      <m:t>,</m:t>
                                    </m:r>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r>
                                      <a:rPr lang="en-US" sz="900" b="0" i="1" smtClean="0">
                                        <a:latin typeface="Cambria Math" panose="02040503050406030204" pitchFamily="18" charset="0"/>
                                      </a:rPr>
                                      <m:t>,</m:t>
                                    </m:r>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e>
                                </m:d>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900" b="0" i="1" smtClean="0">
                                        <a:latin typeface="Cambria Math" panose="02040503050406030204" pitchFamily="18" charset="0"/>
                                      </a:rPr>
                                    </m:ctrlPr>
                                  </m:dPr>
                                  <m:e>
                                    <m:r>
                                      <a:rPr lang="en-US" sz="900" i="1" smtClean="0">
                                        <a:latin typeface="Cambria Math" panose="02040503050406030204" pitchFamily="18" charset="0"/>
                                      </a:rPr>
                                      <m:t>1</m:t>
                                    </m:r>
                                    <m:r>
                                      <a:rPr lang="en-US" sz="900" b="0" i="1" smtClean="0">
                                        <a:latin typeface="Cambria Math" panose="02040503050406030204" pitchFamily="18" charset="0"/>
                                      </a:rPr>
                                      <m:t>,0,0</m:t>
                                    </m:r>
                                    <m:r>
                                      <a:rPr lang="en-US" sz="900" i="1" smtClean="0">
                                        <a:latin typeface="Cambria Math" panose="02040503050406030204" pitchFamily="18" charset="0"/>
                                      </a:rPr>
                                      <m:t> </m:t>
                                    </m:r>
                                  </m:e>
                                </m:d>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900" b="0" i="1" smtClean="0">
                                        <a:latin typeface="Cambria Math" panose="02040503050406030204" pitchFamily="18" charset="0"/>
                                      </a:rPr>
                                    </m:ctrlPr>
                                  </m:dPr>
                                  <m:e>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2</m:t>
                                        </m:r>
                                      </m:den>
                                    </m:f>
                                    <m:r>
                                      <a:rPr lang="en-US" sz="900" b="0" i="1" smtClean="0">
                                        <a:latin typeface="Cambria Math" panose="02040503050406030204" pitchFamily="18" charset="0"/>
                                      </a:rPr>
                                      <m:t>,</m:t>
                                    </m:r>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2</m:t>
                                        </m:r>
                                      </m:den>
                                    </m:f>
                                    <m:r>
                                      <a:rPr lang="en-US" sz="900" b="0" i="1" smtClean="0">
                                        <a:latin typeface="Cambria Math" panose="02040503050406030204" pitchFamily="18" charset="0"/>
                                      </a:rPr>
                                      <m:t>,0</m:t>
                                    </m:r>
                                    <m:r>
                                      <a:rPr lang="en-US" sz="900" i="1" smtClean="0">
                                        <a:latin typeface="Cambria Math" panose="02040503050406030204" pitchFamily="18" charset="0"/>
                                      </a:rPr>
                                      <m:t> </m:t>
                                    </m:r>
                                  </m:e>
                                </m:d>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755619714"/>
                      </a:ext>
                    </a:extLst>
                  </a:tr>
                  <a:tr h="373703">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𝐴</m:t>
                                    </m:r>
                                  </m:e>
                                  <m:sub>
                                    <m:r>
                                      <a:rPr lang="en-US" sz="900" b="0" i="1" smtClean="0">
                                        <a:latin typeface="Cambria Math" panose="02040503050406030204" pitchFamily="18" charset="0"/>
                                      </a:rPr>
                                      <m:t>2</m:t>
                                    </m:r>
                                  </m:sub>
                                </m:sSub>
                              </m:oMath>
                            </m:oMathPara>
                          </a14:m>
                          <a:endParaRPr lang="en-US" sz="900" dirty="0"/>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900" b="0" i="1" smtClean="0">
                                        <a:latin typeface="Cambria Math" panose="02040503050406030204" pitchFamily="18" charset="0"/>
                                      </a:rPr>
                                    </m:ctrlPr>
                                  </m:dPr>
                                  <m:e>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r>
                                      <a:rPr lang="en-US" sz="900" b="0" i="1" smtClean="0">
                                        <a:latin typeface="Cambria Math" panose="02040503050406030204" pitchFamily="18" charset="0"/>
                                      </a:rPr>
                                      <m:t>,</m:t>
                                    </m:r>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r>
                                      <a:rPr lang="en-US" sz="900" b="0" i="1" smtClean="0">
                                        <a:latin typeface="Cambria Math" panose="02040503050406030204" pitchFamily="18" charset="0"/>
                                      </a:rPr>
                                      <m:t>,</m:t>
                                    </m:r>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e>
                                </m:d>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900" b="0" i="1" smtClean="0">
                                        <a:latin typeface="Cambria Math" panose="02040503050406030204" pitchFamily="18" charset="0"/>
                                      </a:rPr>
                                    </m:ctrlPr>
                                  </m:dPr>
                                  <m:e>
                                    <m:r>
                                      <a:rPr lang="en-US" sz="900" b="0" i="1" smtClean="0">
                                        <a:latin typeface="Cambria Math" panose="02040503050406030204" pitchFamily="18" charset="0"/>
                                      </a:rPr>
                                      <m:t>0,1,0</m:t>
                                    </m:r>
                                    <m:r>
                                      <a:rPr lang="en-US" sz="900" i="1" smtClean="0">
                                        <a:latin typeface="Cambria Math" panose="02040503050406030204" pitchFamily="18" charset="0"/>
                                      </a:rPr>
                                      <m:t> </m:t>
                                    </m:r>
                                  </m:e>
                                </m:d>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900" b="0" i="1" smtClean="0">
                                        <a:latin typeface="Cambria Math" panose="02040503050406030204" pitchFamily="18" charset="0"/>
                                      </a:rPr>
                                    </m:ctrlPr>
                                  </m:dPr>
                                  <m:e>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2</m:t>
                                        </m:r>
                                      </m:den>
                                    </m:f>
                                    <m:r>
                                      <a:rPr lang="en-US" sz="900" b="0" i="1" smtClean="0">
                                        <a:latin typeface="Cambria Math" panose="02040503050406030204" pitchFamily="18" charset="0"/>
                                      </a:rPr>
                                      <m:t>,</m:t>
                                    </m:r>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2</m:t>
                                        </m:r>
                                      </m:den>
                                    </m:f>
                                    <m:r>
                                      <a:rPr lang="en-US" sz="900" b="0" i="1" smtClean="0">
                                        <a:latin typeface="Cambria Math" panose="02040503050406030204" pitchFamily="18" charset="0"/>
                                      </a:rPr>
                                      <m:t>,0</m:t>
                                    </m:r>
                                    <m:r>
                                      <a:rPr lang="en-US" sz="900" i="1" smtClean="0">
                                        <a:latin typeface="Cambria Math" panose="02040503050406030204" pitchFamily="18" charset="0"/>
                                      </a:rPr>
                                      <m:t> </m:t>
                                    </m:r>
                                  </m:e>
                                </m:d>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250233124"/>
                      </a:ext>
                    </a:extLst>
                  </a:tr>
                  <a:tr h="373703">
                    <a:tc>
                      <a:txBody>
                        <a:bodyPr/>
                        <a:lstStyle/>
                        <a:p>
                          <a:pPr algn="ct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𝐴</m:t>
                                    </m:r>
                                  </m:e>
                                  <m:sub>
                                    <m:r>
                                      <a:rPr lang="en-US" sz="900" b="0" i="1" smtClean="0">
                                        <a:latin typeface="Cambria Math" panose="02040503050406030204" pitchFamily="18" charset="0"/>
                                      </a:rPr>
                                      <m:t>3</m:t>
                                    </m:r>
                                  </m:sub>
                                </m:sSub>
                              </m:oMath>
                            </m:oMathPara>
                          </a14:m>
                          <a:endParaRPr lang="en-US" sz="900" dirty="0"/>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900" b="0" i="1" smtClean="0">
                                        <a:latin typeface="Cambria Math" panose="02040503050406030204" pitchFamily="18" charset="0"/>
                                      </a:rPr>
                                    </m:ctrlPr>
                                  </m:dPr>
                                  <m:e>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r>
                                      <a:rPr lang="en-US" sz="900" b="0" i="1" smtClean="0">
                                        <a:latin typeface="Cambria Math" panose="02040503050406030204" pitchFamily="18" charset="0"/>
                                      </a:rPr>
                                      <m:t>,</m:t>
                                    </m:r>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r>
                                      <a:rPr lang="en-US" sz="900" b="0" i="1" smtClean="0">
                                        <a:latin typeface="Cambria Math" panose="02040503050406030204" pitchFamily="18" charset="0"/>
                                      </a:rPr>
                                      <m:t>,</m:t>
                                    </m:r>
                                    <m:f>
                                      <m:fPr>
                                        <m:ctrlPr>
                                          <a:rPr lang="en-US" sz="900" i="1" smtClean="0">
                                            <a:latin typeface="Cambria Math" panose="02040503050406030204" pitchFamily="18" charset="0"/>
                                          </a:rPr>
                                        </m:ctrlPr>
                                      </m:fPr>
                                      <m:num>
                                        <m:r>
                                          <a:rPr lang="en-US" sz="900" b="0" i="1" smtClean="0">
                                            <a:latin typeface="Cambria Math" panose="02040503050406030204" pitchFamily="18" charset="0"/>
                                          </a:rPr>
                                          <m:t>1</m:t>
                                        </m:r>
                                      </m:num>
                                      <m:den>
                                        <m:r>
                                          <a:rPr lang="en-US" sz="900" b="0" i="1" smtClean="0">
                                            <a:latin typeface="Cambria Math" panose="02040503050406030204" pitchFamily="18" charset="0"/>
                                          </a:rPr>
                                          <m:t>3</m:t>
                                        </m:r>
                                      </m:den>
                                    </m:f>
                                  </m:e>
                                </m:d>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900" b="0" i="1" smtClean="0">
                                        <a:latin typeface="Cambria Math" panose="02040503050406030204" pitchFamily="18" charset="0"/>
                                      </a:rPr>
                                    </m:ctrlPr>
                                  </m:dPr>
                                  <m:e>
                                    <m:r>
                                      <a:rPr lang="en-US" sz="900" b="0" i="1" smtClean="0">
                                        <a:latin typeface="Cambria Math" panose="02040503050406030204" pitchFamily="18" charset="0"/>
                                      </a:rPr>
                                      <m:t>0,0,1</m:t>
                                    </m:r>
                                  </m:e>
                                </m:d>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900" b="0" i="1" smtClean="0">
                                        <a:latin typeface="Cambria Math" panose="02040503050406030204" pitchFamily="18" charset="0"/>
                                      </a:rPr>
                                    </m:ctrlPr>
                                  </m:dPr>
                                  <m:e>
                                    <m:r>
                                      <a:rPr lang="en-US" sz="900" i="1" smtClean="0">
                                        <a:latin typeface="Cambria Math" panose="02040503050406030204" pitchFamily="18" charset="0"/>
                                      </a:rPr>
                                      <m:t>0</m:t>
                                    </m:r>
                                    <m:r>
                                      <a:rPr lang="en-US" sz="900" b="0" i="1" smtClean="0">
                                        <a:latin typeface="Cambria Math" panose="02040503050406030204" pitchFamily="18" charset="0"/>
                                      </a:rPr>
                                      <m:t>,0,</m:t>
                                    </m:r>
                                    <m:r>
                                      <a:rPr lang="en-US" sz="900" i="1" smtClean="0">
                                        <a:latin typeface="Cambria Math" panose="02040503050406030204" pitchFamily="18" charset="0"/>
                                      </a:rPr>
                                      <m:t>1</m:t>
                                    </m:r>
                                  </m:e>
                                </m:d>
                              </m:oMath>
                            </m:oMathPara>
                          </a14:m>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889740780"/>
                      </a:ext>
                    </a:extLst>
                  </a:tr>
                </a:tbl>
              </a:graphicData>
            </a:graphic>
          </p:graphicFrame>
        </mc:Choice>
        <mc:Fallback>
          <p:graphicFrame>
            <p:nvGraphicFramePr>
              <p:cNvPr id="86" name="Table 4">
                <a:extLst>
                  <a:ext uri="{FF2B5EF4-FFF2-40B4-BE49-F238E27FC236}">
                    <a16:creationId xmlns:a16="http://schemas.microsoft.com/office/drawing/2014/main" id="{03BF97F1-E48E-F37C-6092-C8B2A47BAA47}"/>
                  </a:ext>
                </a:extLst>
              </p:cNvPr>
              <p:cNvGraphicFramePr>
                <a:graphicFrameLocks noGrp="1"/>
              </p:cNvGraphicFramePr>
              <p:nvPr>
                <p:extLst>
                  <p:ext uri="{D42A27DB-BD31-4B8C-83A1-F6EECF244321}">
                    <p14:modId xmlns:p14="http://schemas.microsoft.com/office/powerpoint/2010/main" val="3878142274"/>
                  </p:ext>
                </p:extLst>
              </p:nvPr>
            </p:nvGraphicFramePr>
            <p:xfrm>
              <a:off x="3496857" y="101937"/>
              <a:ext cx="3154530" cy="1408493"/>
            </p:xfrm>
            <a:graphic>
              <a:graphicData uri="http://schemas.openxmlformats.org/drawingml/2006/table">
                <a:tbl>
                  <a:tblPr firstRow="1" bandRow="1">
                    <a:tableStyleId>{5940675A-B579-460E-94D1-54222C63F5DA}</a:tableStyleId>
                  </a:tblPr>
                  <a:tblGrid>
                    <a:gridCol w="257343">
                      <a:extLst>
                        <a:ext uri="{9D8B030D-6E8A-4147-A177-3AD203B41FA5}">
                          <a16:colId xmlns:a16="http://schemas.microsoft.com/office/drawing/2014/main" val="1725335257"/>
                        </a:ext>
                      </a:extLst>
                    </a:gridCol>
                    <a:gridCol w="965729">
                      <a:extLst>
                        <a:ext uri="{9D8B030D-6E8A-4147-A177-3AD203B41FA5}">
                          <a16:colId xmlns:a16="http://schemas.microsoft.com/office/drawing/2014/main" val="3373830064"/>
                        </a:ext>
                      </a:extLst>
                    </a:gridCol>
                    <a:gridCol w="965729">
                      <a:extLst>
                        <a:ext uri="{9D8B030D-6E8A-4147-A177-3AD203B41FA5}">
                          <a16:colId xmlns:a16="http://schemas.microsoft.com/office/drawing/2014/main" val="2928754198"/>
                        </a:ext>
                      </a:extLst>
                    </a:gridCol>
                    <a:gridCol w="965729">
                      <a:extLst>
                        <a:ext uri="{9D8B030D-6E8A-4147-A177-3AD203B41FA5}">
                          <a16:colId xmlns:a16="http://schemas.microsoft.com/office/drawing/2014/main" val="2580524703"/>
                        </a:ext>
                      </a:extLst>
                    </a:gridCol>
                  </a:tblGrid>
                  <a:tr h="287384">
                    <a:tc>
                      <a:txBody>
                        <a:bodyPr/>
                        <a:lstStyle/>
                        <a:p>
                          <a:endParaRPr lang="en-US" sz="900" dirty="0"/>
                        </a:p>
                      </a:txBody>
                      <a:tcPr marL="51435" marR="51435" marT="25718" marB="257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b="1" dirty="0">
                            <a:solidFill>
                              <a:srgbClr val="FF0000"/>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en-US" sz="900" dirty="0"/>
                        </a:p>
                      </a:txBody>
                      <a:tcPr marL="51435" marR="51435" marT="25718" marB="2571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047730374"/>
                      </a:ext>
                    </a:extLst>
                  </a:tr>
                  <a:tr h="373703">
                    <a:tc>
                      <a:txBody>
                        <a:bodyPr/>
                        <a:lstStyle/>
                        <a:p>
                          <a:endParaRPr lang="en-US"/>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t="-75806" r="-1138095" b="-200000"/>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l="-26415" t="-75806" r="-200629" b="-200000"/>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l="-126415" t="-75806" r="-100629" b="-200000"/>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l="-226415" t="-75806" r="-629" b="-200000"/>
                          </a:stretch>
                        </a:blipFill>
                      </a:tcPr>
                    </a:tc>
                    <a:extLst>
                      <a:ext uri="{0D108BD9-81ED-4DB2-BD59-A6C34878D82A}">
                        <a16:rowId xmlns:a16="http://schemas.microsoft.com/office/drawing/2014/main" val="1755619714"/>
                      </a:ext>
                    </a:extLst>
                  </a:tr>
                  <a:tr h="373703">
                    <a:tc>
                      <a:txBody>
                        <a:bodyPr/>
                        <a:lstStyle/>
                        <a:p>
                          <a:endParaRPr lang="en-US"/>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t="-178689" r="-1138095" b="-103279"/>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l="-26415" t="-178689" r="-200629" b="-103279"/>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l="-126415" t="-178689" r="-100629" b="-103279"/>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l="-226415" t="-178689" r="-629" b="-103279"/>
                          </a:stretch>
                        </a:blipFill>
                      </a:tcPr>
                    </a:tc>
                    <a:extLst>
                      <a:ext uri="{0D108BD9-81ED-4DB2-BD59-A6C34878D82A}">
                        <a16:rowId xmlns:a16="http://schemas.microsoft.com/office/drawing/2014/main" val="3250233124"/>
                      </a:ext>
                    </a:extLst>
                  </a:tr>
                  <a:tr h="373703">
                    <a:tc>
                      <a:txBody>
                        <a:bodyPr/>
                        <a:lstStyle/>
                        <a:p>
                          <a:endParaRPr lang="en-US"/>
                        </a:p>
                      </a:txBody>
                      <a:tcPr marL="51435" marR="51435" marT="25718" marB="2571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t="-274194" r="-1138095" b="-1613"/>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l="-26415" t="-274194" r="-200629" b="-1613"/>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l="-126415" t="-274194" r="-100629" b="-1613"/>
                          </a:stretch>
                        </a:blipFill>
                      </a:tcPr>
                    </a:tc>
                    <a:tc>
                      <a:txBody>
                        <a:bodyPr/>
                        <a:lstStyle/>
                        <a:p>
                          <a:endParaRPr lang="en-US"/>
                        </a:p>
                      </a:txBody>
                      <a:tcPr marL="51435" marR="51435" marT="25718" marB="2571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blipFill>
                          <a:blip r:embed="rId3"/>
                          <a:stretch>
                            <a:fillRect l="-226415" t="-274194" r="-629" b="-1613"/>
                          </a:stretch>
                        </a:blipFill>
                      </a:tcPr>
                    </a:tc>
                    <a:extLst>
                      <a:ext uri="{0D108BD9-81ED-4DB2-BD59-A6C34878D82A}">
                        <a16:rowId xmlns:a16="http://schemas.microsoft.com/office/drawing/2014/main" val="2889740780"/>
                      </a:ext>
                    </a:extLst>
                  </a:tr>
                </a:tbl>
              </a:graphicData>
            </a:graphic>
          </p:graphicFrame>
        </mc:Fallback>
      </mc:AlternateContent>
      <p:grpSp>
        <p:nvGrpSpPr>
          <p:cNvPr id="87" name="Group 86">
            <a:extLst>
              <a:ext uri="{FF2B5EF4-FFF2-40B4-BE49-F238E27FC236}">
                <a16:creationId xmlns:a16="http://schemas.microsoft.com/office/drawing/2014/main" id="{E6C0B38F-9318-451D-3E0B-BFFA11717658}"/>
              </a:ext>
            </a:extLst>
          </p:cNvPr>
          <p:cNvGrpSpPr/>
          <p:nvPr/>
        </p:nvGrpSpPr>
        <p:grpSpPr>
          <a:xfrm>
            <a:off x="3920962" y="103962"/>
            <a:ext cx="617663" cy="261169"/>
            <a:chOff x="605163" y="4329902"/>
            <a:chExt cx="617663" cy="261169"/>
          </a:xfrm>
        </p:grpSpPr>
        <p:grpSp>
          <p:nvGrpSpPr>
            <p:cNvPr id="88" name="Group 87">
              <a:extLst>
                <a:ext uri="{FF2B5EF4-FFF2-40B4-BE49-F238E27FC236}">
                  <a16:creationId xmlns:a16="http://schemas.microsoft.com/office/drawing/2014/main" id="{80A24268-8BA4-8E09-33FE-23E4244330F5}"/>
                </a:ext>
              </a:extLst>
            </p:cNvPr>
            <p:cNvGrpSpPr/>
            <p:nvPr/>
          </p:nvGrpSpPr>
          <p:grpSpPr>
            <a:xfrm>
              <a:off x="605163" y="4329902"/>
              <a:ext cx="617663" cy="76511"/>
              <a:chOff x="127000" y="1757680"/>
              <a:chExt cx="1476364" cy="182880"/>
            </a:xfrm>
          </p:grpSpPr>
          <p:sp>
            <p:nvSpPr>
              <p:cNvPr id="93" name="Flowchart: Terminator 92">
                <a:extLst>
                  <a:ext uri="{FF2B5EF4-FFF2-40B4-BE49-F238E27FC236}">
                    <a16:creationId xmlns:a16="http://schemas.microsoft.com/office/drawing/2014/main" id="{037A3FEE-3EE4-E92F-C552-BC1A58DBCB4D}"/>
                  </a:ext>
                </a:extLst>
              </p:cNvPr>
              <p:cNvSpPr/>
              <p:nvPr/>
            </p:nvSpPr>
            <p:spPr>
              <a:xfrm>
                <a:off x="127000" y="1757680"/>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94" name="Flowchart: Terminator 93">
                <a:extLst>
                  <a:ext uri="{FF2B5EF4-FFF2-40B4-BE49-F238E27FC236}">
                    <a16:creationId xmlns:a16="http://schemas.microsoft.com/office/drawing/2014/main" id="{DE8D23A3-B1CC-EFF1-9AFD-F42A5E00C3BE}"/>
                  </a:ext>
                </a:extLst>
              </p:cNvPr>
              <p:cNvSpPr/>
              <p:nvPr/>
            </p:nvSpPr>
            <p:spPr>
              <a:xfrm>
                <a:off x="638179" y="1757680"/>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95" name="Flowchart: Terminator 94">
                <a:extLst>
                  <a:ext uri="{FF2B5EF4-FFF2-40B4-BE49-F238E27FC236}">
                    <a16:creationId xmlns:a16="http://schemas.microsoft.com/office/drawing/2014/main" id="{EA23139F-C03A-0B7E-352C-1A20F330EB53}"/>
                  </a:ext>
                </a:extLst>
              </p:cNvPr>
              <p:cNvSpPr/>
              <p:nvPr/>
            </p:nvSpPr>
            <p:spPr>
              <a:xfrm>
                <a:off x="1146164" y="1757680"/>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grpSp>
        <p:grpSp>
          <p:nvGrpSpPr>
            <p:cNvPr id="89" name="Group 88">
              <a:extLst>
                <a:ext uri="{FF2B5EF4-FFF2-40B4-BE49-F238E27FC236}">
                  <a16:creationId xmlns:a16="http://schemas.microsoft.com/office/drawing/2014/main" id="{98D1ADB2-9B0F-96D4-00E6-DAC4CBD80E39}"/>
                </a:ext>
              </a:extLst>
            </p:cNvPr>
            <p:cNvGrpSpPr/>
            <p:nvPr/>
          </p:nvGrpSpPr>
          <p:grpSpPr>
            <a:xfrm>
              <a:off x="659344" y="4444767"/>
              <a:ext cx="512064" cy="146304"/>
              <a:chOff x="2731168" y="5360068"/>
              <a:chExt cx="1291391" cy="366964"/>
            </a:xfrm>
            <a:solidFill>
              <a:srgbClr val="CC0000"/>
            </a:solidFill>
          </p:grpSpPr>
          <p:sp>
            <p:nvSpPr>
              <p:cNvPr id="90" name="Oval 89">
                <a:extLst>
                  <a:ext uri="{FF2B5EF4-FFF2-40B4-BE49-F238E27FC236}">
                    <a16:creationId xmlns:a16="http://schemas.microsoft.com/office/drawing/2014/main" id="{A60BABA2-B91C-CB69-DD91-82A8E87BF95B}"/>
                  </a:ext>
                </a:extLst>
              </p:cNvPr>
              <p:cNvSpPr/>
              <p:nvPr/>
            </p:nvSpPr>
            <p:spPr>
              <a:xfrm>
                <a:off x="2731168" y="5360068"/>
                <a:ext cx="366964" cy="366964"/>
              </a:xfrm>
              <a:prstGeom prst="ellipse">
                <a:avLst/>
              </a:prstGeom>
              <a:grp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91" name="Oval 90">
                <a:extLst>
                  <a:ext uri="{FF2B5EF4-FFF2-40B4-BE49-F238E27FC236}">
                    <a16:creationId xmlns:a16="http://schemas.microsoft.com/office/drawing/2014/main" id="{21F0D433-AE65-9531-2271-2AFF03888E04}"/>
                  </a:ext>
                </a:extLst>
              </p:cNvPr>
              <p:cNvSpPr/>
              <p:nvPr/>
            </p:nvSpPr>
            <p:spPr>
              <a:xfrm>
                <a:off x="3193381" y="5360068"/>
                <a:ext cx="366964" cy="366964"/>
              </a:xfrm>
              <a:prstGeom prst="ellipse">
                <a:avLst/>
              </a:prstGeom>
              <a:grp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92" name="Oval 91">
                <a:extLst>
                  <a:ext uri="{FF2B5EF4-FFF2-40B4-BE49-F238E27FC236}">
                    <a16:creationId xmlns:a16="http://schemas.microsoft.com/office/drawing/2014/main" id="{A7FD2A0B-F251-0969-F953-FF83876EA4EB}"/>
                  </a:ext>
                </a:extLst>
              </p:cNvPr>
              <p:cNvSpPr/>
              <p:nvPr/>
            </p:nvSpPr>
            <p:spPr>
              <a:xfrm>
                <a:off x="3655595" y="5360068"/>
                <a:ext cx="366964" cy="366964"/>
              </a:xfrm>
              <a:prstGeom prst="ellipse">
                <a:avLst/>
              </a:prstGeom>
              <a:grp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grpSp>
      </p:grpSp>
      <p:grpSp>
        <p:nvGrpSpPr>
          <p:cNvPr id="96" name="Group 95">
            <a:extLst>
              <a:ext uri="{FF2B5EF4-FFF2-40B4-BE49-F238E27FC236}">
                <a16:creationId xmlns:a16="http://schemas.microsoft.com/office/drawing/2014/main" id="{B98306F4-9F34-B843-E659-466BB8427C19}"/>
              </a:ext>
            </a:extLst>
          </p:cNvPr>
          <p:cNvGrpSpPr/>
          <p:nvPr/>
        </p:nvGrpSpPr>
        <p:grpSpPr>
          <a:xfrm>
            <a:off x="4884741" y="115038"/>
            <a:ext cx="621792" cy="249464"/>
            <a:chOff x="1592828" y="4336168"/>
            <a:chExt cx="621792" cy="249464"/>
          </a:xfrm>
        </p:grpSpPr>
        <p:grpSp>
          <p:nvGrpSpPr>
            <p:cNvPr id="97" name="Group 96">
              <a:extLst>
                <a:ext uri="{FF2B5EF4-FFF2-40B4-BE49-F238E27FC236}">
                  <a16:creationId xmlns:a16="http://schemas.microsoft.com/office/drawing/2014/main" id="{1A17C861-93E1-41BE-21D7-4B281A8E7549}"/>
                </a:ext>
              </a:extLst>
            </p:cNvPr>
            <p:cNvGrpSpPr/>
            <p:nvPr/>
          </p:nvGrpSpPr>
          <p:grpSpPr>
            <a:xfrm>
              <a:off x="1592828" y="4336168"/>
              <a:ext cx="621792" cy="74250"/>
              <a:chOff x="127000" y="2025357"/>
              <a:chExt cx="1476364" cy="182880"/>
            </a:xfrm>
          </p:grpSpPr>
          <p:sp>
            <p:nvSpPr>
              <p:cNvPr id="102" name="Diamond 101">
                <a:extLst>
                  <a:ext uri="{FF2B5EF4-FFF2-40B4-BE49-F238E27FC236}">
                    <a16:creationId xmlns:a16="http://schemas.microsoft.com/office/drawing/2014/main" id="{036E4E55-9025-5C5C-93CD-CB3B3601D3AF}"/>
                  </a:ext>
                </a:extLst>
              </p:cNvPr>
              <p:cNvSpPr/>
              <p:nvPr/>
            </p:nvSpPr>
            <p:spPr>
              <a:xfrm>
                <a:off x="1146164" y="2025357"/>
                <a:ext cx="457200" cy="182880"/>
              </a:xfrm>
              <a:prstGeom prst="diamond">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103" name="Wave 102">
                <a:extLst>
                  <a:ext uri="{FF2B5EF4-FFF2-40B4-BE49-F238E27FC236}">
                    <a16:creationId xmlns:a16="http://schemas.microsoft.com/office/drawing/2014/main" id="{081C4E56-4F7C-1720-1F34-F6632F0CFABB}"/>
                  </a:ext>
                </a:extLst>
              </p:cNvPr>
              <p:cNvSpPr/>
              <p:nvPr/>
            </p:nvSpPr>
            <p:spPr>
              <a:xfrm>
                <a:off x="638179" y="2025357"/>
                <a:ext cx="457200" cy="182880"/>
              </a:xfrm>
              <a:prstGeom prst="wave">
                <a:avLst>
                  <a:gd name="adj1" fmla="val 20000"/>
                  <a:gd name="adj2" fmla="val 617"/>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104" name="Flowchart: Terminator 103">
                <a:extLst>
                  <a:ext uri="{FF2B5EF4-FFF2-40B4-BE49-F238E27FC236}">
                    <a16:creationId xmlns:a16="http://schemas.microsoft.com/office/drawing/2014/main" id="{DD3BD0A8-08CE-FC13-D838-65B96FFA8AF7}"/>
                  </a:ext>
                </a:extLst>
              </p:cNvPr>
              <p:cNvSpPr/>
              <p:nvPr/>
            </p:nvSpPr>
            <p:spPr>
              <a:xfrm>
                <a:off x="127000" y="2025357"/>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grpSp>
        <p:grpSp>
          <p:nvGrpSpPr>
            <p:cNvPr id="98" name="Group 97">
              <a:extLst>
                <a:ext uri="{FF2B5EF4-FFF2-40B4-BE49-F238E27FC236}">
                  <a16:creationId xmlns:a16="http://schemas.microsoft.com/office/drawing/2014/main" id="{A0BC3888-8731-662A-6071-A43010ACA415}"/>
                </a:ext>
              </a:extLst>
            </p:cNvPr>
            <p:cNvGrpSpPr/>
            <p:nvPr/>
          </p:nvGrpSpPr>
          <p:grpSpPr>
            <a:xfrm>
              <a:off x="1644409" y="4440451"/>
              <a:ext cx="510908" cy="145181"/>
              <a:chOff x="2731168" y="5360068"/>
              <a:chExt cx="1291391" cy="366964"/>
            </a:xfrm>
            <a:solidFill>
              <a:srgbClr val="FF3300"/>
            </a:solidFill>
          </p:grpSpPr>
          <p:sp>
            <p:nvSpPr>
              <p:cNvPr id="99" name="Oval 98">
                <a:extLst>
                  <a:ext uri="{FF2B5EF4-FFF2-40B4-BE49-F238E27FC236}">
                    <a16:creationId xmlns:a16="http://schemas.microsoft.com/office/drawing/2014/main" id="{E97A3A2C-FAB2-4441-3412-0836230561F9}"/>
                  </a:ext>
                </a:extLst>
              </p:cNvPr>
              <p:cNvSpPr/>
              <p:nvPr/>
            </p:nvSpPr>
            <p:spPr>
              <a:xfrm>
                <a:off x="2731168" y="5360068"/>
                <a:ext cx="366964" cy="366964"/>
              </a:xfrm>
              <a:prstGeom prst="ellipse">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100" name="Oval 99">
                <a:extLst>
                  <a:ext uri="{FF2B5EF4-FFF2-40B4-BE49-F238E27FC236}">
                    <a16:creationId xmlns:a16="http://schemas.microsoft.com/office/drawing/2014/main" id="{3A56860C-023B-F634-EDF5-032D26F44283}"/>
                  </a:ext>
                </a:extLst>
              </p:cNvPr>
              <p:cNvSpPr/>
              <p:nvPr/>
            </p:nvSpPr>
            <p:spPr>
              <a:xfrm>
                <a:off x="3193381" y="5360068"/>
                <a:ext cx="366964" cy="366964"/>
              </a:xfrm>
              <a:prstGeom prst="ellipse">
                <a:avLst/>
              </a:prstGeom>
              <a:solidFill>
                <a:srgbClr val="00B05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G</a:t>
                </a:r>
              </a:p>
            </p:txBody>
          </p:sp>
          <p:sp>
            <p:nvSpPr>
              <p:cNvPr id="101" name="Oval 100">
                <a:extLst>
                  <a:ext uri="{FF2B5EF4-FFF2-40B4-BE49-F238E27FC236}">
                    <a16:creationId xmlns:a16="http://schemas.microsoft.com/office/drawing/2014/main" id="{4AD5C31B-FD5C-5AEB-FE83-F816C8C5150E}"/>
                  </a:ext>
                </a:extLst>
              </p:cNvPr>
              <p:cNvSpPr/>
              <p:nvPr/>
            </p:nvSpPr>
            <p:spPr>
              <a:xfrm>
                <a:off x="3655595" y="5360068"/>
                <a:ext cx="366964" cy="366964"/>
              </a:xfrm>
              <a:prstGeom prst="ellipse">
                <a:avLst/>
              </a:prstGeom>
              <a:solidFill>
                <a:srgbClr val="0070C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B</a:t>
                </a:r>
              </a:p>
            </p:txBody>
          </p:sp>
        </p:grpSp>
      </p:grpSp>
      <p:grpSp>
        <p:nvGrpSpPr>
          <p:cNvPr id="105" name="Group 104">
            <a:extLst>
              <a:ext uri="{FF2B5EF4-FFF2-40B4-BE49-F238E27FC236}">
                <a16:creationId xmlns:a16="http://schemas.microsoft.com/office/drawing/2014/main" id="{12E0A1F0-F363-CF83-8092-15B775A1A03D}"/>
              </a:ext>
            </a:extLst>
          </p:cNvPr>
          <p:cNvGrpSpPr/>
          <p:nvPr/>
        </p:nvGrpSpPr>
        <p:grpSpPr>
          <a:xfrm>
            <a:off x="5852236" y="107418"/>
            <a:ext cx="621792" cy="257711"/>
            <a:chOff x="2554642" y="4327921"/>
            <a:chExt cx="621792" cy="257711"/>
          </a:xfrm>
        </p:grpSpPr>
        <p:grpSp>
          <p:nvGrpSpPr>
            <p:cNvPr id="106" name="Group 105">
              <a:extLst>
                <a:ext uri="{FF2B5EF4-FFF2-40B4-BE49-F238E27FC236}">
                  <a16:creationId xmlns:a16="http://schemas.microsoft.com/office/drawing/2014/main" id="{3F71EE75-493B-FF2D-9290-CB98B969CB26}"/>
                </a:ext>
              </a:extLst>
            </p:cNvPr>
            <p:cNvGrpSpPr/>
            <p:nvPr/>
          </p:nvGrpSpPr>
          <p:grpSpPr>
            <a:xfrm>
              <a:off x="2554642" y="4327921"/>
              <a:ext cx="621792" cy="73152"/>
              <a:chOff x="132080" y="2311791"/>
              <a:chExt cx="1479558" cy="182880"/>
            </a:xfrm>
          </p:grpSpPr>
          <p:sp>
            <p:nvSpPr>
              <p:cNvPr id="111" name="Flowchart: Terminator 110">
                <a:extLst>
                  <a:ext uri="{FF2B5EF4-FFF2-40B4-BE49-F238E27FC236}">
                    <a16:creationId xmlns:a16="http://schemas.microsoft.com/office/drawing/2014/main" id="{2AB157C9-568A-8024-EEA8-8ECD15366421}"/>
                  </a:ext>
                </a:extLst>
              </p:cNvPr>
              <p:cNvSpPr/>
              <p:nvPr/>
            </p:nvSpPr>
            <p:spPr>
              <a:xfrm>
                <a:off x="132080" y="2311791"/>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112" name="Flowchart: Terminator 111">
                <a:extLst>
                  <a:ext uri="{FF2B5EF4-FFF2-40B4-BE49-F238E27FC236}">
                    <a16:creationId xmlns:a16="http://schemas.microsoft.com/office/drawing/2014/main" id="{31C4C560-F580-E7ED-ACF9-5DA0C768E8E4}"/>
                  </a:ext>
                </a:extLst>
              </p:cNvPr>
              <p:cNvSpPr/>
              <p:nvPr/>
            </p:nvSpPr>
            <p:spPr>
              <a:xfrm>
                <a:off x="643259" y="2311791"/>
                <a:ext cx="457200" cy="182880"/>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sp>
            <p:nvSpPr>
              <p:cNvPr id="113" name="Diamond 112">
                <a:extLst>
                  <a:ext uri="{FF2B5EF4-FFF2-40B4-BE49-F238E27FC236}">
                    <a16:creationId xmlns:a16="http://schemas.microsoft.com/office/drawing/2014/main" id="{A2C1541E-2336-FDD4-57A9-D912AE1D62F2}"/>
                  </a:ext>
                </a:extLst>
              </p:cNvPr>
              <p:cNvSpPr/>
              <p:nvPr/>
            </p:nvSpPr>
            <p:spPr>
              <a:xfrm>
                <a:off x="1154438" y="2311791"/>
                <a:ext cx="457200" cy="182880"/>
              </a:xfrm>
              <a:prstGeom prst="diamond">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13"/>
              </a:p>
            </p:txBody>
          </p:sp>
        </p:grpSp>
        <p:grpSp>
          <p:nvGrpSpPr>
            <p:cNvPr id="107" name="Group 106">
              <a:extLst>
                <a:ext uri="{FF2B5EF4-FFF2-40B4-BE49-F238E27FC236}">
                  <a16:creationId xmlns:a16="http://schemas.microsoft.com/office/drawing/2014/main" id="{55DA4491-B4C5-9523-74AB-0E144E000AE9}"/>
                </a:ext>
              </a:extLst>
            </p:cNvPr>
            <p:cNvGrpSpPr/>
            <p:nvPr/>
          </p:nvGrpSpPr>
          <p:grpSpPr>
            <a:xfrm>
              <a:off x="2600362" y="4439328"/>
              <a:ext cx="530352" cy="146304"/>
              <a:chOff x="2731168" y="5360068"/>
              <a:chExt cx="1291391" cy="366964"/>
            </a:xfrm>
            <a:solidFill>
              <a:srgbClr val="FF3300"/>
            </a:solidFill>
          </p:grpSpPr>
          <p:sp>
            <p:nvSpPr>
              <p:cNvPr id="108" name="Oval 107">
                <a:extLst>
                  <a:ext uri="{FF2B5EF4-FFF2-40B4-BE49-F238E27FC236}">
                    <a16:creationId xmlns:a16="http://schemas.microsoft.com/office/drawing/2014/main" id="{6EC022B1-2FB3-BF7D-413B-C46335280983}"/>
                  </a:ext>
                </a:extLst>
              </p:cNvPr>
              <p:cNvSpPr/>
              <p:nvPr/>
            </p:nvSpPr>
            <p:spPr>
              <a:xfrm>
                <a:off x="2731168" y="5360068"/>
                <a:ext cx="366964" cy="366964"/>
              </a:xfrm>
              <a:prstGeom prst="ellipse">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109" name="Oval 108">
                <a:extLst>
                  <a:ext uri="{FF2B5EF4-FFF2-40B4-BE49-F238E27FC236}">
                    <a16:creationId xmlns:a16="http://schemas.microsoft.com/office/drawing/2014/main" id="{3DD9153C-B1B5-C9E1-4EBD-00011050FA85}"/>
                  </a:ext>
                </a:extLst>
              </p:cNvPr>
              <p:cNvSpPr/>
              <p:nvPr/>
            </p:nvSpPr>
            <p:spPr>
              <a:xfrm>
                <a:off x="3193381" y="5360068"/>
                <a:ext cx="366964" cy="366964"/>
              </a:xfrm>
              <a:prstGeom prst="ellipse">
                <a:avLst/>
              </a:prstGeom>
              <a:solidFill>
                <a:srgbClr val="CC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R</a:t>
                </a:r>
              </a:p>
            </p:txBody>
          </p:sp>
          <p:sp>
            <p:nvSpPr>
              <p:cNvPr id="110" name="Oval 109">
                <a:extLst>
                  <a:ext uri="{FF2B5EF4-FFF2-40B4-BE49-F238E27FC236}">
                    <a16:creationId xmlns:a16="http://schemas.microsoft.com/office/drawing/2014/main" id="{8DFA43BB-FDE5-7326-29C2-CB2CBE973A10}"/>
                  </a:ext>
                </a:extLst>
              </p:cNvPr>
              <p:cNvSpPr/>
              <p:nvPr/>
            </p:nvSpPr>
            <p:spPr>
              <a:xfrm>
                <a:off x="3655595" y="5360068"/>
                <a:ext cx="366964" cy="366964"/>
              </a:xfrm>
              <a:prstGeom prst="ellipse">
                <a:avLst/>
              </a:prstGeom>
              <a:solidFill>
                <a:srgbClr val="0070C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13" dirty="0"/>
                  <a:t>B</a:t>
                </a:r>
              </a:p>
            </p:txBody>
          </p:sp>
        </p:grpSp>
      </p:grpSp>
      <mc:AlternateContent xmlns:mc="http://schemas.openxmlformats.org/markup-compatibility/2006">
        <mc:Choice xmlns:a14="http://schemas.microsoft.com/office/drawing/2010/main" Requires="a14">
          <p:sp>
            <p:nvSpPr>
              <p:cNvPr id="114" name="Rectangle: Rounded Corners 113">
                <a:extLst>
                  <a:ext uri="{FF2B5EF4-FFF2-40B4-BE49-F238E27FC236}">
                    <a16:creationId xmlns:a16="http://schemas.microsoft.com/office/drawing/2014/main" id="{7F37A602-CBAD-EE6D-EA47-5757B80A2CD9}"/>
                  </a:ext>
                </a:extLst>
              </p:cNvPr>
              <p:cNvSpPr>
                <a:spLocks/>
              </p:cNvSpPr>
              <p:nvPr/>
            </p:nvSpPr>
            <p:spPr>
              <a:xfrm>
                <a:off x="3195678" y="3877656"/>
                <a:ext cx="1400615" cy="265088"/>
              </a:xfrm>
              <a:prstGeom prst="roundRect">
                <a:avLst>
                  <a:gd name="adj" fmla="val 50000"/>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1</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2</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3</m:t>
                          </m:r>
                        </m:sub>
                      </m:sSub>
                      <m:r>
                        <a:rPr lang="en-US" sz="1013" i="1">
                          <a:latin typeface="Cambria Math" panose="02040503050406030204" pitchFamily="18" charset="0"/>
                        </a:rPr>
                        <m:t>     ⋯     </m:t>
                      </m:r>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sSub>
                            <m:sSubPr>
                              <m:ctrlPr>
                                <a:rPr lang="en-US" sz="1013" i="1">
                                  <a:latin typeface="Cambria Math" panose="02040503050406030204" pitchFamily="18" charset="0"/>
                                </a:rPr>
                              </m:ctrlPr>
                            </m:sSubPr>
                            <m:e>
                              <m:r>
                                <a:rPr lang="en-US" sz="1013" i="1">
                                  <a:latin typeface="Cambria Math" panose="02040503050406030204" pitchFamily="18" charset="0"/>
                                </a:rPr>
                                <m:t>𝑇</m:t>
                              </m:r>
                            </m:e>
                            <m:sub>
                              <m:r>
                                <a:rPr lang="en-US" sz="1013" i="1">
                                  <a:latin typeface="Cambria Math" panose="02040503050406030204" pitchFamily="18" charset="0"/>
                                </a:rPr>
                                <m:t>𝑥</m:t>
                              </m:r>
                            </m:sub>
                          </m:sSub>
                        </m:sub>
                      </m:sSub>
                    </m:oMath>
                  </m:oMathPara>
                </a14:m>
                <a:endParaRPr lang="en-US" sz="1013" dirty="0"/>
              </a:p>
            </p:txBody>
          </p:sp>
        </mc:Choice>
        <mc:Fallback>
          <p:sp>
            <p:nvSpPr>
              <p:cNvPr id="114" name="Rectangle: Rounded Corners 113">
                <a:extLst>
                  <a:ext uri="{FF2B5EF4-FFF2-40B4-BE49-F238E27FC236}">
                    <a16:creationId xmlns:a16="http://schemas.microsoft.com/office/drawing/2014/main" id="{7F37A602-CBAD-EE6D-EA47-5757B80A2CD9}"/>
                  </a:ext>
                </a:extLst>
              </p:cNvPr>
              <p:cNvSpPr>
                <a:spLocks noRot="1" noChangeAspect="1" noMove="1" noResize="1" noEditPoints="1" noAdjustHandles="1" noChangeArrowheads="1" noChangeShapeType="1" noTextEdit="1"/>
              </p:cNvSpPr>
              <p:nvPr/>
            </p:nvSpPr>
            <p:spPr>
              <a:xfrm>
                <a:off x="3195678" y="3877656"/>
                <a:ext cx="1400615" cy="265088"/>
              </a:xfrm>
              <a:prstGeom prst="roundRect">
                <a:avLst>
                  <a:gd name="adj" fmla="val 50000"/>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Rectangle: Rounded Corners 114">
                <a:extLst>
                  <a:ext uri="{FF2B5EF4-FFF2-40B4-BE49-F238E27FC236}">
                    <a16:creationId xmlns:a16="http://schemas.microsoft.com/office/drawing/2014/main" id="{2FB5644F-261F-F3C5-F5E0-C7C3A6355421}"/>
                  </a:ext>
                </a:extLst>
              </p:cNvPr>
              <p:cNvSpPr>
                <a:spLocks/>
              </p:cNvSpPr>
              <p:nvPr/>
            </p:nvSpPr>
            <p:spPr>
              <a:xfrm>
                <a:off x="4066249" y="2663850"/>
                <a:ext cx="1400615" cy="265088"/>
              </a:xfrm>
              <a:prstGeom prst="roundRect">
                <a:avLst>
                  <a:gd name="adj" fmla="val 50000"/>
                </a:avLst>
              </a:prstGeom>
              <a:solidFill>
                <a:srgbClr val="7030A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13" i="1">
                              <a:latin typeface="Cambria Math" panose="02040503050406030204" pitchFamily="18" charset="0"/>
                            </a:rPr>
                          </m:ctrlPr>
                        </m:sSubPr>
                        <m:e>
                          <m:r>
                            <a:rPr lang="en-US" sz="1013" i="1">
                              <a:latin typeface="Cambria Math" panose="02040503050406030204" pitchFamily="18" charset="0"/>
                            </a:rPr>
                            <m:t>𝐷</m:t>
                          </m:r>
                        </m:e>
                        <m:sub>
                          <m:r>
                            <a:rPr lang="en-US" sz="1013" i="1">
                              <a:latin typeface="Cambria Math" panose="02040503050406030204" pitchFamily="18" charset="0"/>
                            </a:rPr>
                            <m:t>1</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𝐷</m:t>
                          </m:r>
                        </m:e>
                        <m:sub>
                          <m:r>
                            <a:rPr lang="en-US" sz="1013" i="1">
                              <a:latin typeface="Cambria Math" panose="02040503050406030204" pitchFamily="18" charset="0"/>
                            </a:rPr>
                            <m:t>2</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𝐷</m:t>
                          </m:r>
                        </m:e>
                        <m:sub>
                          <m:r>
                            <a:rPr lang="en-US" sz="1013" i="1">
                              <a:latin typeface="Cambria Math" panose="02040503050406030204" pitchFamily="18" charset="0"/>
                            </a:rPr>
                            <m:t>3</m:t>
                          </m:r>
                        </m:sub>
                      </m:sSub>
                      <m:r>
                        <a:rPr lang="en-US" sz="1013" i="1">
                          <a:latin typeface="Cambria Math" panose="02040503050406030204" pitchFamily="18" charset="0"/>
                        </a:rPr>
                        <m:t>     ⋯     </m:t>
                      </m:r>
                      <m:sSub>
                        <m:sSubPr>
                          <m:ctrlPr>
                            <a:rPr lang="en-US" sz="1013" i="1">
                              <a:latin typeface="Cambria Math" panose="02040503050406030204" pitchFamily="18" charset="0"/>
                            </a:rPr>
                          </m:ctrlPr>
                        </m:sSubPr>
                        <m:e>
                          <m:r>
                            <a:rPr lang="en-US" sz="1013" i="1">
                              <a:latin typeface="Cambria Math" panose="02040503050406030204" pitchFamily="18" charset="0"/>
                            </a:rPr>
                            <m:t>𝐷</m:t>
                          </m:r>
                        </m:e>
                        <m:sub>
                          <m:sSub>
                            <m:sSubPr>
                              <m:ctrlPr>
                                <a:rPr lang="en-US" sz="1013" i="1">
                                  <a:latin typeface="Cambria Math" panose="02040503050406030204" pitchFamily="18" charset="0"/>
                                </a:rPr>
                              </m:ctrlPr>
                            </m:sSubPr>
                            <m:e>
                              <m:r>
                                <a:rPr lang="en-US" sz="1013" i="1">
                                  <a:latin typeface="Cambria Math" panose="02040503050406030204" pitchFamily="18" charset="0"/>
                                </a:rPr>
                                <m:t>𝑇</m:t>
                              </m:r>
                            </m:e>
                            <m:sub>
                              <m:r>
                                <a:rPr lang="en-US" sz="1013" i="1">
                                  <a:latin typeface="Cambria Math" panose="02040503050406030204" pitchFamily="18" charset="0"/>
                                </a:rPr>
                                <m:t>𝑦</m:t>
                              </m:r>
                            </m:sub>
                          </m:sSub>
                        </m:sub>
                      </m:sSub>
                    </m:oMath>
                  </m:oMathPara>
                </a14:m>
                <a:endParaRPr lang="en-US" sz="1013" dirty="0"/>
              </a:p>
            </p:txBody>
          </p:sp>
        </mc:Choice>
        <mc:Fallback>
          <p:sp>
            <p:nvSpPr>
              <p:cNvPr id="115" name="Rectangle: Rounded Corners 114">
                <a:extLst>
                  <a:ext uri="{FF2B5EF4-FFF2-40B4-BE49-F238E27FC236}">
                    <a16:creationId xmlns:a16="http://schemas.microsoft.com/office/drawing/2014/main" id="{2FB5644F-261F-F3C5-F5E0-C7C3A6355421}"/>
                  </a:ext>
                </a:extLst>
              </p:cNvPr>
              <p:cNvSpPr>
                <a:spLocks noRot="1" noChangeAspect="1" noMove="1" noResize="1" noEditPoints="1" noAdjustHandles="1" noChangeArrowheads="1" noChangeShapeType="1" noTextEdit="1"/>
              </p:cNvSpPr>
              <p:nvPr/>
            </p:nvSpPr>
            <p:spPr>
              <a:xfrm>
                <a:off x="4066249" y="2663850"/>
                <a:ext cx="1400615" cy="265088"/>
              </a:xfrm>
              <a:prstGeom prst="roundRect">
                <a:avLst>
                  <a:gd name="adj" fmla="val 50000"/>
                </a:avLst>
              </a:prstGeom>
              <a:blipFill>
                <a:blip r:embed="rId5"/>
                <a:stretch>
                  <a:fillRect l="-431"/>
                </a:stretch>
              </a:blipFill>
            </p:spPr>
            <p:txBody>
              <a:bodyPr/>
              <a:lstStyle/>
              <a:p>
                <a:r>
                  <a:rPr lang="en-US">
                    <a:noFill/>
                  </a:rPr>
                  <a:t> </a:t>
                </a:r>
              </a:p>
            </p:txBody>
          </p:sp>
        </mc:Fallback>
      </mc:AlternateContent>
      <p:graphicFrame>
        <p:nvGraphicFramePr>
          <p:cNvPr id="116" name="Table 7">
            <a:extLst>
              <a:ext uri="{FF2B5EF4-FFF2-40B4-BE49-F238E27FC236}">
                <a16:creationId xmlns:a16="http://schemas.microsoft.com/office/drawing/2014/main" id="{65EA0EBC-2D48-FB65-1B9A-E711105E9B65}"/>
              </a:ext>
            </a:extLst>
          </p:cNvPr>
          <p:cNvGraphicFramePr>
            <a:graphicFrameLocks noGrp="1"/>
          </p:cNvGraphicFramePr>
          <p:nvPr>
            <p:extLst>
              <p:ext uri="{D42A27DB-BD31-4B8C-83A1-F6EECF244321}">
                <p14:modId xmlns:p14="http://schemas.microsoft.com/office/powerpoint/2010/main" val="2230569585"/>
              </p:ext>
            </p:extLst>
          </p:nvPr>
        </p:nvGraphicFramePr>
        <p:xfrm>
          <a:off x="5331932" y="3017341"/>
          <a:ext cx="664328" cy="664328"/>
        </p:xfrm>
        <a:graphic>
          <a:graphicData uri="http://schemas.openxmlformats.org/drawingml/2006/table">
            <a:tbl>
              <a:tblPr bandRow="1">
                <a:tableStyleId>{5C22544A-7EE6-4342-B048-85BDC9FD1C3A}</a:tableStyleId>
              </a:tblPr>
              <a:tblGrid>
                <a:gridCol w="83041">
                  <a:extLst>
                    <a:ext uri="{9D8B030D-6E8A-4147-A177-3AD203B41FA5}">
                      <a16:colId xmlns:a16="http://schemas.microsoft.com/office/drawing/2014/main" val="3604166088"/>
                    </a:ext>
                  </a:extLst>
                </a:gridCol>
                <a:gridCol w="83041">
                  <a:extLst>
                    <a:ext uri="{9D8B030D-6E8A-4147-A177-3AD203B41FA5}">
                      <a16:colId xmlns:a16="http://schemas.microsoft.com/office/drawing/2014/main" val="37722285"/>
                    </a:ext>
                  </a:extLst>
                </a:gridCol>
                <a:gridCol w="83041">
                  <a:extLst>
                    <a:ext uri="{9D8B030D-6E8A-4147-A177-3AD203B41FA5}">
                      <a16:colId xmlns:a16="http://schemas.microsoft.com/office/drawing/2014/main" val="3428955210"/>
                    </a:ext>
                  </a:extLst>
                </a:gridCol>
                <a:gridCol w="83041">
                  <a:extLst>
                    <a:ext uri="{9D8B030D-6E8A-4147-A177-3AD203B41FA5}">
                      <a16:colId xmlns:a16="http://schemas.microsoft.com/office/drawing/2014/main" val="1100981367"/>
                    </a:ext>
                  </a:extLst>
                </a:gridCol>
                <a:gridCol w="83041">
                  <a:extLst>
                    <a:ext uri="{9D8B030D-6E8A-4147-A177-3AD203B41FA5}">
                      <a16:colId xmlns:a16="http://schemas.microsoft.com/office/drawing/2014/main" val="2708367736"/>
                    </a:ext>
                  </a:extLst>
                </a:gridCol>
                <a:gridCol w="83041">
                  <a:extLst>
                    <a:ext uri="{9D8B030D-6E8A-4147-A177-3AD203B41FA5}">
                      <a16:colId xmlns:a16="http://schemas.microsoft.com/office/drawing/2014/main" val="417986846"/>
                    </a:ext>
                  </a:extLst>
                </a:gridCol>
                <a:gridCol w="83041">
                  <a:extLst>
                    <a:ext uri="{9D8B030D-6E8A-4147-A177-3AD203B41FA5}">
                      <a16:colId xmlns:a16="http://schemas.microsoft.com/office/drawing/2014/main" val="1402380941"/>
                    </a:ext>
                  </a:extLst>
                </a:gridCol>
                <a:gridCol w="83041">
                  <a:extLst>
                    <a:ext uri="{9D8B030D-6E8A-4147-A177-3AD203B41FA5}">
                      <a16:colId xmlns:a16="http://schemas.microsoft.com/office/drawing/2014/main" val="1950422215"/>
                    </a:ext>
                  </a:extLst>
                </a:gridCol>
              </a:tblGrid>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822757546"/>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3861640512"/>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3277482245"/>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3455119923"/>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2704681671"/>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4090488494"/>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2199362792"/>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dirty="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dirty="0"/>
                    </a:p>
                  </a:txBody>
                  <a:tcPr marL="15386" marR="15386" marT="7693" marB="7693">
                    <a:solidFill>
                      <a:srgbClr val="0070C0"/>
                    </a:solidFill>
                  </a:tcPr>
                </a:tc>
                <a:extLst>
                  <a:ext uri="{0D108BD9-81ED-4DB2-BD59-A6C34878D82A}">
                    <a16:rowId xmlns:a16="http://schemas.microsoft.com/office/drawing/2014/main" val="3846087753"/>
                  </a:ext>
                </a:extLst>
              </a:tr>
            </a:tbl>
          </a:graphicData>
        </a:graphic>
      </p:graphicFrame>
      <p:cxnSp>
        <p:nvCxnSpPr>
          <p:cNvPr id="117" name="Connector: Curved 116">
            <a:extLst>
              <a:ext uri="{FF2B5EF4-FFF2-40B4-BE49-F238E27FC236}">
                <a16:creationId xmlns:a16="http://schemas.microsoft.com/office/drawing/2014/main" id="{18AC6F07-0556-9BB8-AF23-CBFB1DCCFF40}"/>
              </a:ext>
            </a:extLst>
          </p:cNvPr>
          <p:cNvCxnSpPr>
            <a:cxnSpLocks/>
            <a:stCxn id="114" idx="3"/>
          </p:cNvCxnSpPr>
          <p:nvPr/>
        </p:nvCxnSpPr>
        <p:spPr>
          <a:xfrm flipV="1">
            <a:off x="4596293" y="3508939"/>
            <a:ext cx="735129" cy="501263"/>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9" name="Rectangle: Rounded Corners 118">
                <a:extLst>
                  <a:ext uri="{FF2B5EF4-FFF2-40B4-BE49-F238E27FC236}">
                    <a16:creationId xmlns:a16="http://schemas.microsoft.com/office/drawing/2014/main" id="{9664BB9D-026E-C435-D337-A8B9540BC67C}"/>
                  </a:ext>
                </a:extLst>
              </p:cNvPr>
              <p:cNvSpPr>
                <a:spLocks/>
              </p:cNvSpPr>
              <p:nvPr/>
            </p:nvSpPr>
            <p:spPr>
              <a:xfrm>
                <a:off x="4964305" y="3877656"/>
                <a:ext cx="1400615" cy="265088"/>
              </a:xfrm>
              <a:prstGeom prst="roundRect">
                <a:avLst>
                  <a:gd name="adj" fmla="val 50000"/>
                </a:avLst>
              </a:prstGeom>
              <a:solidFill>
                <a:srgbClr val="44546A"/>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13" i="1">
                              <a:latin typeface="Cambria Math" panose="02040503050406030204" pitchFamily="18" charset="0"/>
                            </a:rPr>
                          </m:ctrlPr>
                        </m:sSubPr>
                        <m:e>
                          <m:r>
                            <a:rPr lang="en-US" sz="1013" i="1">
                              <a:latin typeface="Cambria Math" panose="02040503050406030204" pitchFamily="18" charset="0"/>
                            </a:rPr>
                            <m:t>𝑦</m:t>
                          </m:r>
                        </m:e>
                        <m:sub>
                          <m:r>
                            <a:rPr lang="en-US" sz="1013" i="1">
                              <a:latin typeface="Cambria Math" panose="02040503050406030204" pitchFamily="18" charset="0"/>
                            </a:rPr>
                            <m:t>1</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𝑦</m:t>
                          </m:r>
                        </m:e>
                        <m:sub>
                          <m:r>
                            <a:rPr lang="en-US" sz="1013" i="1">
                              <a:latin typeface="Cambria Math" panose="02040503050406030204" pitchFamily="18" charset="0"/>
                            </a:rPr>
                            <m:t>2</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𝑦</m:t>
                          </m:r>
                        </m:e>
                        <m:sub>
                          <m:r>
                            <a:rPr lang="en-US" sz="1013" i="1">
                              <a:latin typeface="Cambria Math" panose="02040503050406030204" pitchFamily="18" charset="0"/>
                            </a:rPr>
                            <m:t>3</m:t>
                          </m:r>
                        </m:sub>
                      </m:sSub>
                      <m:r>
                        <a:rPr lang="en-US" sz="1013" i="1">
                          <a:latin typeface="Cambria Math" panose="02040503050406030204" pitchFamily="18" charset="0"/>
                        </a:rPr>
                        <m:t>     ⋯     </m:t>
                      </m:r>
                      <m:sSub>
                        <m:sSubPr>
                          <m:ctrlPr>
                            <a:rPr lang="en-US" sz="1013" i="1">
                              <a:latin typeface="Cambria Math" panose="02040503050406030204" pitchFamily="18" charset="0"/>
                            </a:rPr>
                          </m:ctrlPr>
                        </m:sSubPr>
                        <m:e>
                          <m:r>
                            <a:rPr lang="en-US" sz="1013" i="1">
                              <a:latin typeface="Cambria Math" panose="02040503050406030204" pitchFamily="18" charset="0"/>
                            </a:rPr>
                            <m:t>𝑦</m:t>
                          </m:r>
                        </m:e>
                        <m:sub>
                          <m:sSub>
                            <m:sSubPr>
                              <m:ctrlPr>
                                <a:rPr lang="en-US" sz="1013" i="1">
                                  <a:latin typeface="Cambria Math" panose="02040503050406030204" pitchFamily="18" charset="0"/>
                                </a:rPr>
                              </m:ctrlPr>
                            </m:sSubPr>
                            <m:e>
                              <m:r>
                                <a:rPr lang="en-US" sz="1013" i="1">
                                  <a:latin typeface="Cambria Math" panose="02040503050406030204" pitchFamily="18" charset="0"/>
                                </a:rPr>
                                <m:t>𝑇</m:t>
                              </m:r>
                            </m:e>
                            <m:sub>
                              <m:r>
                                <a:rPr lang="en-US" sz="1013" i="1">
                                  <a:latin typeface="Cambria Math" panose="02040503050406030204" pitchFamily="18" charset="0"/>
                                </a:rPr>
                                <m:t>𝑦</m:t>
                              </m:r>
                            </m:sub>
                          </m:sSub>
                        </m:sub>
                      </m:sSub>
                    </m:oMath>
                  </m:oMathPara>
                </a14:m>
                <a:endParaRPr lang="en-US" sz="1013" dirty="0"/>
              </a:p>
            </p:txBody>
          </p:sp>
        </mc:Choice>
        <mc:Fallback>
          <p:sp>
            <p:nvSpPr>
              <p:cNvPr id="119" name="Rectangle: Rounded Corners 118">
                <a:extLst>
                  <a:ext uri="{FF2B5EF4-FFF2-40B4-BE49-F238E27FC236}">
                    <a16:creationId xmlns:a16="http://schemas.microsoft.com/office/drawing/2014/main" id="{9664BB9D-026E-C435-D337-A8B9540BC67C}"/>
                  </a:ext>
                </a:extLst>
              </p:cNvPr>
              <p:cNvSpPr>
                <a:spLocks noRot="1" noChangeAspect="1" noMove="1" noResize="1" noEditPoints="1" noAdjustHandles="1" noChangeArrowheads="1" noChangeShapeType="1" noTextEdit="1"/>
              </p:cNvSpPr>
              <p:nvPr/>
            </p:nvSpPr>
            <p:spPr>
              <a:xfrm>
                <a:off x="4964305" y="3877656"/>
                <a:ext cx="1400615" cy="265088"/>
              </a:xfrm>
              <a:prstGeom prst="roundRect">
                <a:avLst>
                  <a:gd name="adj" fmla="val 50000"/>
                </a:avLst>
              </a:prstGeom>
              <a:blipFill>
                <a:blip r:embed="rId6"/>
                <a:stretch>
                  <a:fillRect/>
                </a:stretch>
              </a:blipFill>
            </p:spPr>
            <p:txBody>
              <a:bodyPr/>
              <a:lstStyle/>
              <a:p>
                <a:r>
                  <a:rPr lang="en-US">
                    <a:noFill/>
                  </a:rPr>
                  <a:t> </a:t>
                </a:r>
              </a:p>
            </p:txBody>
          </p:sp>
        </mc:Fallback>
      </mc:AlternateContent>
      <p:sp>
        <p:nvSpPr>
          <p:cNvPr id="120" name="TextBox 119">
            <a:extLst>
              <a:ext uri="{FF2B5EF4-FFF2-40B4-BE49-F238E27FC236}">
                <a16:creationId xmlns:a16="http://schemas.microsoft.com/office/drawing/2014/main" id="{0ACB3CA0-63DC-6E01-7EEE-F061B16B0E37}"/>
              </a:ext>
            </a:extLst>
          </p:cNvPr>
          <p:cNvSpPr txBox="1">
            <a:spLocks/>
          </p:cNvSpPr>
          <p:nvPr/>
        </p:nvSpPr>
        <p:spPr>
          <a:xfrm>
            <a:off x="3473433" y="4187171"/>
            <a:ext cx="845103" cy="213585"/>
          </a:xfrm>
          <a:prstGeom prst="rect">
            <a:avLst/>
          </a:prstGeom>
          <a:noFill/>
        </p:spPr>
        <p:txBody>
          <a:bodyPr wrap="none" rtlCol="0">
            <a:spAutoFit/>
          </a:bodyPr>
          <a:lstStyle/>
          <a:p>
            <a:r>
              <a:rPr lang="en-US" sz="788" dirty="0">
                <a:solidFill>
                  <a:srgbClr val="C00000"/>
                </a:solidFill>
                <a:latin typeface="Cambria Math" panose="02040503050406030204" pitchFamily="18" charset="0"/>
                <a:ea typeface="Cambria Math" panose="02040503050406030204" pitchFamily="18" charset="0"/>
              </a:rPr>
              <a:t>Input sequence</a:t>
            </a:r>
          </a:p>
        </p:txBody>
      </p:sp>
      <p:sp>
        <p:nvSpPr>
          <p:cNvPr id="121" name="TextBox 120">
            <a:extLst>
              <a:ext uri="{FF2B5EF4-FFF2-40B4-BE49-F238E27FC236}">
                <a16:creationId xmlns:a16="http://schemas.microsoft.com/office/drawing/2014/main" id="{D6F5A93B-9E07-E84D-61FD-48F30261448A}"/>
              </a:ext>
            </a:extLst>
          </p:cNvPr>
          <p:cNvSpPr txBox="1">
            <a:spLocks/>
          </p:cNvSpPr>
          <p:nvPr/>
        </p:nvSpPr>
        <p:spPr>
          <a:xfrm>
            <a:off x="5213492" y="4187169"/>
            <a:ext cx="901209" cy="213585"/>
          </a:xfrm>
          <a:prstGeom prst="rect">
            <a:avLst/>
          </a:prstGeom>
          <a:noFill/>
        </p:spPr>
        <p:txBody>
          <a:bodyPr wrap="none" rtlCol="0">
            <a:spAutoFit/>
          </a:bodyPr>
          <a:lstStyle/>
          <a:p>
            <a:r>
              <a:rPr lang="en-US" sz="788" dirty="0">
                <a:solidFill>
                  <a:srgbClr val="44546A"/>
                </a:solidFill>
                <a:latin typeface="Cambria Math" panose="02040503050406030204" pitchFamily="18" charset="0"/>
                <a:ea typeface="Cambria Math" panose="02040503050406030204" pitchFamily="18" charset="0"/>
              </a:rPr>
              <a:t>Target Sequence</a:t>
            </a:r>
          </a:p>
        </p:txBody>
      </p:sp>
      <p:cxnSp>
        <p:nvCxnSpPr>
          <p:cNvPr id="122" name="Connector: Curved 121">
            <a:extLst>
              <a:ext uri="{FF2B5EF4-FFF2-40B4-BE49-F238E27FC236}">
                <a16:creationId xmlns:a16="http://schemas.microsoft.com/office/drawing/2014/main" id="{738951FA-981F-AF49-D6DD-FBAB52F52E74}"/>
              </a:ext>
            </a:extLst>
          </p:cNvPr>
          <p:cNvCxnSpPr>
            <a:cxnSpLocks/>
            <a:stCxn id="119" idx="0"/>
            <a:endCxn id="116" idx="2"/>
          </p:cNvCxnSpPr>
          <p:nvPr/>
        </p:nvCxnSpPr>
        <p:spPr>
          <a:xfrm rot="16200000" flipV="1">
            <a:off x="5566361" y="3779405"/>
            <a:ext cx="195987" cy="515"/>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122">
            <a:extLst>
              <a:ext uri="{FF2B5EF4-FFF2-40B4-BE49-F238E27FC236}">
                <a16:creationId xmlns:a16="http://schemas.microsoft.com/office/drawing/2014/main" id="{FCC4A0D6-C4A2-7B74-7D49-68532F22E366}"/>
              </a:ext>
            </a:extLst>
          </p:cNvPr>
          <p:cNvSpPr>
            <a:spLocks/>
          </p:cNvSpPr>
          <p:nvPr/>
        </p:nvSpPr>
        <p:spPr>
          <a:xfrm>
            <a:off x="3063479" y="2434367"/>
            <a:ext cx="3552050" cy="198031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4" name="Group 123">
            <a:extLst>
              <a:ext uri="{FF2B5EF4-FFF2-40B4-BE49-F238E27FC236}">
                <a16:creationId xmlns:a16="http://schemas.microsoft.com/office/drawing/2014/main" id="{5490CC9C-B783-E22B-E212-FB9298F97583}"/>
              </a:ext>
            </a:extLst>
          </p:cNvPr>
          <p:cNvGrpSpPr>
            <a:grpSpLocks/>
          </p:cNvGrpSpPr>
          <p:nvPr/>
        </p:nvGrpSpPr>
        <p:grpSpPr>
          <a:xfrm>
            <a:off x="3341098" y="2923153"/>
            <a:ext cx="1936707" cy="954501"/>
            <a:chOff x="1465230" y="4720207"/>
            <a:chExt cx="1936707" cy="1255382"/>
          </a:xfrm>
        </p:grpSpPr>
        <p:cxnSp>
          <p:nvCxnSpPr>
            <p:cNvPr id="125" name="Straight Connector 124">
              <a:extLst>
                <a:ext uri="{FF2B5EF4-FFF2-40B4-BE49-F238E27FC236}">
                  <a16:creationId xmlns:a16="http://schemas.microsoft.com/office/drawing/2014/main" id="{AB92588A-9E94-17D5-3EA9-F79B7A812451}"/>
                </a:ext>
              </a:extLst>
            </p:cNvPr>
            <p:cNvCxnSpPr>
              <a:cxnSpLocks/>
            </p:cNvCxnSpPr>
            <p:nvPr/>
          </p:nvCxnSpPr>
          <p:spPr>
            <a:xfrm flipV="1">
              <a:off x="1476739" y="4729514"/>
              <a:ext cx="863413" cy="12427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C69C770-7442-B748-2B06-4F4DA8FD7F81}"/>
                </a:ext>
              </a:extLst>
            </p:cNvPr>
            <p:cNvCxnSpPr>
              <a:cxnSpLocks/>
            </p:cNvCxnSpPr>
            <p:nvPr/>
          </p:nvCxnSpPr>
          <p:spPr>
            <a:xfrm flipV="1">
              <a:off x="1733565" y="4729515"/>
              <a:ext cx="820776" cy="124607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A591CCD-70A4-427C-77FE-36DB7E1C1510}"/>
                </a:ext>
              </a:extLst>
            </p:cNvPr>
            <p:cNvCxnSpPr>
              <a:cxnSpLocks/>
            </p:cNvCxnSpPr>
            <p:nvPr/>
          </p:nvCxnSpPr>
          <p:spPr>
            <a:xfrm flipV="1">
              <a:off x="1969308" y="4729518"/>
              <a:ext cx="786962" cy="12427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02534A8-6DF3-4324-4220-46CDBF21EB72}"/>
                </a:ext>
              </a:extLst>
            </p:cNvPr>
            <p:cNvCxnSpPr>
              <a:cxnSpLocks/>
            </p:cNvCxnSpPr>
            <p:nvPr/>
          </p:nvCxnSpPr>
          <p:spPr>
            <a:xfrm flipV="1">
              <a:off x="2543666" y="4720207"/>
              <a:ext cx="858271" cy="12520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2075615-8178-51F3-F98F-6472987EC30F}"/>
                </a:ext>
              </a:extLst>
            </p:cNvPr>
            <p:cNvCxnSpPr>
              <a:cxnSpLocks/>
            </p:cNvCxnSpPr>
            <p:nvPr/>
          </p:nvCxnSpPr>
          <p:spPr>
            <a:xfrm flipV="1">
              <a:off x="1465230" y="4729516"/>
              <a:ext cx="1095870" cy="124278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01CB66D-0E00-CDA9-5E12-B37DBABA9732}"/>
                </a:ext>
              </a:extLst>
            </p:cNvPr>
            <p:cNvCxnSpPr>
              <a:cxnSpLocks/>
            </p:cNvCxnSpPr>
            <p:nvPr/>
          </p:nvCxnSpPr>
          <p:spPr>
            <a:xfrm flipV="1">
              <a:off x="1465230" y="4729520"/>
              <a:ext cx="1290528" cy="12427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2896328-0F36-0FAE-48E3-5827FC80E937}"/>
                </a:ext>
              </a:extLst>
            </p:cNvPr>
            <p:cNvCxnSpPr>
              <a:cxnSpLocks/>
            </p:cNvCxnSpPr>
            <p:nvPr/>
          </p:nvCxnSpPr>
          <p:spPr>
            <a:xfrm flipV="1">
              <a:off x="1964061" y="4720207"/>
              <a:ext cx="1437876" cy="124881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C3686DB-C2F8-10F3-35E9-01212EA41D70}"/>
                </a:ext>
              </a:extLst>
            </p:cNvPr>
            <p:cNvCxnSpPr>
              <a:cxnSpLocks/>
            </p:cNvCxnSpPr>
            <p:nvPr/>
          </p:nvCxnSpPr>
          <p:spPr>
            <a:xfrm flipV="1">
              <a:off x="1465230" y="4720207"/>
              <a:ext cx="1936707" cy="124881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1D17D8F-7542-0D39-5F14-482CCB09C356}"/>
                </a:ext>
              </a:extLst>
            </p:cNvPr>
            <p:cNvCxnSpPr>
              <a:cxnSpLocks/>
            </p:cNvCxnSpPr>
            <p:nvPr/>
          </p:nvCxnSpPr>
          <p:spPr>
            <a:xfrm flipV="1">
              <a:off x="1733564" y="4720207"/>
              <a:ext cx="605644" cy="12520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429F3C7-11BA-E148-0086-AD1265D94476}"/>
                </a:ext>
              </a:extLst>
            </p:cNvPr>
            <p:cNvCxnSpPr>
              <a:cxnSpLocks/>
            </p:cNvCxnSpPr>
            <p:nvPr/>
          </p:nvCxnSpPr>
          <p:spPr>
            <a:xfrm flipV="1">
              <a:off x="1733565" y="4729519"/>
              <a:ext cx="1031319" cy="123950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156986F-57AF-EE37-D189-723DCC00ABA9}"/>
                </a:ext>
              </a:extLst>
            </p:cNvPr>
            <p:cNvCxnSpPr>
              <a:cxnSpLocks/>
            </p:cNvCxnSpPr>
            <p:nvPr/>
          </p:nvCxnSpPr>
          <p:spPr>
            <a:xfrm flipV="1">
              <a:off x="1731440" y="4720208"/>
              <a:ext cx="1670497" cy="1248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15DA15-AD01-4B4F-8452-DAFC7F4498B2}"/>
                </a:ext>
              </a:extLst>
            </p:cNvPr>
            <p:cNvCxnSpPr>
              <a:cxnSpLocks/>
            </p:cNvCxnSpPr>
            <p:nvPr/>
          </p:nvCxnSpPr>
          <p:spPr>
            <a:xfrm flipV="1">
              <a:off x="1968311" y="4729517"/>
              <a:ext cx="586030" cy="12395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9C2A2BF-CDBE-55AA-A9D4-B5ECB4B17D79}"/>
                </a:ext>
              </a:extLst>
            </p:cNvPr>
            <p:cNvCxnSpPr>
              <a:cxnSpLocks/>
            </p:cNvCxnSpPr>
            <p:nvPr/>
          </p:nvCxnSpPr>
          <p:spPr>
            <a:xfrm flipV="1">
              <a:off x="1967783" y="4720207"/>
              <a:ext cx="371425" cy="124881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E9A0412-1D01-BAC9-DB53-632A24420CA6}"/>
                </a:ext>
              </a:extLst>
            </p:cNvPr>
            <p:cNvCxnSpPr>
              <a:cxnSpLocks/>
            </p:cNvCxnSpPr>
            <p:nvPr/>
          </p:nvCxnSpPr>
          <p:spPr>
            <a:xfrm flipV="1">
              <a:off x="2544164" y="4729521"/>
              <a:ext cx="216815" cy="12395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CCA1359-42C4-1EBE-03B5-E5407E0E2780}"/>
                </a:ext>
              </a:extLst>
            </p:cNvPr>
            <p:cNvCxnSpPr>
              <a:cxnSpLocks/>
            </p:cNvCxnSpPr>
            <p:nvPr/>
          </p:nvCxnSpPr>
          <p:spPr>
            <a:xfrm flipV="1">
              <a:off x="2540031" y="4720207"/>
              <a:ext cx="14310" cy="124881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5B27D61-A952-87A8-2AD9-2017623888E1}"/>
                </a:ext>
              </a:extLst>
            </p:cNvPr>
            <p:cNvCxnSpPr>
              <a:cxnSpLocks/>
            </p:cNvCxnSpPr>
            <p:nvPr/>
          </p:nvCxnSpPr>
          <p:spPr>
            <a:xfrm flipH="1" flipV="1">
              <a:off x="2338685" y="4720207"/>
              <a:ext cx="194557" cy="1248814"/>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41" name="Straight Arrow Connector 140">
            <a:extLst>
              <a:ext uri="{FF2B5EF4-FFF2-40B4-BE49-F238E27FC236}">
                <a16:creationId xmlns:a16="http://schemas.microsoft.com/office/drawing/2014/main" id="{1B88296C-DB0B-FACF-E820-8F0B51174206}"/>
              </a:ext>
            </a:extLst>
          </p:cNvPr>
          <p:cNvCxnSpPr>
            <a:cxnSpLocks/>
          </p:cNvCxnSpPr>
          <p:nvPr/>
        </p:nvCxnSpPr>
        <p:spPr>
          <a:xfrm flipH="1">
            <a:off x="4848669" y="3331977"/>
            <a:ext cx="483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F7F89B07-E53B-B707-7178-2E2CA6B37FA3}"/>
                  </a:ext>
                </a:extLst>
              </p:cNvPr>
              <p:cNvSpPr txBox="1">
                <a:spLocks/>
              </p:cNvSpPr>
              <p:nvPr/>
            </p:nvSpPr>
            <p:spPr>
              <a:xfrm>
                <a:off x="5485466" y="2695330"/>
                <a:ext cx="1166473" cy="348557"/>
              </a:xfrm>
              <a:prstGeom prst="rect">
                <a:avLst/>
              </a:prstGeom>
              <a:noFill/>
            </p:spPr>
            <p:txBody>
              <a:bodyPr wrap="none" rtlCol="0">
                <a:spAutoFit/>
              </a:bodyPr>
              <a:lstStyle/>
              <a:p>
                <a:pPr algn="ctr"/>
                <a:r>
                  <a:rPr lang="en-US" sz="800" dirty="0">
                    <a:latin typeface="Cambria Math" panose="02040503050406030204" pitchFamily="18" charset="0"/>
                    <a:ea typeface="Cambria Math" panose="02040503050406030204" pitchFamily="18" charset="0"/>
                  </a:rPr>
                  <a:t>cross-relation tensor</a:t>
                </a:r>
              </a:p>
              <a:p>
                <a:pPr algn="ctr"/>
                <a14:m>
                  <m:oMathPara xmlns:m="http://schemas.openxmlformats.org/officeDocument/2006/math">
                    <m:oMathParaPr>
                      <m:jc m:val="centerGroup"/>
                    </m:oMathParaPr>
                    <m:oMath xmlns:m="http://schemas.openxmlformats.org/officeDocument/2006/math">
                      <m:sSub>
                        <m:sSubPr>
                          <m:ctrlPr>
                            <a:rPr lang="en-US" sz="800" i="1">
                              <a:latin typeface="Cambria Math" panose="02040503050406030204" pitchFamily="18" charset="0"/>
                            </a:rPr>
                          </m:ctrlPr>
                        </m:sSubPr>
                        <m:e>
                          <m:r>
                            <a:rPr lang="en-US" sz="800" i="1">
                              <a:latin typeface="Cambria Math" panose="02040503050406030204" pitchFamily="18" charset="0"/>
                            </a:rPr>
                            <m:t>𝑅</m:t>
                          </m:r>
                        </m:e>
                        <m:sub>
                          <m:r>
                            <a:rPr lang="en-US" sz="800" i="1">
                              <a:latin typeface="Cambria Math" panose="02040503050406030204" pitchFamily="18" charset="0"/>
                            </a:rPr>
                            <m:t>𝑖𝑗</m:t>
                          </m:r>
                        </m:sub>
                      </m:sSub>
                      <m:r>
                        <a:rPr lang="en-US" sz="800" i="1">
                          <a:latin typeface="Cambria Math" panose="02040503050406030204" pitchFamily="18" charset="0"/>
                        </a:rPr>
                        <m:t>=⟨</m:t>
                      </m:r>
                      <m:sSub>
                        <m:sSubPr>
                          <m:ctrlPr>
                            <a:rPr lang="en-US" sz="800" i="1">
                              <a:latin typeface="Cambria Math" panose="02040503050406030204" pitchFamily="18" charset="0"/>
                            </a:rPr>
                          </m:ctrlPr>
                        </m:sSubPr>
                        <m:e>
                          <m:r>
                            <a:rPr lang="en-US" sz="800" i="1">
                              <a:latin typeface="Cambria Math" panose="02040503050406030204" pitchFamily="18" charset="0"/>
                            </a:rPr>
                            <m:t>𝜙</m:t>
                          </m:r>
                        </m:e>
                        <m:sub>
                          <m:r>
                            <a:rPr lang="en-US" sz="800" i="1">
                              <a:latin typeface="Cambria Math" panose="02040503050406030204" pitchFamily="18" charset="0"/>
                            </a:rPr>
                            <m:t>1</m:t>
                          </m:r>
                        </m:sub>
                      </m:sSub>
                      <m:d>
                        <m:dPr>
                          <m:ctrlPr>
                            <a:rPr lang="en-US" sz="800" i="1">
                              <a:latin typeface="Cambria Math" panose="02040503050406030204" pitchFamily="18" charset="0"/>
                            </a:rPr>
                          </m:ctrlPr>
                        </m:dPr>
                        <m:e>
                          <m:sSub>
                            <m:sSubPr>
                              <m:ctrlPr>
                                <a:rPr lang="en-US" sz="800" i="1">
                                  <a:latin typeface="Cambria Math" panose="02040503050406030204" pitchFamily="18" charset="0"/>
                                </a:rPr>
                              </m:ctrlPr>
                            </m:sSubPr>
                            <m:e>
                              <m:r>
                                <a:rPr lang="en-US" sz="800" i="1">
                                  <a:latin typeface="Cambria Math" panose="02040503050406030204" pitchFamily="18" charset="0"/>
                                </a:rPr>
                                <m:t>𝑥</m:t>
                              </m:r>
                            </m:e>
                            <m:sub>
                              <m:r>
                                <a:rPr lang="en-US" sz="800" i="1">
                                  <a:latin typeface="Cambria Math" panose="02040503050406030204" pitchFamily="18" charset="0"/>
                                </a:rPr>
                                <m:t>𝑖</m:t>
                              </m:r>
                            </m:sub>
                          </m:sSub>
                        </m:e>
                      </m:d>
                      <m:r>
                        <a:rPr lang="en-US" sz="800" i="1">
                          <a:latin typeface="Cambria Math" panose="02040503050406030204" pitchFamily="18" charset="0"/>
                        </a:rPr>
                        <m:t>, </m:t>
                      </m:r>
                      <m:sSub>
                        <m:sSubPr>
                          <m:ctrlPr>
                            <a:rPr lang="en-US" sz="800" i="1">
                              <a:latin typeface="Cambria Math" panose="02040503050406030204" pitchFamily="18" charset="0"/>
                            </a:rPr>
                          </m:ctrlPr>
                        </m:sSubPr>
                        <m:e>
                          <m:r>
                            <a:rPr lang="en-US" sz="800" i="1">
                              <a:latin typeface="Cambria Math" panose="02040503050406030204" pitchFamily="18" charset="0"/>
                            </a:rPr>
                            <m:t>𝜙</m:t>
                          </m:r>
                        </m:e>
                        <m:sub>
                          <m:r>
                            <a:rPr lang="en-US" sz="800" i="1">
                              <a:latin typeface="Cambria Math" panose="02040503050406030204" pitchFamily="18" charset="0"/>
                            </a:rPr>
                            <m:t>2</m:t>
                          </m:r>
                        </m:sub>
                      </m:sSub>
                      <m:r>
                        <a:rPr lang="en-US" sz="800" i="1">
                          <a:latin typeface="Cambria Math" panose="02040503050406030204" pitchFamily="18" charset="0"/>
                        </a:rPr>
                        <m:t>(</m:t>
                      </m:r>
                      <m:sSub>
                        <m:sSubPr>
                          <m:ctrlPr>
                            <a:rPr lang="en-US" sz="800" i="1">
                              <a:latin typeface="Cambria Math" panose="02040503050406030204" pitchFamily="18" charset="0"/>
                            </a:rPr>
                          </m:ctrlPr>
                        </m:sSubPr>
                        <m:e>
                          <m:r>
                            <a:rPr lang="en-US" sz="800" i="1">
                              <a:latin typeface="Cambria Math" panose="02040503050406030204" pitchFamily="18" charset="0"/>
                            </a:rPr>
                            <m:t>𝑦</m:t>
                          </m:r>
                        </m:e>
                        <m:sub>
                          <m:r>
                            <a:rPr lang="en-US" sz="800" i="1">
                              <a:latin typeface="Cambria Math" panose="02040503050406030204" pitchFamily="18" charset="0"/>
                            </a:rPr>
                            <m:t>𝑗</m:t>
                          </m:r>
                        </m:sub>
                      </m:sSub>
                      <m:r>
                        <a:rPr lang="en-US" sz="800" i="1">
                          <a:latin typeface="Cambria Math" panose="02040503050406030204" pitchFamily="18" charset="0"/>
                        </a:rPr>
                        <m:t>)⟩</m:t>
                      </m:r>
                    </m:oMath>
                  </m:oMathPara>
                </a14:m>
                <a:endParaRPr lang="en-US" sz="800" dirty="0"/>
              </a:p>
            </p:txBody>
          </p:sp>
        </mc:Choice>
        <mc:Fallback>
          <p:sp>
            <p:nvSpPr>
              <p:cNvPr id="142" name="TextBox 141">
                <a:extLst>
                  <a:ext uri="{FF2B5EF4-FFF2-40B4-BE49-F238E27FC236}">
                    <a16:creationId xmlns:a16="http://schemas.microsoft.com/office/drawing/2014/main" id="{F7F89B07-E53B-B707-7178-2E2CA6B37FA3}"/>
                  </a:ext>
                </a:extLst>
              </p:cNvPr>
              <p:cNvSpPr txBox="1">
                <a:spLocks noRot="1" noChangeAspect="1" noMove="1" noResize="1" noEditPoints="1" noAdjustHandles="1" noChangeArrowheads="1" noChangeShapeType="1" noTextEdit="1"/>
              </p:cNvSpPr>
              <p:nvPr/>
            </p:nvSpPr>
            <p:spPr>
              <a:xfrm>
                <a:off x="5485466" y="2695330"/>
                <a:ext cx="1166473" cy="348557"/>
              </a:xfrm>
              <a:prstGeom prst="rect">
                <a:avLst/>
              </a:prstGeom>
              <a:blipFill>
                <a:blip r:embed="rId7"/>
                <a:stretch>
                  <a:fillRect/>
                </a:stretch>
              </a:blipFill>
            </p:spPr>
            <p:txBody>
              <a:bodyPr/>
              <a:lstStyle/>
              <a:p>
                <a:r>
                  <a:rPr lang="en-US">
                    <a:noFill/>
                  </a:rPr>
                  <a:t> </a:t>
                </a:r>
              </a:p>
            </p:txBody>
          </p:sp>
        </mc:Fallback>
      </mc:AlternateContent>
      <p:cxnSp>
        <p:nvCxnSpPr>
          <p:cNvPr id="143" name="Straight Connector 142">
            <a:extLst>
              <a:ext uri="{FF2B5EF4-FFF2-40B4-BE49-F238E27FC236}">
                <a16:creationId xmlns:a16="http://schemas.microsoft.com/office/drawing/2014/main" id="{54953FD3-41A9-E1E6-7788-37A8649DB4F9}"/>
              </a:ext>
            </a:extLst>
          </p:cNvPr>
          <p:cNvCxnSpPr>
            <a:cxnSpLocks/>
          </p:cNvCxnSpPr>
          <p:nvPr/>
        </p:nvCxnSpPr>
        <p:spPr>
          <a:xfrm>
            <a:off x="1918834" y="5118098"/>
            <a:ext cx="0" cy="1238778"/>
          </a:xfrm>
          <a:prstGeom prst="line">
            <a:avLst/>
          </a:prstGeom>
          <a:ln w="19050">
            <a:solidFill>
              <a:schemeClr val="tx2"/>
            </a:solidFill>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Rectangle: Rounded Corners 143">
                <a:extLst>
                  <a:ext uri="{FF2B5EF4-FFF2-40B4-BE49-F238E27FC236}">
                    <a16:creationId xmlns:a16="http://schemas.microsoft.com/office/drawing/2014/main" id="{E3D38B4C-9760-F897-582F-39057D5B41DE}"/>
                  </a:ext>
                </a:extLst>
              </p:cNvPr>
              <p:cNvSpPr/>
              <p:nvPr/>
            </p:nvSpPr>
            <p:spPr>
              <a:xfrm>
                <a:off x="420063" y="3723038"/>
                <a:ext cx="1400615" cy="265088"/>
              </a:xfrm>
              <a:prstGeom prst="roundRect">
                <a:avLst>
                  <a:gd name="adj" fmla="val 50000"/>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1</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2</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3</m:t>
                          </m:r>
                        </m:sub>
                      </m:sSub>
                      <m:r>
                        <a:rPr lang="en-US" sz="1013" i="1">
                          <a:latin typeface="Cambria Math" panose="02040503050406030204" pitchFamily="18" charset="0"/>
                        </a:rPr>
                        <m:t>     ⋯     </m:t>
                      </m:r>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𝑇</m:t>
                          </m:r>
                        </m:sub>
                      </m:sSub>
                    </m:oMath>
                  </m:oMathPara>
                </a14:m>
                <a:endParaRPr lang="en-US" sz="1013" dirty="0"/>
              </a:p>
            </p:txBody>
          </p:sp>
        </mc:Choice>
        <mc:Fallback>
          <p:sp>
            <p:nvSpPr>
              <p:cNvPr id="144" name="Rectangle: Rounded Corners 143">
                <a:extLst>
                  <a:ext uri="{FF2B5EF4-FFF2-40B4-BE49-F238E27FC236}">
                    <a16:creationId xmlns:a16="http://schemas.microsoft.com/office/drawing/2014/main" id="{E3D38B4C-9760-F897-582F-39057D5B41DE}"/>
                  </a:ext>
                </a:extLst>
              </p:cNvPr>
              <p:cNvSpPr>
                <a:spLocks noRot="1" noChangeAspect="1" noMove="1" noResize="1" noEditPoints="1" noAdjustHandles="1" noChangeArrowheads="1" noChangeShapeType="1" noTextEdit="1"/>
              </p:cNvSpPr>
              <p:nvPr/>
            </p:nvSpPr>
            <p:spPr>
              <a:xfrm>
                <a:off x="420063" y="3723038"/>
                <a:ext cx="1400615" cy="265088"/>
              </a:xfrm>
              <a:prstGeom prst="roundRect">
                <a:avLst>
                  <a:gd name="adj" fmla="val 50000"/>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Rectangle: Rounded Corners 144">
                <a:extLst>
                  <a:ext uri="{FF2B5EF4-FFF2-40B4-BE49-F238E27FC236}">
                    <a16:creationId xmlns:a16="http://schemas.microsoft.com/office/drawing/2014/main" id="{710CF6EF-AFDD-25C1-3125-930FA1CDC6E5}"/>
                  </a:ext>
                </a:extLst>
              </p:cNvPr>
              <p:cNvSpPr/>
              <p:nvPr/>
            </p:nvSpPr>
            <p:spPr>
              <a:xfrm>
                <a:off x="403191" y="2658065"/>
                <a:ext cx="1400615" cy="265088"/>
              </a:xfrm>
              <a:prstGeom prst="roundRect">
                <a:avLst>
                  <a:gd name="adj" fmla="val 50000"/>
                </a:avLst>
              </a:prstGeom>
              <a:solidFill>
                <a:srgbClr val="7030A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13" i="1">
                              <a:latin typeface="Cambria Math" panose="02040503050406030204" pitchFamily="18" charset="0"/>
                            </a:rPr>
                          </m:ctrlPr>
                        </m:sSubPr>
                        <m:e>
                          <m:r>
                            <a:rPr lang="en-US" sz="1013" i="1">
                              <a:latin typeface="Cambria Math" panose="02040503050406030204" pitchFamily="18" charset="0"/>
                            </a:rPr>
                            <m:t>𝐸</m:t>
                          </m:r>
                        </m:e>
                        <m:sub>
                          <m:r>
                            <a:rPr lang="en-US" sz="1013" i="1">
                              <a:latin typeface="Cambria Math" panose="02040503050406030204" pitchFamily="18" charset="0"/>
                            </a:rPr>
                            <m:t>1</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𝐸</m:t>
                          </m:r>
                        </m:e>
                        <m:sub>
                          <m:r>
                            <a:rPr lang="en-US" sz="1013" i="1">
                              <a:latin typeface="Cambria Math" panose="02040503050406030204" pitchFamily="18" charset="0"/>
                            </a:rPr>
                            <m:t>2</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𝐸</m:t>
                          </m:r>
                        </m:e>
                        <m:sub>
                          <m:r>
                            <a:rPr lang="en-US" sz="1013" i="1">
                              <a:latin typeface="Cambria Math" panose="02040503050406030204" pitchFamily="18" charset="0"/>
                            </a:rPr>
                            <m:t>3</m:t>
                          </m:r>
                        </m:sub>
                      </m:sSub>
                      <m:r>
                        <a:rPr lang="en-US" sz="1013" i="1">
                          <a:latin typeface="Cambria Math" panose="02040503050406030204" pitchFamily="18" charset="0"/>
                        </a:rPr>
                        <m:t>     ⋯     </m:t>
                      </m:r>
                      <m:sSub>
                        <m:sSubPr>
                          <m:ctrlPr>
                            <a:rPr lang="en-US" sz="1013" i="1">
                              <a:latin typeface="Cambria Math" panose="02040503050406030204" pitchFamily="18" charset="0"/>
                            </a:rPr>
                          </m:ctrlPr>
                        </m:sSubPr>
                        <m:e>
                          <m:r>
                            <a:rPr lang="en-US" sz="1013" i="1">
                              <a:latin typeface="Cambria Math" panose="02040503050406030204" pitchFamily="18" charset="0"/>
                            </a:rPr>
                            <m:t>𝐸</m:t>
                          </m:r>
                        </m:e>
                        <m:sub>
                          <m:r>
                            <a:rPr lang="en-US" sz="1013" i="1">
                              <a:latin typeface="Cambria Math" panose="02040503050406030204" pitchFamily="18" charset="0"/>
                            </a:rPr>
                            <m:t>𝑇</m:t>
                          </m:r>
                        </m:sub>
                      </m:sSub>
                    </m:oMath>
                  </m:oMathPara>
                </a14:m>
                <a:endParaRPr lang="en-US" sz="1013" dirty="0"/>
              </a:p>
            </p:txBody>
          </p:sp>
        </mc:Choice>
        <mc:Fallback>
          <p:sp>
            <p:nvSpPr>
              <p:cNvPr id="145" name="Rectangle: Rounded Corners 144">
                <a:extLst>
                  <a:ext uri="{FF2B5EF4-FFF2-40B4-BE49-F238E27FC236}">
                    <a16:creationId xmlns:a16="http://schemas.microsoft.com/office/drawing/2014/main" id="{710CF6EF-AFDD-25C1-3125-930FA1CDC6E5}"/>
                  </a:ext>
                </a:extLst>
              </p:cNvPr>
              <p:cNvSpPr>
                <a:spLocks noRot="1" noChangeAspect="1" noMove="1" noResize="1" noEditPoints="1" noAdjustHandles="1" noChangeArrowheads="1" noChangeShapeType="1" noTextEdit="1"/>
              </p:cNvSpPr>
              <p:nvPr/>
            </p:nvSpPr>
            <p:spPr>
              <a:xfrm>
                <a:off x="403191" y="2658065"/>
                <a:ext cx="1400615" cy="265088"/>
              </a:xfrm>
              <a:prstGeom prst="roundRect">
                <a:avLst>
                  <a:gd name="adj" fmla="val 50000"/>
                </a:avLst>
              </a:prstGeom>
              <a:blipFill>
                <a:blip r:embed="rId9"/>
                <a:stretch>
                  <a:fillRect/>
                </a:stretch>
              </a:blipFill>
            </p:spPr>
            <p:txBody>
              <a:bodyPr/>
              <a:lstStyle/>
              <a:p>
                <a:r>
                  <a:rPr lang="en-US">
                    <a:noFill/>
                  </a:rPr>
                  <a:t> </a:t>
                </a:r>
              </a:p>
            </p:txBody>
          </p:sp>
        </mc:Fallback>
      </mc:AlternateContent>
      <p:graphicFrame>
        <p:nvGraphicFramePr>
          <p:cNvPr id="146" name="Table 7">
            <a:extLst>
              <a:ext uri="{FF2B5EF4-FFF2-40B4-BE49-F238E27FC236}">
                <a16:creationId xmlns:a16="http://schemas.microsoft.com/office/drawing/2014/main" id="{D1BB6BEB-6895-D205-A79C-505997267A31}"/>
              </a:ext>
            </a:extLst>
          </p:cNvPr>
          <p:cNvGraphicFramePr>
            <a:graphicFrameLocks noGrp="1"/>
          </p:cNvGraphicFramePr>
          <p:nvPr>
            <p:extLst>
              <p:ext uri="{D42A27DB-BD31-4B8C-83A1-F6EECF244321}">
                <p14:modId xmlns:p14="http://schemas.microsoft.com/office/powerpoint/2010/main" val="304085223"/>
              </p:ext>
            </p:extLst>
          </p:nvPr>
        </p:nvGraphicFramePr>
        <p:xfrm>
          <a:off x="2103553" y="2986545"/>
          <a:ext cx="664328" cy="664328"/>
        </p:xfrm>
        <a:graphic>
          <a:graphicData uri="http://schemas.openxmlformats.org/drawingml/2006/table">
            <a:tbl>
              <a:tblPr bandRow="1">
                <a:tableStyleId>{5C22544A-7EE6-4342-B048-85BDC9FD1C3A}</a:tableStyleId>
              </a:tblPr>
              <a:tblGrid>
                <a:gridCol w="83041">
                  <a:extLst>
                    <a:ext uri="{9D8B030D-6E8A-4147-A177-3AD203B41FA5}">
                      <a16:colId xmlns:a16="http://schemas.microsoft.com/office/drawing/2014/main" val="3604166088"/>
                    </a:ext>
                  </a:extLst>
                </a:gridCol>
                <a:gridCol w="83041">
                  <a:extLst>
                    <a:ext uri="{9D8B030D-6E8A-4147-A177-3AD203B41FA5}">
                      <a16:colId xmlns:a16="http://schemas.microsoft.com/office/drawing/2014/main" val="37722285"/>
                    </a:ext>
                  </a:extLst>
                </a:gridCol>
                <a:gridCol w="83041">
                  <a:extLst>
                    <a:ext uri="{9D8B030D-6E8A-4147-A177-3AD203B41FA5}">
                      <a16:colId xmlns:a16="http://schemas.microsoft.com/office/drawing/2014/main" val="3428955210"/>
                    </a:ext>
                  </a:extLst>
                </a:gridCol>
                <a:gridCol w="83041">
                  <a:extLst>
                    <a:ext uri="{9D8B030D-6E8A-4147-A177-3AD203B41FA5}">
                      <a16:colId xmlns:a16="http://schemas.microsoft.com/office/drawing/2014/main" val="1100981367"/>
                    </a:ext>
                  </a:extLst>
                </a:gridCol>
                <a:gridCol w="83041">
                  <a:extLst>
                    <a:ext uri="{9D8B030D-6E8A-4147-A177-3AD203B41FA5}">
                      <a16:colId xmlns:a16="http://schemas.microsoft.com/office/drawing/2014/main" val="2708367736"/>
                    </a:ext>
                  </a:extLst>
                </a:gridCol>
                <a:gridCol w="83041">
                  <a:extLst>
                    <a:ext uri="{9D8B030D-6E8A-4147-A177-3AD203B41FA5}">
                      <a16:colId xmlns:a16="http://schemas.microsoft.com/office/drawing/2014/main" val="417986846"/>
                    </a:ext>
                  </a:extLst>
                </a:gridCol>
                <a:gridCol w="83041">
                  <a:extLst>
                    <a:ext uri="{9D8B030D-6E8A-4147-A177-3AD203B41FA5}">
                      <a16:colId xmlns:a16="http://schemas.microsoft.com/office/drawing/2014/main" val="1402380941"/>
                    </a:ext>
                  </a:extLst>
                </a:gridCol>
                <a:gridCol w="83041">
                  <a:extLst>
                    <a:ext uri="{9D8B030D-6E8A-4147-A177-3AD203B41FA5}">
                      <a16:colId xmlns:a16="http://schemas.microsoft.com/office/drawing/2014/main" val="1950422215"/>
                    </a:ext>
                  </a:extLst>
                </a:gridCol>
              </a:tblGrid>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dirty="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822757546"/>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3861640512"/>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3277482245"/>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3455119923"/>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2704681671"/>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4090488494"/>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2199362792"/>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dirty="0"/>
                    </a:p>
                  </a:txBody>
                  <a:tcPr marL="15386" marR="15386" marT="7693" marB="7693">
                    <a:solidFill>
                      <a:srgbClr val="0070C0"/>
                    </a:solidFill>
                  </a:tcPr>
                </a:tc>
                <a:extLst>
                  <a:ext uri="{0D108BD9-81ED-4DB2-BD59-A6C34878D82A}">
                    <a16:rowId xmlns:a16="http://schemas.microsoft.com/office/drawing/2014/main" val="3846087753"/>
                  </a:ext>
                </a:extLst>
              </a:tr>
            </a:tbl>
          </a:graphicData>
        </a:graphic>
      </p:graphicFrame>
      <mc:AlternateContent xmlns:mc="http://schemas.openxmlformats.org/markup-compatibility/2006">
        <mc:Choice xmlns:a14="http://schemas.microsoft.com/office/drawing/2010/main" Requires="a14">
          <p:sp>
            <p:nvSpPr>
              <p:cNvPr id="147" name="TextBox 146">
                <a:extLst>
                  <a:ext uri="{FF2B5EF4-FFF2-40B4-BE49-F238E27FC236}">
                    <a16:creationId xmlns:a16="http://schemas.microsoft.com/office/drawing/2014/main" id="{76C60961-AADE-3FBA-3594-1775AB522F66}"/>
                  </a:ext>
                </a:extLst>
              </p:cNvPr>
              <p:cNvSpPr txBox="1"/>
              <p:nvPr/>
            </p:nvSpPr>
            <p:spPr>
              <a:xfrm>
                <a:off x="462193" y="4904746"/>
                <a:ext cx="1162178" cy="348557"/>
              </a:xfrm>
              <a:prstGeom prst="rect">
                <a:avLst/>
              </a:prstGeom>
              <a:noFill/>
            </p:spPr>
            <p:txBody>
              <a:bodyPr wrap="none" rtlCol="0">
                <a:spAutoFit/>
              </a:bodyPr>
              <a:lstStyle/>
              <a:p>
                <a:pPr algn="ctr"/>
                <a:r>
                  <a:rPr lang="en-US" sz="800" dirty="0">
                    <a:latin typeface="Cambria Math" panose="02040503050406030204" pitchFamily="18" charset="0"/>
                    <a:ea typeface="Cambria Math" panose="02040503050406030204" pitchFamily="18" charset="0"/>
                  </a:rPr>
                  <a:t>Relation tensor</a:t>
                </a:r>
              </a:p>
              <a:p>
                <a:pPr algn="ctr"/>
                <a14:m>
                  <m:oMathPara xmlns:m="http://schemas.openxmlformats.org/officeDocument/2006/math">
                    <m:oMathParaPr>
                      <m:jc m:val="centerGroup"/>
                    </m:oMathParaPr>
                    <m:oMath xmlns:m="http://schemas.openxmlformats.org/officeDocument/2006/math">
                      <m:sSub>
                        <m:sSubPr>
                          <m:ctrlPr>
                            <a:rPr lang="en-US" sz="800" i="1">
                              <a:latin typeface="Cambria Math" panose="02040503050406030204" pitchFamily="18" charset="0"/>
                            </a:rPr>
                          </m:ctrlPr>
                        </m:sSubPr>
                        <m:e>
                          <m:r>
                            <a:rPr lang="en-US" sz="800" i="1">
                              <a:latin typeface="Cambria Math" panose="02040503050406030204" pitchFamily="18" charset="0"/>
                            </a:rPr>
                            <m:t>𝑅</m:t>
                          </m:r>
                        </m:e>
                        <m:sub>
                          <m:r>
                            <a:rPr lang="en-US" sz="800" i="1">
                              <a:latin typeface="Cambria Math" panose="02040503050406030204" pitchFamily="18" charset="0"/>
                            </a:rPr>
                            <m:t>𝑖𝑗</m:t>
                          </m:r>
                        </m:sub>
                      </m:sSub>
                      <m:r>
                        <a:rPr lang="en-US" sz="800" i="1">
                          <a:latin typeface="Cambria Math" panose="02040503050406030204" pitchFamily="18" charset="0"/>
                        </a:rPr>
                        <m:t>=⟨</m:t>
                      </m:r>
                      <m:sSub>
                        <m:sSubPr>
                          <m:ctrlPr>
                            <a:rPr lang="en-US" sz="800" i="1">
                              <a:latin typeface="Cambria Math" panose="02040503050406030204" pitchFamily="18" charset="0"/>
                            </a:rPr>
                          </m:ctrlPr>
                        </m:sSubPr>
                        <m:e>
                          <m:r>
                            <a:rPr lang="en-US" sz="800" i="1">
                              <a:latin typeface="Cambria Math" panose="02040503050406030204" pitchFamily="18" charset="0"/>
                            </a:rPr>
                            <m:t>𝜙</m:t>
                          </m:r>
                        </m:e>
                        <m:sub>
                          <m:r>
                            <a:rPr lang="en-US" sz="800" i="1">
                              <a:latin typeface="Cambria Math" panose="02040503050406030204" pitchFamily="18" charset="0"/>
                            </a:rPr>
                            <m:t>1</m:t>
                          </m:r>
                        </m:sub>
                      </m:sSub>
                      <m:d>
                        <m:dPr>
                          <m:ctrlPr>
                            <a:rPr lang="en-US" sz="800" i="1">
                              <a:latin typeface="Cambria Math" panose="02040503050406030204" pitchFamily="18" charset="0"/>
                            </a:rPr>
                          </m:ctrlPr>
                        </m:dPr>
                        <m:e>
                          <m:sSub>
                            <m:sSubPr>
                              <m:ctrlPr>
                                <a:rPr lang="en-US" sz="800" i="1">
                                  <a:latin typeface="Cambria Math" panose="02040503050406030204" pitchFamily="18" charset="0"/>
                                </a:rPr>
                              </m:ctrlPr>
                            </m:sSubPr>
                            <m:e>
                              <m:r>
                                <a:rPr lang="en-US" sz="800" i="1">
                                  <a:latin typeface="Cambria Math" panose="02040503050406030204" pitchFamily="18" charset="0"/>
                                </a:rPr>
                                <m:t>𝑥</m:t>
                              </m:r>
                            </m:e>
                            <m:sub>
                              <m:r>
                                <a:rPr lang="en-US" sz="800" i="1">
                                  <a:latin typeface="Cambria Math" panose="02040503050406030204" pitchFamily="18" charset="0"/>
                                </a:rPr>
                                <m:t>𝑖</m:t>
                              </m:r>
                            </m:sub>
                          </m:sSub>
                        </m:e>
                      </m:d>
                      <m:r>
                        <a:rPr lang="en-US" sz="800" i="1">
                          <a:latin typeface="Cambria Math" panose="02040503050406030204" pitchFamily="18" charset="0"/>
                        </a:rPr>
                        <m:t>, </m:t>
                      </m:r>
                      <m:sSub>
                        <m:sSubPr>
                          <m:ctrlPr>
                            <a:rPr lang="en-US" sz="800" i="1">
                              <a:latin typeface="Cambria Math" panose="02040503050406030204" pitchFamily="18" charset="0"/>
                            </a:rPr>
                          </m:ctrlPr>
                        </m:sSubPr>
                        <m:e>
                          <m:r>
                            <a:rPr lang="en-US" sz="800" i="1">
                              <a:latin typeface="Cambria Math" panose="02040503050406030204" pitchFamily="18" charset="0"/>
                            </a:rPr>
                            <m:t>𝜙</m:t>
                          </m:r>
                        </m:e>
                        <m:sub>
                          <m:r>
                            <a:rPr lang="en-US" sz="800" i="1">
                              <a:latin typeface="Cambria Math" panose="02040503050406030204" pitchFamily="18" charset="0"/>
                            </a:rPr>
                            <m:t>2</m:t>
                          </m:r>
                        </m:sub>
                      </m:sSub>
                      <m:r>
                        <a:rPr lang="en-US" sz="800" i="1">
                          <a:latin typeface="Cambria Math" panose="02040503050406030204" pitchFamily="18" charset="0"/>
                        </a:rPr>
                        <m:t>(</m:t>
                      </m:r>
                      <m:sSub>
                        <m:sSubPr>
                          <m:ctrlPr>
                            <a:rPr lang="en-US" sz="800" i="1">
                              <a:latin typeface="Cambria Math" panose="02040503050406030204" pitchFamily="18" charset="0"/>
                            </a:rPr>
                          </m:ctrlPr>
                        </m:sSubPr>
                        <m:e>
                          <m:r>
                            <a:rPr lang="en-US" sz="800" i="1">
                              <a:latin typeface="Cambria Math" panose="02040503050406030204" pitchFamily="18" charset="0"/>
                            </a:rPr>
                            <m:t>𝑥</m:t>
                          </m:r>
                        </m:e>
                        <m:sub>
                          <m:r>
                            <a:rPr lang="en-US" sz="800" i="1">
                              <a:latin typeface="Cambria Math" panose="02040503050406030204" pitchFamily="18" charset="0"/>
                            </a:rPr>
                            <m:t>𝑗</m:t>
                          </m:r>
                        </m:sub>
                      </m:sSub>
                      <m:r>
                        <a:rPr lang="en-US" sz="800" i="1">
                          <a:latin typeface="Cambria Math" panose="02040503050406030204" pitchFamily="18" charset="0"/>
                        </a:rPr>
                        <m:t>)⟩</m:t>
                      </m:r>
                    </m:oMath>
                  </m:oMathPara>
                </a14:m>
                <a:endParaRPr lang="en-US" sz="800" dirty="0"/>
              </a:p>
            </p:txBody>
          </p:sp>
        </mc:Choice>
        <mc:Fallback>
          <p:sp>
            <p:nvSpPr>
              <p:cNvPr id="147" name="TextBox 146">
                <a:extLst>
                  <a:ext uri="{FF2B5EF4-FFF2-40B4-BE49-F238E27FC236}">
                    <a16:creationId xmlns:a16="http://schemas.microsoft.com/office/drawing/2014/main" id="{76C60961-AADE-3FBA-3594-1775AB522F66}"/>
                  </a:ext>
                </a:extLst>
              </p:cNvPr>
              <p:cNvSpPr txBox="1">
                <a:spLocks noRot="1" noChangeAspect="1" noMove="1" noResize="1" noEditPoints="1" noAdjustHandles="1" noChangeArrowheads="1" noChangeShapeType="1" noTextEdit="1"/>
              </p:cNvSpPr>
              <p:nvPr/>
            </p:nvSpPr>
            <p:spPr>
              <a:xfrm>
                <a:off x="462193" y="4904746"/>
                <a:ext cx="1162178" cy="34855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8" name="Rectangle: Rounded Corners 147">
                <a:extLst>
                  <a:ext uri="{FF2B5EF4-FFF2-40B4-BE49-F238E27FC236}">
                    <a16:creationId xmlns:a16="http://schemas.microsoft.com/office/drawing/2014/main" id="{CAE75551-44EF-D89A-47C1-D5A8F8F2C0D3}"/>
                  </a:ext>
                </a:extLst>
              </p:cNvPr>
              <p:cNvSpPr/>
              <p:nvPr/>
            </p:nvSpPr>
            <p:spPr>
              <a:xfrm>
                <a:off x="351025" y="6091788"/>
                <a:ext cx="1400615" cy="265088"/>
              </a:xfrm>
              <a:prstGeom prst="roundRect">
                <a:avLst>
                  <a:gd name="adj" fmla="val 50000"/>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1</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2</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3</m:t>
                          </m:r>
                        </m:sub>
                      </m:sSub>
                      <m:r>
                        <a:rPr lang="en-US" sz="1013" i="1">
                          <a:latin typeface="Cambria Math" panose="02040503050406030204" pitchFamily="18" charset="0"/>
                        </a:rPr>
                        <m:t>     ⋯     </m:t>
                      </m:r>
                      <m:sSub>
                        <m:sSubPr>
                          <m:ctrlPr>
                            <a:rPr lang="en-US" sz="1013" i="1">
                              <a:latin typeface="Cambria Math" panose="02040503050406030204" pitchFamily="18" charset="0"/>
                            </a:rPr>
                          </m:ctrlPr>
                        </m:sSubPr>
                        <m:e>
                          <m:r>
                            <a:rPr lang="en-US" sz="1013" i="1">
                              <a:latin typeface="Cambria Math" panose="02040503050406030204" pitchFamily="18" charset="0"/>
                            </a:rPr>
                            <m:t>𝑥</m:t>
                          </m:r>
                        </m:e>
                        <m:sub>
                          <m:r>
                            <a:rPr lang="en-US" sz="1013" i="1">
                              <a:latin typeface="Cambria Math" panose="02040503050406030204" pitchFamily="18" charset="0"/>
                            </a:rPr>
                            <m:t>𝑇</m:t>
                          </m:r>
                        </m:sub>
                      </m:sSub>
                    </m:oMath>
                  </m:oMathPara>
                </a14:m>
                <a:endParaRPr lang="en-US" sz="1013" dirty="0"/>
              </a:p>
            </p:txBody>
          </p:sp>
        </mc:Choice>
        <mc:Fallback>
          <p:sp>
            <p:nvSpPr>
              <p:cNvPr id="148" name="Rectangle: Rounded Corners 147">
                <a:extLst>
                  <a:ext uri="{FF2B5EF4-FFF2-40B4-BE49-F238E27FC236}">
                    <a16:creationId xmlns:a16="http://schemas.microsoft.com/office/drawing/2014/main" id="{CAE75551-44EF-D89A-47C1-D5A8F8F2C0D3}"/>
                  </a:ext>
                </a:extLst>
              </p:cNvPr>
              <p:cNvSpPr>
                <a:spLocks noRot="1" noChangeAspect="1" noMove="1" noResize="1" noEditPoints="1" noAdjustHandles="1" noChangeArrowheads="1" noChangeShapeType="1" noTextEdit="1"/>
              </p:cNvSpPr>
              <p:nvPr/>
            </p:nvSpPr>
            <p:spPr>
              <a:xfrm>
                <a:off x="351025" y="6091788"/>
                <a:ext cx="1400615" cy="265088"/>
              </a:xfrm>
              <a:prstGeom prst="roundRect">
                <a:avLst>
                  <a:gd name="adj" fmla="val 50000"/>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9" name="Rectangle: Rounded Corners 148">
                <a:extLst>
                  <a:ext uri="{FF2B5EF4-FFF2-40B4-BE49-F238E27FC236}">
                    <a16:creationId xmlns:a16="http://schemas.microsoft.com/office/drawing/2014/main" id="{EEB9B614-3873-DB97-5363-8AA947B8FB48}"/>
                  </a:ext>
                </a:extLst>
              </p:cNvPr>
              <p:cNvSpPr/>
              <p:nvPr/>
            </p:nvSpPr>
            <p:spPr>
              <a:xfrm>
                <a:off x="1957014" y="5085751"/>
                <a:ext cx="1400615" cy="265088"/>
              </a:xfrm>
              <a:prstGeom prst="roundRect">
                <a:avLst>
                  <a:gd name="adj" fmla="val 50000"/>
                </a:avLst>
              </a:prstGeom>
              <a:solidFill>
                <a:srgbClr val="0070C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13" i="1">
                              <a:latin typeface="Cambria Math" panose="02040503050406030204" pitchFamily="18" charset="0"/>
                            </a:rPr>
                          </m:ctrlPr>
                        </m:sSubPr>
                        <m:e>
                          <m:r>
                            <a:rPr lang="en-US" sz="1013" i="1">
                              <a:latin typeface="Cambria Math" panose="02040503050406030204" pitchFamily="18" charset="0"/>
                            </a:rPr>
                            <m:t>𝐴</m:t>
                          </m:r>
                        </m:e>
                        <m:sub>
                          <m:r>
                            <a:rPr lang="en-US" sz="1013" i="1">
                              <a:latin typeface="Cambria Math" panose="02040503050406030204" pitchFamily="18" charset="0"/>
                            </a:rPr>
                            <m:t>1</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𝐴</m:t>
                          </m:r>
                        </m:e>
                        <m:sub>
                          <m:r>
                            <a:rPr lang="en-US" sz="1013" i="1">
                              <a:latin typeface="Cambria Math" panose="02040503050406030204" pitchFamily="18" charset="0"/>
                            </a:rPr>
                            <m:t>2</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𝐴</m:t>
                          </m:r>
                        </m:e>
                        <m:sub>
                          <m:r>
                            <a:rPr lang="en-US" sz="1013" i="1">
                              <a:latin typeface="Cambria Math" panose="02040503050406030204" pitchFamily="18" charset="0"/>
                            </a:rPr>
                            <m:t>3</m:t>
                          </m:r>
                        </m:sub>
                      </m:sSub>
                      <m:r>
                        <a:rPr lang="en-US" sz="1013" i="1">
                          <a:latin typeface="Cambria Math" panose="02040503050406030204" pitchFamily="18" charset="0"/>
                        </a:rPr>
                        <m:t>     ⋯     </m:t>
                      </m:r>
                      <m:sSub>
                        <m:sSubPr>
                          <m:ctrlPr>
                            <a:rPr lang="en-US" sz="1013" i="1">
                              <a:latin typeface="Cambria Math" panose="02040503050406030204" pitchFamily="18" charset="0"/>
                            </a:rPr>
                          </m:ctrlPr>
                        </m:sSubPr>
                        <m:e>
                          <m:r>
                            <a:rPr lang="en-US" sz="1013" i="1">
                              <a:latin typeface="Cambria Math" panose="02040503050406030204" pitchFamily="18" charset="0"/>
                            </a:rPr>
                            <m:t>𝐴</m:t>
                          </m:r>
                        </m:e>
                        <m:sub>
                          <m:r>
                            <a:rPr lang="en-US" sz="1013" i="1">
                              <a:latin typeface="Cambria Math" panose="02040503050406030204" pitchFamily="18" charset="0"/>
                            </a:rPr>
                            <m:t>𝑇</m:t>
                          </m:r>
                        </m:sub>
                      </m:sSub>
                    </m:oMath>
                  </m:oMathPara>
                </a14:m>
                <a:endParaRPr lang="en-US" sz="1013" dirty="0"/>
              </a:p>
            </p:txBody>
          </p:sp>
        </mc:Choice>
        <mc:Fallback>
          <p:sp>
            <p:nvSpPr>
              <p:cNvPr id="149" name="Rectangle: Rounded Corners 148">
                <a:extLst>
                  <a:ext uri="{FF2B5EF4-FFF2-40B4-BE49-F238E27FC236}">
                    <a16:creationId xmlns:a16="http://schemas.microsoft.com/office/drawing/2014/main" id="{EEB9B614-3873-DB97-5363-8AA947B8FB48}"/>
                  </a:ext>
                </a:extLst>
              </p:cNvPr>
              <p:cNvSpPr>
                <a:spLocks noRot="1" noChangeAspect="1" noMove="1" noResize="1" noEditPoints="1" noAdjustHandles="1" noChangeArrowheads="1" noChangeShapeType="1" noTextEdit="1"/>
              </p:cNvSpPr>
              <p:nvPr/>
            </p:nvSpPr>
            <p:spPr>
              <a:xfrm>
                <a:off x="1957014" y="5085751"/>
                <a:ext cx="1400615" cy="265088"/>
              </a:xfrm>
              <a:prstGeom prst="roundRect">
                <a:avLst>
                  <a:gd name="adj" fmla="val 50000"/>
                </a:avLst>
              </a:prstGeom>
              <a:blipFill>
                <a:blip r:embed="rId12"/>
                <a:stretch>
                  <a:fillRect/>
                </a:stretch>
              </a:blipFill>
            </p:spPr>
            <p:txBody>
              <a:bodyPr/>
              <a:lstStyle/>
              <a:p>
                <a:r>
                  <a:rPr lang="en-US">
                    <a:noFill/>
                  </a:rPr>
                  <a:t> </a:t>
                </a:r>
              </a:p>
            </p:txBody>
          </p:sp>
        </mc:Fallback>
      </mc:AlternateContent>
      <p:graphicFrame>
        <p:nvGraphicFramePr>
          <p:cNvPr id="150" name="Table 7">
            <a:extLst>
              <a:ext uri="{FF2B5EF4-FFF2-40B4-BE49-F238E27FC236}">
                <a16:creationId xmlns:a16="http://schemas.microsoft.com/office/drawing/2014/main" id="{6377677E-8642-27B8-C06C-4FD040C977E4}"/>
              </a:ext>
            </a:extLst>
          </p:cNvPr>
          <p:cNvGraphicFramePr>
            <a:graphicFrameLocks noGrp="1"/>
          </p:cNvGraphicFramePr>
          <p:nvPr>
            <p:extLst>
              <p:ext uri="{D42A27DB-BD31-4B8C-83A1-F6EECF244321}">
                <p14:modId xmlns:p14="http://schemas.microsoft.com/office/powerpoint/2010/main" val="523967871"/>
              </p:ext>
            </p:extLst>
          </p:nvPr>
        </p:nvGraphicFramePr>
        <p:xfrm>
          <a:off x="719168" y="5258676"/>
          <a:ext cx="664328" cy="664328"/>
        </p:xfrm>
        <a:graphic>
          <a:graphicData uri="http://schemas.openxmlformats.org/drawingml/2006/table">
            <a:tbl>
              <a:tblPr bandRow="1">
                <a:tableStyleId>{5C22544A-7EE6-4342-B048-85BDC9FD1C3A}</a:tableStyleId>
              </a:tblPr>
              <a:tblGrid>
                <a:gridCol w="83041">
                  <a:extLst>
                    <a:ext uri="{9D8B030D-6E8A-4147-A177-3AD203B41FA5}">
                      <a16:colId xmlns:a16="http://schemas.microsoft.com/office/drawing/2014/main" val="3604166088"/>
                    </a:ext>
                  </a:extLst>
                </a:gridCol>
                <a:gridCol w="83041">
                  <a:extLst>
                    <a:ext uri="{9D8B030D-6E8A-4147-A177-3AD203B41FA5}">
                      <a16:colId xmlns:a16="http://schemas.microsoft.com/office/drawing/2014/main" val="37722285"/>
                    </a:ext>
                  </a:extLst>
                </a:gridCol>
                <a:gridCol w="83041">
                  <a:extLst>
                    <a:ext uri="{9D8B030D-6E8A-4147-A177-3AD203B41FA5}">
                      <a16:colId xmlns:a16="http://schemas.microsoft.com/office/drawing/2014/main" val="3428955210"/>
                    </a:ext>
                  </a:extLst>
                </a:gridCol>
                <a:gridCol w="83041">
                  <a:extLst>
                    <a:ext uri="{9D8B030D-6E8A-4147-A177-3AD203B41FA5}">
                      <a16:colId xmlns:a16="http://schemas.microsoft.com/office/drawing/2014/main" val="1100981367"/>
                    </a:ext>
                  </a:extLst>
                </a:gridCol>
                <a:gridCol w="83041">
                  <a:extLst>
                    <a:ext uri="{9D8B030D-6E8A-4147-A177-3AD203B41FA5}">
                      <a16:colId xmlns:a16="http://schemas.microsoft.com/office/drawing/2014/main" val="2708367736"/>
                    </a:ext>
                  </a:extLst>
                </a:gridCol>
                <a:gridCol w="83041">
                  <a:extLst>
                    <a:ext uri="{9D8B030D-6E8A-4147-A177-3AD203B41FA5}">
                      <a16:colId xmlns:a16="http://schemas.microsoft.com/office/drawing/2014/main" val="417986846"/>
                    </a:ext>
                  </a:extLst>
                </a:gridCol>
                <a:gridCol w="83041">
                  <a:extLst>
                    <a:ext uri="{9D8B030D-6E8A-4147-A177-3AD203B41FA5}">
                      <a16:colId xmlns:a16="http://schemas.microsoft.com/office/drawing/2014/main" val="1402380941"/>
                    </a:ext>
                  </a:extLst>
                </a:gridCol>
                <a:gridCol w="83041">
                  <a:extLst>
                    <a:ext uri="{9D8B030D-6E8A-4147-A177-3AD203B41FA5}">
                      <a16:colId xmlns:a16="http://schemas.microsoft.com/office/drawing/2014/main" val="1950422215"/>
                    </a:ext>
                  </a:extLst>
                </a:gridCol>
              </a:tblGrid>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822757546"/>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3861640512"/>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3277482245"/>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3455119923"/>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dirty="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2704681671"/>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4090488494"/>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extLst>
                  <a:ext uri="{0D108BD9-81ED-4DB2-BD59-A6C34878D82A}">
                    <a16:rowId xmlns:a16="http://schemas.microsoft.com/office/drawing/2014/main" val="2199362792"/>
                  </a:ext>
                </a:extLst>
              </a:tr>
              <a:tr h="83041">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a:p>
                  </a:txBody>
                  <a:tcPr marL="15386" marR="15386" marT="7693" marB="7693">
                    <a:solidFill>
                      <a:srgbClr val="0070C0"/>
                    </a:solidFill>
                  </a:tcPr>
                </a:tc>
                <a:tc>
                  <a:txBody>
                    <a:bodyPr/>
                    <a:lstStyle/>
                    <a:p>
                      <a:endParaRPr lang="en-US" sz="300" dirty="0"/>
                    </a:p>
                  </a:txBody>
                  <a:tcPr marL="15386" marR="15386" marT="7693" marB="7693">
                    <a:solidFill>
                      <a:srgbClr val="0070C0"/>
                    </a:solidFill>
                  </a:tcPr>
                </a:tc>
                <a:extLst>
                  <a:ext uri="{0D108BD9-81ED-4DB2-BD59-A6C34878D82A}">
                    <a16:rowId xmlns:a16="http://schemas.microsoft.com/office/drawing/2014/main" val="3846087753"/>
                  </a:ext>
                </a:extLst>
              </a:tr>
            </a:tbl>
          </a:graphicData>
        </a:graphic>
      </p:graphicFrame>
      <p:cxnSp>
        <p:nvCxnSpPr>
          <p:cNvPr id="151" name="Connector: Curved 150">
            <a:extLst>
              <a:ext uri="{FF2B5EF4-FFF2-40B4-BE49-F238E27FC236}">
                <a16:creationId xmlns:a16="http://schemas.microsoft.com/office/drawing/2014/main" id="{006C5224-86F5-D400-4C23-8377BF76BA49}"/>
              </a:ext>
            </a:extLst>
          </p:cNvPr>
          <p:cNvCxnSpPr>
            <a:stCxn id="148" idx="0"/>
            <a:endCxn id="150" idx="2"/>
          </p:cNvCxnSpPr>
          <p:nvPr/>
        </p:nvCxnSpPr>
        <p:spPr>
          <a:xfrm rot="16200000" flipV="1">
            <a:off x="966941" y="6007395"/>
            <a:ext cx="168784" cy="1"/>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2" name="Rectangle: Rounded Corners 151">
                <a:extLst>
                  <a:ext uri="{FF2B5EF4-FFF2-40B4-BE49-F238E27FC236}">
                    <a16:creationId xmlns:a16="http://schemas.microsoft.com/office/drawing/2014/main" id="{0DE0ECEC-07A1-29EC-C6A6-5E2049B6466A}"/>
                  </a:ext>
                </a:extLst>
              </p:cNvPr>
              <p:cNvSpPr/>
              <p:nvPr/>
            </p:nvSpPr>
            <p:spPr>
              <a:xfrm>
                <a:off x="1956354" y="6091788"/>
                <a:ext cx="1400615" cy="265088"/>
              </a:xfrm>
              <a:prstGeom prst="roundRect">
                <a:avLst>
                  <a:gd name="adj" fmla="val 50000"/>
                </a:avLst>
              </a:prstGeom>
              <a:solidFill>
                <a:srgbClr val="00B05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13" i="1">
                              <a:latin typeface="Cambria Math" panose="02040503050406030204" pitchFamily="18" charset="0"/>
                            </a:rPr>
                          </m:ctrlPr>
                        </m:sSubPr>
                        <m:e>
                          <m:r>
                            <a:rPr lang="en-US" sz="1013" i="1">
                              <a:latin typeface="Cambria Math" panose="02040503050406030204" pitchFamily="18" charset="0"/>
                            </a:rPr>
                            <m:t>𝑠</m:t>
                          </m:r>
                        </m:e>
                        <m:sub>
                          <m:r>
                            <a:rPr lang="en-US" sz="1013" i="1">
                              <a:latin typeface="Cambria Math" panose="02040503050406030204" pitchFamily="18" charset="0"/>
                            </a:rPr>
                            <m:t>1</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𝑠</m:t>
                          </m:r>
                        </m:e>
                        <m:sub>
                          <m:r>
                            <a:rPr lang="en-US" sz="1013" i="1">
                              <a:latin typeface="Cambria Math" panose="02040503050406030204" pitchFamily="18" charset="0"/>
                            </a:rPr>
                            <m:t>2</m:t>
                          </m:r>
                        </m:sub>
                      </m:sSub>
                      <m:r>
                        <a:rPr lang="en-US" sz="1013" i="1">
                          <a:latin typeface="Cambria Math" panose="02040503050406030204" pitchFamily="18" charset="0"/>
                        </a:rPr>
                        <m:t>    </m:t>
                      </m:r>
                      <m:sSub>
                        <m:sSubPr>
                          <m:ctrlPr>
                            <a:rPr lang="en-US" sz="1013" i="1">
                              <a:latin typeface="Cambria Math" panose="02040503050406030204" pitchFamily="18" charset="0"/>
                            </a:rPr>
                          </m:ctrlPr>
                        </m:sSubPr>
                        <m:e>
                          <m:r>
                            <a:rPr lang="en-US" sz="1013" i="1">
                              <a:latin typeface="Cambria Math" panose="02040503050406030204" pitchFamily="18" charset="0"/>
                            </a:rPr>
                            <m:t>𝑠</m:t>
                          </m:r>
                        </m:e>
                        <m:sub>
                          <m:r>
                            <a:rPr lang="en-US" sz="1013" i="1">
                              <a:latin typeface="Cambria Math" panose="02040503050406030204" pitchFamily="18" charset="0"/>
                            </a:rPr>
                            <m:t>3</m:t>
                          </m:r>
                        </m:sub>
                      </m:sSub>
                      <m:r>
                        <a:rPr lang="en-US" sz="1013" i="1">
                          <a:latin typeface="Cambria Math" panose="02040503050406030204" pitchFamily="18" charset="0"/>
                        </a:rPr>
                        <m:t>     ⋯     </m:t>
                      </m:r>
                      <m:sSub>
                        <m:sSubPr>
                          <m:ctrlPr>
                            <a:rPr lang="en-US" sz="1013" i="1">
                              <a:latin typeface="Cambria Math" panose="02040503050406030204" pitchFamily="18" charset="0"/>
                            </a:rPr>
                          </m:ctrlPr>
                        </m:sSubPr>
                        <m:e>
                          <m:r>
                            <a:rPr lang="en-US" sz="1013" i="1">
                              <a:latin typeface="Cambria Math" panose="02040503050406030204" pitchFamily="18" charset="0"/>
                            </a:rPr>
                            <m:t>𝑠</m:t>
                          </m:r>
                        </m:e>
                        <m:sub>
                          <m:r>
                            <a:rPr lang="en-US" sz="1013" i="1">
                              <a:latin typeface="Cambria Math" panose="02040503050406030204" pitchFamily="18" charset="0"/>
                            </a:rPr>
                            <m:t>𝑇</m:t>
                          </m:r>
                        </m:sub>
                      </m:sSub>
                    </m:oMath>
                  </m:oMathPara>
                </a14:m>
                <a:endParaRPr lang="en-US" sz="1013" dirty="0"/>
              </a:p>
            </p:txBody>
          </p:sp>
        </mc:Choice>
        <mc:Fallback>
          <p:sp>
            <p:nvSpPr>
              <p:cNvPr id="152" name="Rectangle: Rounded Corners 151">
                <a:extLst>
                  <a:ext uri="{FF2B5EF4-FFF2-40B4-BE49-F238E27FC236}">
                    <a16:creationId xmlns:a16="http://schemas.microsoft.com/office/drawing/2014/main" id="{0DE0ECEC-07A1-29EC-C6A6-5E2049B6466A}"/>
                  </a:ext>
                </a:extLst>
              </p:cNvPr>
              <p:cNvSpPr>
                <a:spLocks noRot="1" noChangeAspect="1" noMove="1" noResize="1" noEditPoints="1" noAdjustHandles="1" noChangeArrowheads="1" noChangeShapeType="1" noTextEdit="1"/>
              </p:cNvSpPr>
              <p:nvPr/>
            </p:nvSpPr>
            <p:spPr>
              <a:xfrm>
                <a:off x="1956354" y="6091788"/>
                <a:ext cx="1400615" cy="265088"/>
              </a:xfrm>
              <a:prstGeom prst="roundRect">
                <a:avLst>
                  <a:gd name="adj" fmla="val 50000"/>
                </a:avLst>
              </a:prstGeom>
              <a:blipFill>
                <a:blip r:embed="rId13"/>
                <a:stretch>
                  <a:fillRect/>
                </a:stretch>
              </a:blipFill>
            </p:spPr>
            <p:txBody>
              <a:bodyPr/>
              <a:lstStyle/>
              <a:p>
                <a:r>
                  <a:rPr lang="en-US">
                    <a:noFill/>
                  </a:rPr>
                  <a:t> </a:t>
                </a:r>
              </a:p>
            </p:txBody>
          </p:sp>
        </mc:Fallback>
      </mc:AlternateContent>
      <p:sp>
        <p:nvSpPr>
          <p:cNvPr id="153" name="TextBox 152">
            <a:extLst>
              <a:ext uri="{FF2B5EF4-FFF2-40B4-BE49-F238E27FC236}">
                <a16:creationId xmlns:a16="http://schemas.microsoft.com/office/drawing/2014/main" id="{0CC49F21-C1DC-86D2-2C80-059AC3383C78}"/>
              </a:ext>
            </a:extLst>
          </p:cNvPr>
          <p:cNvSpPr txBox="1"/>
          <p:nvPr/>
        </p:nvSpPr>
        <p:spPr>
          <a:xfrm>
            <a:off x="1544239" y="4748418"/>
            <a:ext cx="723836" cy="369332"/>
          </a:xfrm>
          <a:prstGeom prst="rect">
            <a:avLst/>
          </a:prstGeom>
          <a:noFill/>
        </p:spPr>
        <p:txBody>
          <a:bodyPr wrap="square" rtlCol="0">
            <a:spAutoFit/>
          </a:bodyPr>
          <a:lstStyle/>
          <a:p>
            <a:pPr algn="ctr"/>
            <a:r>
              <a:rPr lang="en-US" sz="900" dirty="0">
                <a:solidFill>
                  <a:srgbClr val="44546A"/>
                </a:solidFill>
                <a:latin typeface="Cambria Math" panose="02040503050406030204" pitchFamily="18" charset="0"/>
                <a:ea typeface="Cambria Math" panose="02040503050406030204" pitchFamily="18" charset="0"/>
              </a:rPr>
              <a:t>Relational Bottleneck</a:t>
            </a:r>
          </a:p>
        </p:txBody>
      </p:sp>
      <p:sp>
        <p:nvSpPr>
          <p:cNvPr id="154" name="TextBox 153">
            <a:extLst>
              <a:ext uri="{FF2B5EF4-FFF2-40B4-BE49-F238E27FC236}">
                <a16:creationId xmlns:a16="http://schemas.microsoft.com/office/drawing/2014/main" id="{FD33826C-6499-512A-32B2-36A6D585EA15}"/>
              </a:ext>
            </a:extLst>
          </p:cNvPr>
          <p:cNvSpPr txBox="1"/>
          <p:nvPr/>
        </p:nvSpPr>
        <p:spPr>
          <a:xfrm>
            <a:off x="741086" y="4074219"/>
            <a:ext cx="845103" cy="213585"/>
          </a:xfrm>
          <a:prstGeom prst="rect">
            <a:avLst/>
          </a:prstGeom>
          <a:noFill/>
        </p:spPr>
        <p:txBody>
          <a:bodyPr wrap="none" rtlCol="0">
            <a:spAutoFit/>
          </a:bodyPr>
          <a:lstStyle/>
          <a:p>
            <a:r>
              <a:rPr lang="en-US" sz="788" dirty="0">
                <a:solidFill>
                  <a:srgbClr val="C00000"/>
                </a:solidFill>
                <a:latin typeface="Cambria Math" panose="02040503050406030204" pitchFamily="18" charset="0"/>
                <a:ea typeface="Cambria Math" panose="02040503050406030204" pitchFamily="18" charset="0"/>
              </a:rPr>
              <a:t>Input sequence</a:t>
            </a:r>
          </a:p>
        </p:txBody>
      </p:sp>
      <p:sp>
        <p:nvSpPr>
          <p:cNvPr id="155" name="TextBox 154">
            <a:extLst>
              <a:ext uri="{FF2B5EF4-FFF2-40B4-BE49-F238E27FC236}">
                <a16:creationId xmlns:a16="http://schemas.microsoft.com/office/drawing/2014/main" id="{5FD97C79-4572-62AB-4423-EA3C37557B9F}"/>
              </a:ext>
            </a:extLst>
          </p:cNvPr>
          <p:cNvSpPr txBox="1"/>
          <p:nvPr/>
        </p:nvSpPr>
        <p:spPr>
          <a:xfrm>
            <a:off x="737739" y="2453293"/>
            <a:ext cx="819455" cy="213585"/>
          </a:xfrm>
          <a:prstGeom prst="rect">
            <a:avLst/>
          </a:prstGeom>
          <a:noFill/>
        </p:spPr>
        <p:txBody>
          <a:bodyPr wrap="none" rtlCol="0">
            <a:spAutoFit/>
          </a:bodyPr>
          <a:lstStyle/>
          <a:p>
            <a:r>
              <a:rPr lang="en-US" sz="788" dirty="0">
                <a:solidFill>
                  <a:srgbClr val="7030A0"/>
                </a:solidFill>
                <a:latin typeface="Cambria Math" panose="02040503050406030204" pitchFamily="18" charset="0"/>
                <a:ea typeface="Cambria Math" panose="02040503050406030204" pitchFamily="18" charset="0"/>
              </a:rPr>
              <a:t>Encoder states</a:t>
            </a:r>
          </a:p>
        </p:txBody>
      </p:sp>
      <p:sp>
        <p:nvSpPr>
          <p:cNvPr id="156" name="TextBox 155">
            <a:extLst>
              <a:ext uri="{FF2B5EF4-FFF2-40B4-BE49-F238E27FC236}">
                <a16:creationId xmlns:a16="http://schemas.microsoft.com/office/drawing/2014/main" id="{0F8E988C-38D5-AD9C-498E-D090C09E2B22}"/>
              </a:ext>
            </a:extLst>
          </p:cNvPr>
          <p:cNvSpPr txBox="1"/>
          <p:nvPr/>
        </p:nvSpPr>
        <p:spPr>
          <a:xfrm>
            <a:off x="668475" y="6403970"/>
            <a:ext cx="845103" cy="213585"/>
          </a:xfrm>
          <a:prstGeom prst="rect">
            <a:avLst/>
          </a:prstGeom>
          <a:noFill/>
        </p:spPr>
        <p:txBody>
          <a:bodyPr wrap="none" rtlCol="0">
            <a:spAutoFit/>
          </a:bodyPr>
          <a:lstStyle/>
          <a:p>
            <a:r>
              <a:rPr lang="en-US" sz="788" dirty="0">
                <a:solidFill>
                  <a:srgbClr val="C00000"/>
                </a:solidFill>
                <a:latin typeface="Cambria Math" panose="02040503050406030204" pitchFamily="18" charset="0"/>
                <a:ea typeface="Cambria Math" panose="02040503050406030204" pitchFamily="18" charset="0"/>
              </a:rPr>
              <a:t>Input sequence</a:t>
            </a:r>
          </a:p>
        </p:txBody>
      </p:sp>
      <p:sp>
        <p:nvSpPr>
          <p:cNvPr id="157" name="TextBox 156">
            <a:extLst>
              <a:ext uri="{FF2B5EF4-FFF2-40B4-BE49-F238E27FC236}">
                <a16:creationId xmlns:a16="http://schemas.microsoft.com/office/drawing/2014/main" id="{A37ECE5C-41B0-83E3-87CA-6E4FB86F4EA9}"/>
              </a:ext>
            </a:extLst>
          </p:cNvPr>
          <p:cNvSpPr txBox="1"/>
          <p:nvPr/>
        </p:nvSpPr>
        <p:spPr>
          <a:xfrm>
            <a:off x="2424026" y="6403970"/>
            <a:ext cx="548548" cy="213585"/>
          </a:xfrm>
          <a:prstGeom prst="rect">
            <a:avLst/>
          </a:prstGeom>
          <a:noFill/>
        </p:spPr>
        <p:txBody>
          <a:bodyPr wrap="none" rtlCol="0">
            <a:spAutoFit/>
          </a:bodyPr>
          <a:lstStyle/>
          <a:p>
            <a:r>
              <a:rPr lang="en-US" sz="788" dirty="0">
                <a:solidFill>
                  <a:schemeClr val="accent6">
                    <a:lumMod val="75000"/>
                  </a:schemeClr>
                </a:solidFill>
                <a:latin typeface="Cambria Math" panose="02040503050406030204" pitchFamily="18" charset="0"/>
                <a:ea typeface="Cambria Math" panose="02040503050406030204" pitchFamily="18" charset="0"/>
              </a:rPr>
              <a:t>Symbols</a:t>
            </a:r>
          </a:p>
        </p:txBody>
      </p:sp>
      <p:sp>
        <p:nvSpPr>
          <p:cNvPr id="158" name="TextBox 157">
            <a:extLst>
              <a:ext uri="{FF2B5EF4-FFF2-40B4-BE49-F238E27FC236}">
                <a16:creationId xmlns:a16="http://schemas.microsoft.com/office/drawing/2014/main" id="{DBFC044A-EDCD-450C-EF5D-E37A640BEF4A}"/>
              </a:ext>
            </a:extLst>
          </p:cNvPr>
          <p:cNvSpPr txBox="1"/>
          <p:nvPr/>
        </p:nvSpPr>
        <p:spPr>
          <a:xfrm>
            <a:off x="2285368" y="4817370"/>
            <a:ext cx="825867" cy="213585"/>
          </a:xfrm>
          <a:prstGeom prst="rect">
            <a:avLst/>
          </a:prstGeom>
          <a:noFill/>
        </p:spPr>
        <p:txBody>
          <a:bodyPr wrap="none" rtlCol="0">
            <a:spAutoFit/>
          </a:bodyPr>
          <a:lstStyle/>
          <a:p>
            <a:r>
              <a:rPr lang="en-US" sz="788" dirty="0">
                <a:solidFill>
                  <a:schemeClr val="accent1"/>
                </a:solidFill>
                <a:latin typeface="Cambria Math" panose="02040503050406030204" pitchFamily="18" charset="0"/>
                <a:ea typeface="Cambria Math" panose="02040503050406030204" pitchFamily="18" charset="0"/>
              </a:rPr>
              <a:t>Abstract states</a:t>
            </a:r>
          </a:p>
        </p:txBody>
      </p:sp>
      <p:grpSp>
        <p:nvGrpSpPr>
          <p:cNvPr id="159" name="Group 158">
            <a:extLst>
              <a:ext uri="{FF2B5EF4-FFF2-40B4-BE49-F238E27FC236}">
                <a16:creationId xmlns:a16="http://schemas.microsoft.com/office/drawing/2014/main" id="{C42DD3A3-45B6-857F-C7F1-9622D8A6A9C6}"/>
              </a:ext>
            </a:extLst>
          </p:cNvPr>
          <p:cNvGrpSpPr/>
          <p:nvPr/>
        </p:nvGrpSpPr>
        <p:grpSpPr>
          <a:xfrm>
            <a:off x="549875" y="2916215"/>
            <a:ext cx="1079981" cy="811557"/>
            <a:chOff x="633619" y="3179012"/>
            <a:chExt cx="1919967" cy="2080662"/>
          </a:xfrm>
        </p:grpSpPr>
        <p:cxnSp>
          <p:nvCxnSpPr>
            <p:cNvPr id="160" name="Straight Connector 159">
              <a:extLst>
                <a:ext uri="{FF2B5EF4-FFF2-40B4-BE49-F238E27FC236}">
                  <a16:creationId xmlns:a16="http://schemas.microsoft.com/office/drawing/2014/main" id="{29EC2A18-0D13-8779-E606-BCE91FB0418D}"/>
                </a:ext>
              </a:extLst>
            </p:cNvPr>
            <p:cNvCxnSpPr/>
            <p:nvPr/>
          </p:nvCxnSpPr>
          <p:spPr>
            <a:xfrm flipV="1">
              <a:off x="640080" y="3186819"/>
              <a:ext cx="0" cy="206443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E07CB43-A790-7B3D-D221-2094D04A987A}"/>
                </a:ext>
              </a:extLst>
            </p:cNvPr>
            <p:cNvCxnSpPr/>
            <p:nvPr/>
          </p:nvCxnSpPr>
          <p:spPr>
            <a:xfrm flipV="1">
              <a:off x="1112520" y="3195238"/>
              <a:ext cx="0" cy="206443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25660B0-B2D8-E7A8-CD8B-7596F21F8F97}"/>
                </a:ext>
              </a:extLst>
            </p:cNvPr>
            <p:cNvCxnSpPr>
              <a:cxnSpLocks/>
            </p:cNvCxnSpPr>
            <p:nvPr/>
          </p:nvCxnSpPr>
          <p:spPr>
            <a:xfrm flipH="1" flipV="1">
              <a:off x="1528907" y="3194626"/>
              <a:ext cx="2713" cy="20566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C7EC5F3-105A-5D74-A782-28D5FC13AB63}"/>
                </a:ext>
              </a:extLst>
            </p:cNvPr>
            <p:cNvCxnSpPr/>
            <p:nvPr/>
          </p:nvCxnSpPr>
          <p:spPr>
            <a:xfrm flipV="1">
              <a:off x="2552700" y="3186819"/>
              <a:ext cx="0" cy="206443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7932CD5-CBF2-20C4-1E9B-F8B3F45463C3}"/>
                </a:ext>
              </a:extLst>
            </p:cNvPr>
            <p:cNvCxnSpPr>
              <a:cxnSpLocks/>
            </p:cNvCxnSpPr>
            <p:nvPr/>
          </p:nvCxnSpPr>
          <p:spPr>
            <a:xfrm flipV="1">
              <a:off x="635481" y="3194626"/>
              <a:ext cx="473261" cy="20566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D48F2F1-B1D3-B53E-7699-9FE954D75302}"/>
                </a:ext>
              </a:extLst>
            </p:cNvPr>
            <p:cNvCxnSpPr>
              <a:cxnSpLocks/>
            </p:cNvCxnSpPr>
            <p:nvPr/>
          </p:nvCxnSpPr>
          <p:spPr>
            <a:xfrm flipV="1">
              <a:off x="635481" y="3194626"/>
              <a:ext cx="895187" cy="20566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7FEE421-DB78-0669-ABC1-3D43C79B513D}"/>
                </a:ext>
              </a:extLst>
            </p:cNvPr>
            <p:cNvCxnSpPr>
              <a:cxnSpLocks/>
            </p:cNvCxnSpPr>
            <p:nvPr/>
          </p:nvCxnSpPr>
          <p:spPr>
            <a:xfrm flipV="1">
              <a:off x="1522292" y="3186819"/>
              <a:ext cx="1031184" cy="205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451A431-BF51-9FE5-7461-FED0F79441DF}"/>
                </a:ext>
              </a:extLst>
            </p:cNvPr>
            <p:cNvCxnSpPr/>
            <p:nvPr/>
          </p:nvCxnSpPr>
          <p:spPr>
            <a:xfrm flipV="1">
              <a:off x="635481" y="3186819"/>
              <a:ext cx="1917219" cy="205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5292C27-0B38-6CED-344C-B379C07B586B}"/>
                </a:ext>
              </a:extLst>
            </p:cNvPr>
            <p:cNvCxnSpPr>
              <a:cxnSpLocks/>
            </p:cNvCxnSpPr>
            <p:nvPr/>
          </p:nvCxnSpPr>
          <p:spPr>
            <a:xfrm flipH="1" flipV="1">
              <a:off x="638192" y="3186819"/>
              <a:ext cx="474328" cy="206443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F18E870-9A9D-EE98-A571-FF0230406B4B}"/>
                </a:ext>
              </a:extLst>
            </p:cNvPr>
            <p:cNvCxnSpPr/>
            <p:nvPr/>
          </p:nvCxnSpPr>
          <p:spPr>
            <a:xfrm flipV="1">
              <a:off x="1112520" y="3186819"/>
              <a:ext cx="417327" cy="205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06D0E97-01AB-34FA-7A69-BFD485FE8CA1}"/>
                </a:ext>
              </a:extLst>
            </p:cNvPr>
            <p:cNvCxnSpPr/>
            <p:nvPr/>
          </p:nvCxnSpPr>
          <p:spPr>
            <a:xfrm flipV="1">
              <a:off x="1108742" y="3179012"/>
              <a:ext cx="1444844" cy="20638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6701323-25AF-F3DE-8D90-9CBFDD4D489A}"/>
                </a:ext>
              </a:extLst>
            </p:cNvPr>
            <p:cNvCxnSpPr/>
            <p:nvPr/>
          </p:nvCxnSpPr>
          <p:spPr>
            <a:xfrm flipH="1" flipV="1">
              <a:off x="1112520" y="3195238"/>
              <a:ext cx="417327" cy="20475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3FD0318-1E3A-CC09-B19D-0174A2B45B5B}"/>
                </a:ext>
              </a:extLst>
            </p:cNvPr>
            <p:cNvCxnSpPr/>
            <p:nvPr/>
          </p:nvCxnSpPr>
          <p:spPr>
            <a:xfrm flipH="1" flipV="1">
              <a:off x="636303" y="3194626"/>
              <a:ext cx="892604" cy="20482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37EAFE6-D956-1F44-D738-1C9A1806E0C0}"/>
                </a:ext>
              </a:extLst>
            </p:cNvPr>
            <p:cNvCxnSpPr/>
            <p:nvPr/>
          </p:nvCxnSpPr>
          <p:spPr>
            <a:xfrm flipH="1" flipV="1">
              <a:off x="1529683" y="3186819"/>
              <a:ext cx="1023903" cy="205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254BA3B-04F5-F188-EA0D-62EFA2EFA8CD}"/>
                </a:ext>
              </a:extLst>
            </p:cNvPr>
            <p:cNvCxnSpPr/>
            <p:nvPr/>
          </p:nvCxnSpPr>
          <p:spPr>
            <a:xfrm flipH="1" flipV="1">
              <a:off x="1113342" y="3194626"/>
              <a:ext cx="1432897" cy="20482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8E34A41-1B71-56B0-5A8A-2470993C768B}"/>
                </a:ext>
              </a:extLst>
            </p:cNvPr>
            <p:cNvCxnSpPr>
              <a:cxnSpLocks/>
            </p:cNvCxnSpPr>
            <p:nvPr/>
          </p:nvCxnSpPr>
          <p:spPr>
            <a:xfrm flipH="1" flipV="1">
              <a:off x="633619" y="3186207"/>
              <a:ext cx="1900550" cy="2056629"/>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76" name="Connector: Curved 175">
            <a:extLst>
              <a:ext uri="{FF2B5EF4-FFF2-40B4-BE49-F238E27FC236}">
                <a16:creationId xmlns:a16="http://schemas.microsoft.com/office/drawing/2014/main" id="{E98A44CB-8D29-9652-310D-08F0971952BF}"/>
              </a:ext>
            </a:extLst>
          </p:cNvPr>
          <p:cNvCxnSpPr>
            <a:stCxn id="144" idx="3"/>
            <a:endCxn id="146" idx="2"/>
          </p:cNvCxnSpPr>
          <p:nvPr/>
        </p:nvCxnSpPr>
        <p:spPr>
          <a:xfrm flipV="1">
            <a:off x="1820678" y="3650873"/>
            <a:ext cx="615039" cy="204709"/>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7B556B3C-926D-F05B-3FB5-B1C2F48B4CE7}"/>
              </a:ext>
            </a:extLst>
          </p:cNvPr>
          <p:cNvCxnSpPr>
            <a:cxnSpLocks/>
          </p:cNvCxnSpPr>
          <p:nvPr/>
        </p:nvCxnSpPr>
        <p:spPr>
          <a:xfrm flipH="1">
            <a:off x="1683650" y="3325158"/>
            <a:ext cx="4199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F3AFC110-954B-4B3B-3D21-DF5B3089A038}"/>
              </a:ext>
            </a:extLst>
          </p:cNvPr>
          <p:cNvGrpSpPr/>
          <p:nvPr/>
        </p:nvGrpSpPr>
        <p:grpSpPr>
          <a:xfrm>
            <a:off x="2089923" y="5350693"/>
            <a:ext cx="1079981" cy="741095"/>
            <a:chOff x="633619" y="3179012"/>
            <a:chExt cx="1919967" cy="2080662"/>
          </a:xfrm>
        </p:grpSpPr>
        <p:cxnSp>
          <p:nvCxnSpPr>
            <p:cNvPr id="179" name="Straight Connector 178">
              <a:extLst>
                <a:ext uri="{FF2B5EF4-FFF2-40B4-BE49-F238E27FC236}">
                  <a16:creationId xmlns:a16="http://schemas.microsoft.com/office/drawing/2014/main" id="{DC920E30-5DC9-AD6C-F4D1-D84FC52CED8D}"/>
                </a:ext>
              </a:extLst>
            </p:cNvPr>
            <p:cNvCxnSpPr/>
            <p:nvPr/>
          </p:nvCxnSpPr>
          <p:spPr>
            <a:xfrm flipV="1">
              <a:off x="640080" y="3186819"/>
              <a:ext cx="0" cy="206443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B58AA68-55AC-4140-A436-D44A5A01823D}"/>
                </a:ext>
              </a:extLst>
            </p:cNvPr>
            <p:cNvCxnSpPr/>
            <p:nvPr/>
          </p:nvCxnSpPr>
          <p:spPr>
            <a:xfrm flipV="1">
              <a:off x="1112520" y="3195238"/>
              <a:ext cx="0" cy="206443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56ABDB81-40AE-7BC2-F6AC-4A7CB9B52CEE}"/>
                </a:ext>
              </a:extLst>
            </p:cNvPr>
            <p:cNvCxnSpPr>
              <a:cxnSpLocks/>
            </p:cNvCxnSpPr>
            <p:nvPr/>
          </p:nvCxnSpPr>
          <p:spPr>
            <a:xfrm flipH="1" flipV="1">
              <a:off x="1528907" y="3194626"/>
              <a:ext cx="2713" cy="20566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FED0683-D0B6-9247-BD91-9D1B0DAB0696}"/>
                </a:ext>
              </a:extLst>
            </p:cNvPr>
            <p:cNvCxnSpPr/>
            <p:nvPr/>
          </p:nvCxnSpPr>
          <p:spPr>
            <a:xfrm flipV="1">
              <a:off x="2552700" y="3186819"/>
              <a:ext cx="0" cy="206443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EF0CDBE-09BA-FBAB-8758-DF29A86080BF}"/>
                </a:ext>
              </a:extLst>
            </p:cNvPr>
            <p:cNvCxnSpPr>
              <a:cxnSpLocks/>
            </p:cNvCxnSpPr>
            <p:nvPr/>
          </p:nvCxnSpPr>
          <p:spPr>
            <a:xfrm flipV="1">
              <a:off x="635481" y="3194626"/>
              <a:ext cx="473261" cy="20566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ED29A59-8FEB-8F94-E9B4-BD1E2A37BEF0}"/>
                </a:ext>
              </a:extLst>
            </p:cNvPr>
            <p:cNvCxnSpPr>
              <a:cxnSpLocks/>
            </p:cNvCxnSpPr>
            <p:nvPr/>
          </p:nvCxnSpPr>
          <p:spPr>
            <a:xfrm flipV="1">
              <a:off x="635481" y="3194626"/>
              <a:ext cx="895187" cy="20566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1EBA0BC-09E5-1C19-F3CB-B8B225A8792F}"/>
                </a:ext>
              </a:extLst>
            </p:cNvPr>
            <p:cNvCxnSpPr>
              <a:cxnSpLocks/>
            </p:cNvCxnSpPr>
            <p:nvPr/>
          </p:nvCxnSpPr>
          <p:spPr>
            <a:xfrm flipV="1">
              <a:off x="1522292" y="3186819"/>
              <a:ext cx="1031184" cy="205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1DAB5EE-0D7D-6D55-6BF6-BC3694310713}"/>
                </a:ext>
              </a:extLst>
            </p:cNvPr>
            <p:cNvCxnSpPr/>
            <p:nvPr/>
          </p:nvCxnSpPr>
          <p:spPr>
            <a:xfrm flipV="1">
              <a:off x="635481" y="3186819"/>
              <a:ext cx="1917219" cy="205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0C3CD66-FE45-C36B-89C4-1409AA0F9F84}"/>
                </a:ext>
              </a:extLst>
            </p:cNvPr>
            <p:cNvCxnSpPr>
              <a:cxnSpLocks/>
            </p:cNvCxnSpPr>
            <p:nvPr/>
          </p:nvCxnSpPr>
          <p:spPr>
            <a:xfrm flipH="1" flipV="1">
              <a:off x="638192" y="3186819"/>
              <a:ext cx="474328" cy="206443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6AEF204-CF5E-ED3D-381C-F585D44186BD}"/>
                </a:ext>
              </a:extLst>
            </p:cNvPr>
            <p:cNvCxnSpPr/>
            <p:nvPr/>
          </p:nvCxnSpPr>
          <p:spPr>
            <a:xfrm flipV="1">
              <a:off x="1112520" y="3186819"/>
              <a:ext cx="417327" cy="205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7A43909-F2F6-E959-A51E-262599E70A56}"/>
                </a:ext>
              </a:extLst>
            </p:cNvPr>
            <p:cNvCxnSpPr/>
            <p:nvPr/>
          </p:nvCxnSpPr>
          <p:spPr>
            <a:xfrm flipV="1">
              <a:off x="1108742" y="3179012"/>
              <a:ext cx="1444844" cy="20638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0FE164F-DB64-EA81-3722-33EEAB6D62E7}"/>
                </a:ext>
              </a:extLst>
            </p:cNvPr>
            <p:cNvCxnSpPr/>
            <p:nvPr/>
          </p:nvCxnSpPr>
          <p:spPr>
            <a:xfrm flipH="1" flipV="1">
              <a:off x="1112520" y="3195238"/>
              <a:ext cx="417327" cy="20475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0952491-35E5-57C3-716F-0B4058EBE53A}"/>
                </a:ext>
              </a:extLst>
            </p:cNvPr>
            <p:cNvCxnSpPr/>
            <p:nvPr/>
          </p:nvCxnSpPr>
          <p:spPr>
            <a:xfrm flipH="1" flipV="1">
              <a:off x="636303" y="3194626"/>
              <a:ext cx="892604" cy="20482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A83B4D0-7FFF-14B4-55D3-6058479349CA}"/>
                </a:ext>
              </a:extLst>
            </p:cNvPr>
            <p:cNvCxnSpPr/>
            <p:nvPr/>
          </p:nvCxnSpPr>
          <p:spPr>
            <a:xfrm flipH="1" flipV="1">
              <a:off x="1529683" y="3186819"/>
              <a:ext cx="1023903" cy="205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AF4127F-A954-79BC-3A10-2EF79815273E}"/>
                </a:ext>
              </a:extLst>
            </p:cNvPr>
            <p:cNvCxnSpPr/>
            <p:nvPr/>
          </p:nvCxnSpPr>
          <p:spPr>
            <a:xfrm flipH="1" flipV="1">
              <a:off x="1113342" y="3194626"/>
              <a:ext cx="1432897" cy="20482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5442E8B-8309-7BD1-87DC-2F9E33164ED3}"/>
                </a:ext>
              </a:extLst>
            </p:cNvPr>
            <p:cNvCxnSpPr>
              <a:cxnSpLocks/>
            </p:cNvCxnSpPr>
            <p:nvPr/>
          </p:nvCxnSpPr>
          <p:spPr>
            <a:xfrm flipH="1" flipV="1">
              <a:off x="633619" y="3186207"/>
              <a:ext cx="1900550" cy="2056629"/>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95" name="Straight Arrow Connector 194">
            <a:extLst>
              <a:ext uri="{FF2B5EF4-FFF2-40B4-BE49-F238E27FC236}">
                <a16:creationId xmlns:a16="http://schemas.microsoft.com/office/drawing/2014/main" id="{92CE36A4-EEAC-9355-7254-0F980F660D3F}"/>
              </a:ext>
            </a:extLst>
          </p:cNvPr>
          <p:cNvCxnSpPr>
            <a:cxnSpLocks/>
            <a:stCxn id="150" idx="3"/>
          </p:cNvCxnSpPr>
          <p:nvPr/>
        </p:nvCxnSpPr>
        <p:spPr>
          <a:xfrm>
            <a:off x="1383496" y="5590840"/>
            <a:ext cx="65907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6" name="Flowchart: Alternate Process 195">
            <a:extLst>
              <a:ext uri="{FF2B5EF4-FFF2-40B4-BE49-F238E27FC236}">
                <a16:creationId xmlns:a16="http://schemas.microsoft.com/office/drawing/2014/main" id="{457B58DA-6BDE-D9EC-FA1B-DCC84FE418B9}"/>
              </a:ext>
            </a:extLst>
          </p:cNvPr>
          <p:cNvSpPr/>
          <p:nvPr/>
        </p:nvSpPr>
        <p:spPr>
          <a:xfrm>
            <a:off x="227755" y="2432200"/>
            <a:ext cx="2747485" cy="1980318"/>
          </a:xfrm>
          <a:prstGeom prst="flowChartAlternateProcess">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197" name="Flowchart: Alternate Process 196">
            <a:extLst>
              <a:ext uri="{FF2B5EF4-FFF2-40B4-BE49-F238E27FC236}">
                <a16:creationId xmlns:a16="http://schemas.microsoft.com/office/drawing/2014/main" id="{B45BC677-B3E6-BC4A-C8A3-58B58386B09E}"/>
              </a:ext>
            </a:extLst>
          </p:cNvPr>
          <p:cNvSpPr/>
          <p:nvPr/>
        </p:nvSpPr>
        <p:spPr>
          <a:xfrm>
            <a:off x="259550" y="4681082"/>
            <a:ext cx="3190155" cy="1980318"/>
          </a:xfrm>
          <a:prstGeom prst="flowChartAlternateProcess">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mc:AlternateContent xmlns:mc="http://schemas.openxmlformats.org/markup-compatibility/2006">
        <mc:Choice xmlns:a14="http://schemas.microsoft.com/office/drawing/2010/main" Requires="a14">
          <p:sp>
            <p:nvSpPr>
              <p:cNvPr id="198" name="TextBox 197">
                <a:extLst>
                  <a:ext uri="{FF2B5EF4-FFF2-40B4-BE49-F238E27FC236}">
                    <a16:creationId xmlns:a16="http://schemas.microsoft.com/office/drawing/2014/main" id="{77A3504F-ABE0-D1A9-FE66-6171DE138644}"/>
                  </a:ext>
                </a:extLst>
              </p:cNvPr>
              <p:cNvSpPr txBox="1"/>
              <p:nvPr/>
            </p:nvSpPr>
            <p:spPr>
              <a:xfrm>
                <a:off x="1854628" y="2621477"/>
                <a:ext cx="1162178" cy="348557"/>
              </a:xfrm>
              <a:prstGeom prst="rect">
                <a:avLst/>
              </a:prstGeom>
              <a:noFill/>
            </p:spPr>
            <p:txBody>
              <a:bodyPr wrap="none" rtlCol="0">
                <a:spAutoFit/>
              </a:bodyPr>
              <a:lstStyle/>
              <a:p>
                <a:pPr algn="ctr"/>
                <a:r>
                  <a:rPr lang="en-US" sz="800" dirty="0">
                    <a:latin typeface="Cambria Math" panose="02040503050406030204" pitchFamily="18" charset="0"/>
                    <a:ea typeface="Cambria Math" panose="02040503050406030204" pitchFamily="18" charset="0"/>
                  </a:rPr>
                  <a:t>Relation tensor</a:t>
                </a:r>
              </a:p>
              <a:p>
                <a:pPr algn="ctr"/>
                <a14:m>
                  <m:oMathPara xmlns:m="http://schemas.openxmlformats.org/officeDocument/2006/math">
                    <m:oMathParaPr>
                      <m:jc m:val="centerGroup"/>
                    </m:oMathParaPr>
                    <m:oMath xmlns:m="http://schemas.openxmlformats.org/officeDocument/2006/math">
                      <m:sSub>
                        <m:sSubPr>
                          <m:ctrlPr>
                            <a:rPr lang="en-US" sz="800" i="1">
                              <a:latin typeface="Cambria Math" panose="02040503050406030204" pitchFamily="18" charset="0"/>
                            </a:rPr>
                          </m:ctrlPr>
                        </m:sSubPr>
                        <m:e>
                          <m:r>
                            <a:rPr lang="en-US" sz="800" i="1">
                              <a:latin typeface="Cambria Math" panose="02040503050406030204" pitchFamily="18" charset="0"/>
                            </a:rPr>
                            <m:t>𝑅</m:t>
                          </m:r>
                        </m:e>
                        <m:sub>
                          <m:r>
                            <a:rPr lang="en-US" sz="800" i="1">
                              <a:latin typeface="Cambria Math" panose="02040503050406030204" pitchFamily="18" charset="0"/>
                            </a:rPr>
                            <m:t>𝑖𝑗</m:t>
                          </m:r>
                        </m:sub>
                      </m:sSub>
                      <m:r>
                        <a:rPr lang="en-US" sz="800" i="1">
                          <a:latin typeface="Cambria Math" panose="02040503050406030204" pitchFamily="18" charset="0"/>
                        </a:rPr>
                        <m:t>=⟨</m:t>
                      </m:r>
                      <m:sSub>
                        <m:sSubPr>
                          <m:ctrlPr>
                            <a:rPr lang="en-US" sz="800" i="1">
                              <a:latin typeface="Cambria Math" panose="02040503050406030204" pitchFamily="18" charset="0"/>
                            </a:rPr>
                          </m:ctrlPr>
                        </m:sSubPr>
                        <m:e>
                          <m:r>
                            <a:rPr lang="en-US" sz="800" i="1">
                              <a:latin typeface="Cambria Math" panose="02040503050406030204" pitchFamily="18" charset="0"/>
                            </a:rPr>
                            <m:t>𝜙</m:t>
                          </m:r>
                        </m:e>
                        <m:sub>
                          <m:r>
                            <a:rPr lang="en-US" sz="800" i="1">
                              <a:latin typeface="Cambria Math" panose="02040503050406030204" pitchFamily="18" charset="0"/>
                            </a:rPr>
                            <m:t>1</m:t>
                          </m:r>
                        </m:sub>
                      </m:sSub>
                      <m:d>
                        <m:dPr>
                          <m:ctrlPr>
                            <a:rPr lang="en-US" sz="800" i="1">
                              <a:latin typeface="Cambria Math" panose="02040503050406030204" pitchFamily="18" charset="0"/>
                            </a:rPr>
                          </m:ctrlPr>
                        </m:dPr>
                        <m:e>
                          <m:sSub>
                            <m:sSubPr>
                              <m:ctrlPr>
                                <a:rPr lang="en-US" sz="800" i="1">
                                  <a:latin typeface="Cambria Math" panose="02040503050406030204" pitchFamily="18" charset="0"/>
                                </a:rPr>
                              </m:ctrlPr>
                            </m:sSubPr>
                            <m:e>
                              <m:r>
                                <a:rPr lang="en-US" sz="800" i="1">
                                  <a:latin typeface="Cambria Math" panose="02040503050406030204" pitchFamily="18" charset="0"/>
                                </a:rPr>
                                <m:t>𝑥</m:t>
                              </m:r>
                            </m:e>
                            <m:sub>
                              <m:r>
                                <a:rPr lang="en-US" sz="800" i="1">
                                  <a:latin typeface="Cambria Math" panose="02040503050406030204" pitchFamily="18" charset="0"/>
                                </a:rPr>
                                <m:t>𝑖</m:t>
                              </m:r>
                            </m:sub>
                          </m:sSub>
                        </m:e>
                      </m:d>
                      <m:r>
                        <a:rPr lang="en-US" sz="800" i="1">
                          <a:latin typeface="Cambria Math" panose="02040503050406030204" pitchFamily="18" charset="0"/>
                        </a:rPr>
                        <m:t>, </m:t>
                      </m:r>
                      <m:sSub>
                        <m:sSubPr>
                          <m:ctrlPr>
                            <a:rPr lang="en-US" sz="800" i="1">
                              <a:latin typeface="Cambria Math" panose="02040503050406030204" pitchFamily="18" charset="0"/>
                            </a:rPr>
                          </m:ctrlPr>
                        </m:sSubPr>
                        <m:e>
                          <m:r>
                            <a:rPr lang="en-US" sz="800" i="1">
                              <a:latin typeface="Cambria Math" panose="02040503050406030204" pitchFamily="18" charset="0"/>
                            </a:rPr>
                            <m:t>𝜙</m:t>
                          </m:r>
                        </m:e>
                        <m:sub>
                          <m:r>
                            <a:rPr lang="en-US" sz="800" i="1">
                              <a:latin typeface="Cambria Math" panose="02040503050406030204" pitchFamily="18" charset="0"/>
                            </a:rPr>
                            <m:t>2</m:t>
                          </m:r>
                        </m:sub>
                      </m:sSub>
                      <m:r>
                        <a:rPr lang="en-US" sz="800" i="1">
                          <a:latin typeface="Cambria Math" panose="02040503050406030204" pitchFamily="18" charset="0"/>
                        </a:rPr>
                        <m:t>(</m:t>
                      </m:r>
                      <m:sSub>
                        <m:sSubPr>
                          <m:ctrlPr>
                            <a:rPr lang="en-US" sz="800" i="1">
                              <a:latin typeface="Cambria Math" panose="02040503050406030204" pitchFamily="18" charset="0"/>
                            </a:rPr>
                          </m:ctrlPr>
                        </m:sSubPr>
                        <m:e>
                          <m:r>
                            <a:rPr lang="en-US" sz="800" i="1">
                              <a:latin typeface="Cambria Math" panose="02040503050406030204" pitchFamily="18" charset="0"/>
                            </a:rPr>
                            <m:t>𝑥</m:t>
                          </m:r>
                        </m:e>
                        <m:sub>
                          <m:r>
                            <a:rPr lang="en-US" sz="800" i="1">
                              <a:latin typeface="Cambria Math" panose="02040503050406030204" pitchFamily="18" charset="0"/>
                            </a:rPr>
                            <m:t>𝑗</m:t>
                          </m:r>
                        </m:sub>
                      </m:sSub>
                      <m:r>
                        <a:rPr lang="en-US" sz="800" i="1">
                          <a:latin typeface="Cambria Math" panose="02040503050406030204" pitchFamily="18" charset="0"/>
                        </a:rPr>
                        <m:t>)⟩</m:t>
                      </m:r>
                    </m:oMath>
                  </m:oMathPara>
                </a14:m>
                <a:endParaRPr lang="en-US" sz="800" dirty="0"/>
              </a:p>
            </p:txBody>
          </p:sp>
        </mc:Choice>
        <mc:Fallback>
          <p:sp>
            <p:nvSpPr>
              <p:cNvPr id="198" name="TextBox 197">
                <a:extLst>
                  <a:ext uri="{FF2B5EF4-FFF2-40B4-BE49-F238E27FC236}">
                    <a16:creationId xmlns:a16="http://schemas.microsoft.com/office/drawing/2014/main" id="{77A3504F-ABE0-D1A9-FE66-6171DE138644}"/>
                  </a:ext>
                </a:extLst>
              </p:cNvPr>
              <p:cNvSpPr txBox="1">
                <a:spLocks noRot="1" noChangeAspect="1" noMove="1" noResize="1" noEditPoints="1" noAdjustHandles="1" noChangeArrowheads="1" noChangeShapeType="1" noTextEdit="1"/>
              </p:cNvSpPr>
              <p:nvPr/>
            </p:nvSpPr>
            <p:spPr>
              <a:xfrm>
                <a:off x="1854628" y="2621477"/>
                <a:ext cx="1162178" cy="348557"/>
              </a:xfrm>
              <a:prstGeom prst="rect">
                <a:avLst/>
              </a:prstGeom>
              <a:blipFill>
                <a:blip r:embed="rId14"/>
                <a:stretch>
                  <a:fillRect/>
                </a:stretch>
              </a:blipFill>
            </p:spPr>
            <p:txBody>
              <a:bodyPr/>
              <a:lstStyle/>
              <a:p>
                <a:r>
                  <a:rPr lang="en-US">
                    <a:noFill/>
                  </a:rPr>
                  <a:t> </a:t>
                </a:r>
              </a:p>
            </p:txBody>
          </p:sp>
        </mc:Fallback>
      </mc:AlternateContent>
      <p:sp>
        <p:nvSpPr>
          <p:cNvPr id="199" name="TextBox 198">
            <a:extLst>
              <a:ext uri="{FF2B5EF4-FFF2-40B4-BE49-F238E27FC236}">
                <a16:creationId xmlns:a16="http://schemas.microsoft.com/office/drawing/2014/main" id="{DC4ED539-1A6C-893E-8E69-3D91137306A6}"/>
              </a:ext>
            </a:extLst>
          </p:cNvPr>
          <p:cNvSpPr txBox="1"/>
          <p:nvPr/>
        </p:nvSpPr>
        <p:spPr>
          <a:xfrm>
            <a:off x="4423054" y="2429912"/>
            <a:ext cx="822661" cy="213585"/>
          </a:xfrm>
          <a:prstGeom prst="rect">
            <a:avLst/>
          </a:prstGeom>
          <a:noFill/>
        </p:spPr>
        <p:txBody>
          <a:bodyPr wrap="none" rtlCol="0">
            <a:spAutoFit/>
          </a:bodyPr>
          <a:lstStyle/>
          <a:p>
            <a:r>
              <a:rPr lang="en-US" sz="788" dirty="0">
                <a:solidFill>
                  <a:srgbClr val="7030A0"/>
                </a:solidFill>
                <a:latin typeface="Cambria Math" panose="02040503050406030204" pitchFamily="18" charset="0"/>
                <a:ea typeface="Cambria Math" panose="02040503050406030204" pitchFamily="18" charset="0"/>
              </a:rPr>
              <a:t>Decoder states</a:t>
            </a:r>
          </a:p>
        </p:txBody>
      </p:sp>
      <mc:AlternateContent xmlns:mc="http://schemas.openxmlformats.org/markup-compatibility/2006">
        <mc:Choice xmlns:a14="http://schemas.microsoft.com/office/drawing/2010/main" Requires="a14">
          <p:sp>
            <p:nvSpPr>
              <p:cNvPr id="202" name="TextBox 201">
                <a:extLst>
                  <a:ext uri="{FF2B5EF4-FFF2-40B4-BE49-F238E27FC236}">
                    <a16:creationId xmlns:a16="http://schemas.microsoft.com/office/drawing/2014/main" id="{50FE68F4-7A93-F594-0DAA-0771374A8F7F}"/>
                  </a:ext>
                </a:extLst>
              </p:cNvPr>
              <p:cNvSpPr txBox="1"/>
              <p:nvPr/>
            </p:nvSpPr>
            <p:spPr>
              <a:xfrm>
                <a:off x="206613" y="1510428"/>
                <a:ext cx="6444774" cy="885114"/>
              </a:xfrm>
              <a:prstGeom prst="rect">
                <a:avLst/>
              </a:prstGeom>
              <a:noFill/>
            </p:spPr>
            <p:txBody>
              <a:bodyPr wrap="square" rtlCol="0">
                <a:spAutoFit/>
              </a:bodyPr>
              <a:lstStyle/>
              <a:p>
                <a:r>
                  <a:rPr lang="en-US" sz="1000" b="1" dirty="0">
                    <a:latin typeface="Cambria" panose="02040503050406030204" pitchFamily="18" charset="0"/>
                    <a:ea typeface="Cambria" panose="02040503050406030204" pitchFamily="18" charset="0"/>
                  </a:rPr>
                  <a:t>Figure 1:</a:t>
                </a:r>
                <a:r>
                  <a:rPr lang="en-US" sz="1000" dirty="0">
                    <a:latin typeface="Cambria" panose="02040503050406030204" pitchFamily="18" charset="0"/>
                    <a:ea typeface="Cambria" panose="02040503050406030204" pitchFamily="18" charset="0"/>
                  </a:rPr>
                  <a:t> </a:t>
                </a:r>
                <a:r>
                  <a:rPr lang="en-US" sz="1000" i="1" dirty="0">
                    <a:latin typeface="Cambria" panose="02040503050406030204" pitchFamily="18" charset="0"/>
                    <a:ea typeface="Cambria" panose="02040503050406030204" pitchFamily="18" charset="0"/>
                  </a:rPr>
                  <a:t>Illustration of how relational cross attention works on a simple task. The input objects </a:t>
                </a:r>
                <a14:m>
                  <m:oMath xmlns:m="http://schemas.openxmlformats.org/officeDocument/2006/math">
                    <m:r>
                      <a:rPr lang="en-US" sz="1000" b="0" i="1" smtClean="0">
                        <a:latin typeface="Cambria Math" panose="02040503050406030204" pitchFamily="18" charset="0"/>
                        <a:ea typeface="Cambria" panose="02040503050406030204" pitchFamily="18" charset="0"/>
                      </a:rPr>
                      <m:t>(</m:t>
                    </m:r>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𝑥</m:t>
                        </m:r>
                      </m:e>
                      <m:sub>
                        <m:r>
                          <a:rPr lang="en-US" sz="1000" b="0" i="1" smtClean="0">
                            <a:latin typeface="Cambria Math" panose="02040503050406030204" pitchFamily="18" charset="0"/>
                            <a:ea typeface="Cambria" panose="02040503050406030204" pitchFamily="18" charset="0"/>
                          </a:rPr>
                          <m:t>1</m:t>
                        </m:r>
                      </m:sub>
                    </m:sSub>
                    <m:r>
                      <a:rPr lang="en-US" sz="1000" b="0" i="1" smtClean="0">
                        <a:latin typeface="Cambria Math" panose="02040503050406030204" pitchFamily="18" charset="0"/>
                        <a:ea typeface="Cambria" panose="02040503050406030204" pitchFamily="18" charset="0"/>
                      </a:rPr>
                      <m:t>,</m:t>
                    </m:r>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𝑥</m:t>
                        </m:r>
                      </m:e>
                      <m:sub>
                        <m:r>
                          <a:rPr lang="en-US" sz="1000" b="0" i="1" smtClean="0">
                            <a:latin typeface="Cambria Math" panose="02040503050406030204" pitchFamily="18" charset="0"/>
                            <a:ea typeface="Cambria" panose="02040503050406030204" pitchFamily="18" charset="0"/>
                          </a:rPr>
                          <m:t>2</m:t>
                        </m:r>
                      </m:sub>
                    </m:sSub>
                    <m:r>
                      <a:rPr lang="en-US" sz="1000" b="0" i="1" smtClean="0">
                        <a:latin typeface="Cambria Math" panose="02040503050406030204" pitchFamily="18" charset="0"/>
                        <a:ea typeface="Cambria" panose="02040503050406030204" pitchFamily="18" charset="0"/>
                      </a:rPr>
                      <m:t>,</m:t>
                    </m:r>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𝑥</m:t>
                        </m:r>
                      </m:e>
                      <m:sub>
                        <m:r>
                          <a:rPr lang="en-US" sz="1000" b="0" i="1" smtClean="0">
                            <a:latin typeface="Cambria Math" panose="02040503050406030204" pitchFamily="18" charset="0"/>
                            <a:ea typeface="Cambria" panose="02040503050406030204" pitchFamily="18" charset="0"/>
                          </a:rPr>
                          <m:t>3</m:t>
                        </m:r>
                      </m:sub>
                    </m:sSub>
                    <m:r>
                      <a:rPr lang="en-US" sz="1000" b="0" i="1" smtClean="0">
                        <a:latin typeface="Cambria Math" panose="02040503050406030204" pitchFamily="18" charset="0"/>
                        <a:ea typeface="Cambria" panose="02040503050406030204" pitchFamily="18" charset="0"/>
                      </a:rPr>
                      <m:t>)</m:t>
                    </m:r>
                  </m:oMath>
                </a14:m>
                <a:r>
                  <a:rPr lang="en-US" sz="1000" i="1" dirty="0">
                    <a:latin typeface="Cambria" panose="02040503050406030204" pitchFamily="18" charset="0"/>
                    <a:ea typeface="Cambria" panose="02040503050406030204" pitchFamily="18" charset="0"/>
                  </a:rPr>
                  <a:t> are depicted in the top row. The output is </a:t>
                </a:r>
                <a14:m>
                  <m:oMath xmlns:m="http://schemas.openxmlformats.org/officeDocument/2006/math">
                    <m:d>
                      <m:dPr>
                        <m:ctrlPr>
                          <a:rPr lang="en-US" sz="1000" b="0" i="1" smtClean="0">
                            <a:latin typeface="Cambria Math" panose="02040503050406030204" pitchFamily="18" charset="0"/>
                            <a:ea typeface="Cambria" panose="02040503050406030204" pitchFamily="18" charset="0"/>
                          </a:rPr>
                        </m:ctrlPr>
                      </m:dPr>
                      <m:e>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𝐴</m:t>
                            </m:r>
                          </m:e>
                          <m:sub>
                            <m:r>
                              <a:rPr lang="en-US" sz="1000" b="0" i="1" smtClean="0">
                                <a:latin typeface="Cambria Math" panose="02040503050406030204" pitchFamily="18" charset="0"/>
                                <a:ea typeface="Cambria" panose="02040503050406030204" pitchFamily="18" charset="0"/>
                              </a:rPr>
                              <m:t>1</m:t>
                            </m:r>
                          </m:sub>
                        </m:sSub>
                        <m:r>
                          <a:rPr lang="en-US" sz="1000" b="0" i="1" smtClean="0">
                            <a:latin typeface="Cambria Math" panose="02040503050406030204" pitchFamily="18" charset="0"/>
                            <a:ea typeface="Cambria" panose="02040503050406030204" pitchFamily="18" charset="0"/>
                          </a:rPr>
                          <m:t>, </m:t>
                        </m:r>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𝐴</m:t>
                            </m:r>
                          </m:e>
                          <m:sub>
                            <m:r>
                              <a:rPr lang="en-US" sz="1000" b="0" i="1" smtClean="0">
                                <a:latin typeface="Cambria Math" panose="02040503050406030204" pitchFamily="18" charset="0"/>
                                <a:ea typeface="Cambria" panose="02040503050406030204" pitchFamily="18" charset="0"/>
                              </a:rPr>
                              <m:t>2</m:t>
                            </m:r>
                          </m:sub>
                        </m:sSub>
                        <m:r>
                          <a:rPr lang="en-US" sz="1000" b="0" i="1" smtClean="0">
                            <a:latin typeface="Cambria Math" panose="02040503050406030204" pitchFamily="18" charset="0"/>
                            <a:ea typeface="Cambria" panose="02040503050406030204" pitchFamily="18" charset="0"/>
                          </a:rPr>
                          <m:t>, </m:t>
                        </m:r>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𝐴</m:t>
                            </m:r>
                          </m:e>
                          <m:sub>
                            <m:r>
                              <a:rPr lang="en-US" sz="1000" b="0" i="1" smtClean="0">
                                <a:latin typeface="Cambria Math" panose="02040503050406030204" pitchFamily="18" charset="0"/>
                                <a:ea typeface="Cambria" panose="02040503050406030204" pitchFamily="18" charset="0"/>
                              </a:rPr>
                              <m:t>3</m:t>
                            </m:r>
                          </m:sub>
                        </m:sSub>
                      </m:e>
                    </m:d>
                    <m:r>
                      <a:rPr lang="en-US" sz="1000" b="0" i="1" smtClean="0">
                        <a:latin typeface="Cambria Math" panose="02040503050406030204" pitchFamily="18" charset="0"/>
                        <a:ea typeface="Cambria" panose="02040503050406030204" pitchFamily="18" charset="0"/>
                      </a:rPr>
                      <m:t>=</m:t>
                    </m:r>
                    <m:r>
                      <a:rPr lang="en-US" sz="1000" b="0" i="1" smtClean="0">
                        <a:latin typeface="Cambria Math" panose="02040503050406030204" pitchFamily="18" charset="0"/>
                        <a:ea typeface="Cambria" panose="02040503050406030204" pitchFamily="18" charset="0"/>
                      </a:rPr>
                      <m:t>𝑅𝑒𝑙𝑎𝑡𝑖𝑜𝑛𝑎𝑙𝐶𝑟𝑜𝑠𝑠𝐴𝑡𝑡𝑛</m:t>
                    </m:r>
                    <m:d>
                      <m:dPr>
                        <m:ctrlPr>
                          <a:rPr lang="en-US" sz="1000" b="0" i="1" smtClean="0">
                            <a:latin typeface="Cambria Math" panose="02040503050406030204" pitchFamily="18" charset="0"/>
                            <a:ea typeface="Cambria" panose="02040503050406030204" pitchFamily="18" charset="0"/>
                          </a:rPr>
                        </m:ctrlPr>
                      </m:dPr>
                      <m:e>
                        <m:r>
                          <a:rPr lang="en-US" sz="1000" b="0" i="1" smtClean="0">
                            <a:latin typeface="Cambria Math" panose="02040503050406030204" pitchFamily="18" charset="0"/>
                            <a:ea typeface="Cambria" panose="02040503050406030204" pitchFamily="18" charset="0"/>
                          </a:rPr>
                          <m:t>𝑋</m:t>
                        </m:r>
                        <m:r>
                          <a:rPr lang="en-US" sz="1000" b="0" i="1" smtClean="0">
                            <a:latin typeface="Cambria Math" panose="02040503050406030204" pitchFamily="18" charset="0"/>
                            <a:ea typeface="Cambria" panose="02040503050406030204" pitchFamily="18" charset="0"/>
                          </a:rPr>
                          <m:t>, </m:t>
                        </m:r>
                        <m:r>
                          <a:rPr lang="en-US" sz="1000" b="0" i="1" smtClean="0">
                            <a:latin typeface="Cambria Math" panose="02040503050406030204" pitchFamily="18" charset="0"/>
                            <a:ea typeface="Cambria" panose="02040503050406030204" pitchFamily="18" charset="0"/>
                          </a:rPr>
                          <m:t>𝑆</m:t>
                        </m:r>
                      </m:e>
                    </m:d>
                  </m:oMath>
                </a14:m>
                <a:r>
                  <a:rPr lang="en-US" sz="1000" i="1" dirty="0">
                    <a:latin typeface="Cambria" panose="02040503050406030204" pitchFamily="18" charset="0"/>
                    <a:ea typeface="Cambria" panose="02040503050406030204" pitchFamily="18" charset="0"/>
                  </a:rPr>
                  <a:t>. We suppose that the left and right encoders are learned such that </a:t>
                </a:r>
                <a14:m>
                  <m:oMath xmlns:m="http://schemas.openxmlformats.org/officeDocument/2006/math">
                    <m:d>
                      <m:dPr>
                        <m:begChr m:val="⟨"/>
                        <m:endChr m:val="⟩"/>
                        <m:ctrlPr>
                          <a:rPr lang="en-US" sz="1000" b="0" i="1" smtClean="0">
                            <a:latin typeface="Cambria Math" panose="02040503050406030204" pitchFamily="18" charset="0"/>
                            <a:ea typeface="Cambria" panose="02040503050406030204" pitchFamily="18" charset="0"/>
                          </a:rPr>
                        </m:ctrlPr>
                      </m:dPr>
                      <m:e>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𝜙</m:t>
                            </m:r>
                          </m:e>
                          <m:sub>
                            <m:r>
                              <a:rPr lang="en-US" sz="1000" b="0" i="1" smtClean="0">
                                <a:latin typeface="Cambria Math" panose="02040503050406030204" pitchFamily="18" charset="0"/>
                                <a:ea typeface="Cambria" panose="02040503050406030204" pitchFamily="18" charset="0"/>
                              </a:rPr>
                              <m:t>1</m:t>
                            </m:r>
                          </m:sub>
                        </m:sSub>
                        <m:d>
                          <m:dPr>
                            <m:ctrlPr>
                              <a:rPr lang="en-US" sz="1000" b="0" i="1" smtClean="0">
                                <a:latin typeface="Cambria Math" panose="02040503050406030204" pitchFamily="18" charset="0"/>
                                <a:ea typeface="Cambria" panose="02040503050406030204" pitchFamily="18" charset="0"/>
                              </a:rPr>
                            </m:ctrlPr>
                          </m:dPr>
                          <m:e>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𝑥</m:t>
                                </m:r>
                              </m:e>
                              <m:sub>
                                <m:r>
                                  <a:rPr lang="en-US" sz="1000" b="0" i="1" smtClean="0">
                                    <a:latin typeface="Cambria Math" panose="02040503050406030204" pitchFamily="18" charset="0"/>
                                    <a:ea typeface="Cambria" panose="02040503050406030204" pitchFamily="18" charset="0"/>
                                  </a:rPr>
                                  <m:t>𝑖</m:t>
                                </m:r>
                              </m:sub>
                            </m:sSub>
                          </m:e>
                        </m:d>
                        <m:r>
                          <a:rPr lang="en-US" sz="1000" b="0" i="1" smtClean="0">
                            <a:latin typeface="Cambria Math" panose="02040503050406030204" pitchFamily="18" charset="0"/>
                            <a:ea typeface="Cambria" panose="02040503050406030204" pitchFamily="18" charset="0"/>
                          </a:rPr>
                          <m:t>, </m:t>
                        </m:r>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𝜙</m:t>
                            </m:r>
                          </m:e>
                          <m:sub>
                            <m:r>
                              <a:rPr lang="en-US" sz="1000" b="0" i="1" smtClean="0">
                                <a:latin typeface="Cambria Math" panose="02040503050406030204" pitchFamily="18" charset="0"/>
                                <a:ea typeface="Cambria" panose="02040503050406030204" pitchFamily="18" charset="0"/>
                              </a:rPr>
                              <m:t>2</m:t>
                            </m:r>
                          </m:sub>
                        </m:sSub>
                        <m:d>
                          <m:dPr>
                            <m:ctrlPr>
                              <a:rPr lang="en-US" sz="1000" b="0" i="1" smtClean="0">
                                <a:latin typeface="Cambria Math" panose="02040503050406030204" pitchFamily="18" charset="0"/>
                                <a:ea typeface="Cambria" panose="02040503050406030204" pitchFamily="18" charset="0"/>
                              </a:rPr>
                            </m:ctrlPr>
                          </m:dPr>
                          <m:e>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𝑥</m:t>
                                </m:r>
                              </m:e>
                              <m:sub>
                                <m:r>
                                  <a:rPr lang="en-US" sz="1000" b="0" i="1" smtClean="0">
                                    <a:latin typeface="Cambria Math" panose="02040503050406030204" pitchFamily="18" charset="0"/>
                                    <a:ea typeface="Cambria" panose="02040503050406030204" pitchFamily="18" charset="0"/>
                                  </a:rPr>
                                  <m:t>𝑗</m:t>
                                </m:r>
                              </m:sub>
                            </m:sSub>
                          </m:e>
                        </m:d>
                      </m:e>
                    </m:d>
                  </m:oMath>
                </a14:m>
                <a:r>
                  <a:rPr lang="en-US" sz="1000" i="1" dirty="0">
                    <a:latin typeface="Cambria" panose="02040503050406030204" pitchFamily="18" charset="0"/>
                    <a:ea typeface="Cambria" panose="02040503050406030204" pitchFamily="18" charset="0"/>
                  </a:rPr>
                  <a:t> is large if the attribute (color or shape) is the same. The abstract states represent the relations between the input objects. The right side of the figure shows the abstract states when the symbols are chosen to be the canonical basis vectors, </a:t>
                </a:r>
                <a14:m>
                  <m:oMath xmlns:m="http://schemas.openxmlformats.org/officeDocument/2006/math">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𝑠</m:t>
                        </m:r>
                      </m:e>
                      <m:sub>
                        <m:r>
                          <a:rPr lang="en-US" sz="1000" b="0" i="1" smtClean="0">
                            <a:latin typeface="Cambria Math" panose="02040503050406030204" pitchFamily="18" charset="0"/>
                            <a:ea typeface="Cambria" panose="02040503050406030204" pitchFamily="18" charset="0"/>
                          </a:rPr>
                          <m:t>𝑖</m:t>
                        </m:r>
                      </m:sub>
                    </m:sSub>
                    <m:r>
                      <a:rPr lang="en-US" sz="1000" b="0" i="1" smtClean="0">
                        <a:latin typeface="Cambria Math" panose="02040503050406030204" pitchFamily="18" charset="0"/>
                        <a:ea typeface="Cambria" panose="02040503050406030204" pitchFamily="18" charset="0"/>
                      </a:rPr>
                      <m:t>=</m:t>
                    </m:r>
                    <m:sSub>
                      <m:sSubPr>
                        <m:ctrlPr>
                          <a:rPr lang="en-US" sz="1000" b="0" i="1" smtClean="0">
                            <a:latin typeface="Cambria Math" panose="02040503050406030204" pitchFamily="18" charset="0"/>
                            <a:ea typeface="Cambria" panose="02040503050406030204" pitchFamily="18" charset="0"/>
                          </a:rPr>
                        </m:ctrlPr>
                      </m:sSubPr>
                      <m:e>
                        <m:r>
                          <a:rPr lang="en-US" sz="1000" b="0" i="1" smtClean="0">
                            <a:latin typeface="Cambria Math" panose="02040503050406030204" pitchFamily="18" charset="0"/>
                            <a:ea typeface="Cambria" panose="02040503050406030204" pitchFamily="18" charset="0"/>
                          </a:rPr>
                          <m:t>𝑒</m:t>
                        </m:r>
                      </m:e>
                      <m:sub>
                        <m:r>
                          <a:rPr lang="en-US" sz="1000" b="0" i="1" smtClean="0">
                            <a:latin typeface="Cambria Math" panose="02040503050406030204" pitchFamily="18" charset="0"/>
                            <a:ea typeface="Cambria" panose="02040503050406030204" pitchFamily="18" charset="0"/>
                          </a:rPr>
                          <m:t>𝑖</m:t>
                        </m:r>
                      </m:sub>
                    </m:sSub>
                  </m:oMath>
                </a14:m>
                <a:r>
                  <a:rPr lang="en-US" sz="1000" i="1" dirty="0">
                    <a:latin typeface="Cambria" panose="02040503050406030204" pitchFamily="18" charset="0"/>
                    <a:ea typeface="Cambria" panose="02040503050406030204" pitchFamily="18" charset="0"/>
                  </a:rPr>
                  <a:t>.</a:t>
                </a:r>
              </a:p>
            </p:txBody>
          </p:sp>
        </mc:Choice>
        <mc:Fallback>
          <p:sp>
            <p:nvSpPr>
              <p:cNvPr id="202" name="TextBox 201">
                <a:extLst>
                  <a:ext uri="{FF2B5EF4-FFF2-40B4-BE49-F238E27FC236}">
                    <a16:creationId xmlns:a16="http://schemas.microsoft.com/office/drawing/2014/main" id="{50FE68F4-7A93-F594-0DAA-0771374A8F7F}"/>
                  </a:ext>
                </a:extLst>
              </p:cNvPr>
              <p:cNvSpPr txBox="1">
                <a:spLocks noRot="1" noChangeAspect="1" noMove="1" noResize="1" noEditPoints="1" noAdjustHandles="1" noChangeArrowheads="1" noChangeShapeType="1" noTextEdit="1"/>
              </p:cNvSpPr>
              <p:nvPr/>
            </p:nvSpPr>
            <p:spPr>
              <a:xfrm>
                <a:off x="206613" y="1510428"/>
                <a:ext cx="6444774" cy="885114"/>
              </a:xfrm>
              <a:prstGeom prst="rect">
                <a:avLst/>
              </a:prstGeom>
              <a:blipFill>
                <a:blip r:embed="rId15"/>
                <a:stretch>
                  <a:fillRect b="-27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3" name="TextBox 202">
                <a:extLst>
                  <a:ext uri="{FF2B5EF4-FFF2-40B4-BE49-F238E27FC236}">
                    <a16:creationId xmlns:a16="http://schemas.microsoft.com/office/drawing/2014/main" id="{4E52BC84-A5DE-16D7-1428-3016CEB7C4CB}"/>
                  </a:ext>
                </a:extLst>
              </p:cNvPr>
              <p:cNvSpPr txBox="1"/>
              <p:nvPr/>
            </p:nvSpPr>
            <p:spPr>
              <a:xfrm>
                <a:off x="859499" y="4416338"/>
                <a:ext cx="1483996" cy="246221"/>
              </a:xfrm>
              <a:prstGeom prst="rect">
                <a:avLst/>
              </a:prstGeom>
              <a:noFill/>
            </p:spPr>
            <p:txBody>
              <a:bodyPr wrap="none" rtlCol="0">
                <a:spAutoFit/>
              </a:bodyPr>
              <a:lstStyle/>
              <a:p>
                <a:r>
                  <a:rPr lang="en-US" sz="1000" b="1" dirty="0">
                    <a:latin typeface="Cambria" panose="02040503050406030204" pitchFamily="18" charset="0"/>
                    <a:ea typeface="Cambria" panose="02040503050406030204" pitchFamily="18" charset="0"/>
                  </a:rPr>
                  <a:t>Fig2a:</a:t>
                </a:r>
                <a:r>
                  <a:rPr lang="en-US" sz="1000" dirty="0">
                    <a:latin typeface="Cambria" panose="02040503050406030204" pitchFamily="18" charset="0"/>
                    <a:ea typeface="Cambria" panose="02040503050406030204" pitchFamily="18" charset="0"/>
                  </a:rPr>
                  <a:t> </a:t>
                </a:r>
                <a14:m>
                  <m:oMath xmlns:m="http://schemas.openxmlformats.org/officeDocument/2006/math">
                    <m:r>
                      <a:rPr lang="en-US" sz="1000" i="1" dirty="0" smtClean="0">
                        <a:latin typeface="Cambria Math" panose="02040503050406030204" pitchFamily="18" charset="0"/>
                        <a:ea typeface="Cambria Math" panose="02040503050406030204" pitchFamily="18" charset="0"/>
                      </a:rPr>
                      <m:t>𝐸</m:t>
                    </m:r>
                    <m:r>
                      <a:rPr lang="en-US" sz="1000" i="1" dirty="0" smtClean="0">
                        <a:latin typeface="Cambria Math" panose="02040503050406030204" pitchFamily="18" charset="0"/>
                        <a:ea typeface="Cambria Math" panose="02040503050406030204" pitchFamily="18" charset="0"/>
                      </a:rPr>
                      <m:t>= </m:t>
                    </m:r>
                    <m:r>
                      <m:rPr>
                        <m:sty m:val="p"/>
                      </m:rPr>
                      <a:rPr lang="en-US" sz="1000" dirty="0">
                        <a:latin typeface="Cambria Math" panose="02040503050406030204" pitchFamily="18" charset="0"/>
                        <a:ea typeface="Cambria Math" panose="02040503050406030204" pitchFamily="18" charset="0"/>
                      </a:rPr>
                      <m:t>SelfAttn</m:t>
                    </m:r>
                    <m:r>
                      <a:rPr lang="en-US" sz="1000" i="1" dirty="0">
                        <a:latin typeface="Cambria Math" panose="02040503050406030204" pitchFamily="18" charset="0"/>
                        <a:ea typeface="Cambria Math" panose="02040503050406030204" pitchFamily="18" charset="0"/>
                      </a:rPr>
                      <m:t>(</m:t>
                    </m:r>
                    <m:r>
                      <a:rPr lang="en-US" sz="1000" i="1" dirty="0">
                        <a:latin typeface="Cambria Math" panose="02040503050406030204" pitchFamily="18" charset="0"/>
                        <a:ea typeface="Cambria Math" panose="02040503050406030204" pitchFamily="18" charset="0"/>
                      </a:rPr>
                      <m:t>𝑋</m:t>
                    </m:r>
                    <m:r>
                      <a:rPr lang="en-US" sz="1000" i="1" dirty="0">
                        <a:latin typeface="Cambria Math" panose="02040503050406030204" pitchFamily="18" charset="0"/>
                        <a:ea typeface="Cambria Math" panose="02040503050406030204" pitchFamily="18" charset="0"/>
                      </a:rPr>
                      <m:t>)</m:t>
                    </m:r>
                  </m:oMath>
                </a14:m>
                <a:endParaRPr lang="en-US" sz="1000" i="1" dirty="0">
                  <a:latin typeface="Cambria Math" panose="02040503050406030204" pitchFamily="18" charset="0"/>
                  <a:ea typeface="Cambria Math" panose="02040503050406030204" pitchFamily="18" charset="0"/>
                </a:endParaRPr>
              </a:p>
            </p:txBody>
          </p:sp>
        </mc:Choice>
        <mc:Fallback>
          <p:sp>
            <p:nvSpPr>
              <p:cNvPr id="203" name="TextBox 202">
                <a:extLst>
                  <a:ext uri="{FF2B5EF4-FFF2-40B4-BE49-F238E27FC236}">
                    <a16:creationId xmlns:a16="http://schemas.microsoft.com/office/drawing/2014/main" id="{4E52BC84-A5DE-16D7-1428-3016CEB7C4CB}"/>
                  </a:ext>
                </a:extLst>
              </p:cNvPr>
              <p:cNvSpPr txBox="1">
                <a:spLocks noRot="1" noChangeAspect="1" noMove="1" noResize="1" noEditPoints="1" noAdjustHandles="1" noChangeArrowheads="1" noChangeShapeType="1" noTextEdit="1"/>
              </p:cNvSpPr>
              <p:nvPr/>
            </p:nvSpPr>
            <p:spPr>
              <a:xfrm>
                <a:off x="859499" y="4416338"/>
                <a:ext cx="1483996" cy="246221"/>
              </a:xfrm>
              <a:prstGeom prst="rect">
                <a:avLst/>
              </a:prstGeom>
              <a:blipFill>
                <a:blip r:embed="rId16"/>
                <a:stretch>
                  <a:fillRect b="-12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911BCA4A-D9DA-13F0-F200-9F322B5EC92D}"/>
                  </a:ext>
                </a:extLst>
              </p:cNvPr>
              <p:cNvSpPr txBox="1"/>
              <p:nvPr/>
            </p:nvSpPr>
            <p:spPr>
              <a:xfrm>
                <a:off x="4004966" y="4404793"/>
                <a:ext cx="1697068" cy="246221"/>
              </a:xfrm>
              <a:prstGeom prst="rect">
                <a:avLst/>
              </a:prstGeom>
              <a:noFill/>
            </p:spPr>
            <p:txBody>
              <a:bodyPr wrap="none" rtlCol="0">
                <a:spAutoFit/>
              </a:bodyPr>
              <a:lstStyle/>
              <a:p>
                <a:r>
                  <a:rPr lang="en-US" sz="1000" b="1" dirty="0">
                    <a:latin typeface="Cambria" panose="02040503050406030204" pitchFamily="18" charset="0"/>
                    <a:ea typeface="Cambria" panose="02040503050406030204" pitchFamily="18" charset="0"/>
                  </a:rPr>
                  <a:t>Fig2b:</a:t>
                </a:r>
                <a:r>
                  <a:rPr lang="en-US" sz="1000" dirty="0">
                    <a:latin typeface="Cambria" panose="02040503050406030204" pitchFamily="18" charset="0"/>
                    <a:ea typeface="Cambria" panose="02040503050406030204" pitchFamily="18" charset="0"/>
                  </a:rPr>
                  <a:t> </a:t>
                </a:r>
                <a14:m>
                  <m:oMath xmlns:m="http://schemas.openxmlformats.org/officeDocument/2006/math">
                    <m:r>
                      <a:rPr lang="en-US" sz="1000" i="1" smtClean="0">
                        <a:latin typeface="Cambria Math" panose="02040503050406030204" pitchFamily="18" charset="0"/>
                        <a:ea typeface="Cambria Math" panose="02040503050406030204" pitchFamily="18" charset="0"/>
                      </a:rPr>
                      <m:t>𝐷</m:t>
                    </m:r>
                    <m:r>
                      <a:rPr lang="en-US" sz="1000" i="1" smtClean="0">
                        <a:latin typeface="Cambria Math" panose="02040503050406030204" pitchFamily="18" charset="0"/>
                        <a:ea typeface="Cambria Math" panose="02040503050406030204" pitchFamily="18" charset="0"/>
                      </a:rPr>
                      <m:t>=</m:t>
                    </m:r>
                    <m:r>
                      <m:rPr>
                        <m:sty m:val="p"/>
                      </m:rPr>
                      <a:rPr lang="en-US" sz="1000">
                        <a:latin typeface="Cambria Math" panose="02040503050406030204" pitchFamily="18" charset="0"/>
                        <a:ea typeface="Cambria Math" panose="02040503050406030204" pitchFamily="18" charset="0"/>
                      </a:rPr>
                      <m:t>CrossAttn</m:t>
                    </m:r>
                    <m:d>
                      <m:dPr>
                        <m:ctrlPr>
                          <a:rPr lang="en-US" sz="1000" i="1">
                            <a:latin typeface="Cambria Math" panose="02040503050406030204" pitchFamily="18" charset="0"/>
                            <a:ea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𝑋</m:t>
                        </m:r>
                        <m:r>
                          <a:rPr lang="en-US" sz="1000" i="1">
                            <a:latin typeface="Cambria Math" panose="02040503050406030204" pitchFamily="18" charset="0"/>
                            <a:ea typeface="Cambria Math" panose="02040503050406030204" pitchFamily="18" charset="0"/>
                          </a:rPr>
                          <m:t>, </m:t>
                        </m:r>
                        <m:r>
                          <a:rPr lang="en-US" sz="1000" i="1">
                            <a:latin typeface="Cambria Math" panose="02040503050406030204" pitchFamily="18" charset="0"/>
                            <a:ea typeface="Cambria Math" panose="02040503050406030204" pitchFamily="18" charset="0"/>
                          </a:rPr>
                          <m:t>𝑌</m:t>
                        </m:r>
                      </m:e>
                    </m:d>
                  </m:oMath>
                </a14:m>
                <a:endParaRPr lang="en-US" sz="1000" dirty="0">
                  <a:latin typeface="Cambria Math" panose="02040503050406030204" pitchFamily="18" charset="0"/>
                  <a:ea typeface="Cambria Math" panose="02040503050406030204" pitchFamily="18" charset="0"/>
                </a:endParaRPr>
              </a:p>
            </p:txBody>
          </p:sp>
        </mc:Choice>
        <mc:Fallback>
          <p:sp>
            <p:nvSpPr>
              <p:cNvPr id="204" name="TextBox 203">
                <a:extLst>
                  <a:ext uri="{FF2B5EF4-FFF2-40B4-BE49-F238E27FC236}">
                    <a16:creationId xmlns:a16="http://schemas.microsoft.com/office/drawing/2014/main" id="{911BCA4A-D9DA-13F0-F200-9F322B5EC92D}"/>
                  </a:ext>
                </a:extLst>
              </p:cNvPr>
              <p:cNvSpPr txBox="1">
                <a:spLocks noRot="1" noChangeAspect="1" noMove="1" noResize="1" noEditPoints="1" noAdjustHandles="1" noChangeArrowheads="1" noChangeShapeType="1" noTextEdit="1"/>
              </p:cNvSpPr>
              <p:nvPr/>
            </p:nvSpPr>
            <p:spPr>
              <a:xfrm>
                <a:off x="4004966" y="4404793"/>
                <a:ext cx="1697068" cy="246221"/>
              </a:xfrm>
              <a:prstGeom prst="rect">
                <a:avLst/>
              </a:prstGeom>
              <a:blipFill>
                <a:blip r:embed="rId17"/>
                <a:stretch>
                  <a:fillRect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5" name="TextBox 204">
                <a:extLst>
                  <a:ext uri="{FF2B5EF4-FFF2-40B4-BE49-F238E27FC236}">
                    <a16:creationId xmlns:a16="http://schemas.microsoft.com/office/drawing/2014/main" id="{4F52FAB3-D72C-7F4E-8552-23D3E9DEB840}"/>
                  </a:ext>
                </a:extLst>
              </p:cNvPr>
              <p:cNvSpPr txBox="1"/>
              <p:nvPr/>
            </p:nvSpPr>
            <p:spPr>
              <a:xfrm>
                <a:off x="719168" y="6670833"/>
                <a:ext cx="2247923" cy="246221"/>
              </a:xfrm>
              <a:prstGeom prst="rect">
                <a:avLst/>
              </a:prstGeom>
              <a:noFill/>
            </p:spPr>
            <p:txBody>
              <a:bodyPr wrap="none" rtlCol="0">
                <a:spAutoFit/>
              </a:bodyPr>
              <a:lstStyle/>
              <a:p>
                <a:r>
                  <a:rPr lang="en-US" sz="1000" b="1" dirty="0">
                    <a:latin typeface="Cambria" panose="02040503050406030204" pitchFamily="18" charset="0"/>
                    <a:ea typeface="Cambria" panose="02040503050406030204" pitchFamily="18" charset="0"/>
                  </a:rPr>
                  <a:t>Fig2c: </a:t>
                </a:r>
                <a14:m>
                  <m:oMath xmlns:m="http://schemas.openxmlformats.org/officeDocument/2006/math">
                    <m:r>
                      <a:rPr lang="en-US" sz="1000" i="1" dirty="0" smtClean="0">
                        <a:latin typeface="Cambria Math" panose="02040503050406030204" pitchFamily="18" charset="0"/>
                        <a:ea typeface="Cambria Math" panose="02040503050406030204" pitchFamily="18" charset="0"/>
                      </a:rPr>
                      <m:t>𝐴</m:t>
                    </m:r>
                    <m:r>
                      <a:rPr lang="en-US" sz="1000" i="1" dirty="0" smtClean="0">
                        <a:latin typeface="Cambria Math" panose="02040503050406030204" pitchFamily="18" charset="0"/>
                        <a:ea typeface="Cambria Math" panose="02040503050406030204" pitchFamily="18" charset="0"/>
                      </a:rPr>
                      <m:t>= </m:t>
                    </m:r>
                    <m:r>
                      <m:rPr>
                        <m:sty m:val="p"/>
                      </m:rPr>
                      <a:rPr lang="en-US" sz="1000" dirty="0">
                        <a:latin typeface="Cambria Math" panose="02040503050406030204" pitchFamily="18" charset="0"/>
                        <a:ea typeface="Cambria Math" panose="02040503050406030204" pitchFamily="18" charset="0"/>
                      </a:rPr>
                      <m:t>RelationalCrossAttn</m:t>
                    </m:r>
                    <m:r>
                      <a:rPr lang="en-US" sz="1000" i="1" dirty="0">
                        <a:latin typeface="Cambria Math" panose="02040503050406030204" pitchFamily="18" charset="0"/>
                        <a:ea typeface="Cambria Math" panose="02040503050406030204" pitchFamily="18" charset="0"/>
                      </a:rPr>
                      <m:t>(</m:t>
                    </m:r>
                    <m:r>
                      <a:rPr lang="en-US" sz="1000" i="1" dirty="0">
                        <a:latin typeface="Cambria Math" panose="02040503050406030204" pitchFamily="18" charset="0"/>
                        <a:ea typeface="Cambria Math" panose="02040503050406030204" pitchFamily="18" charset="0"/>
                      </a:rPr>
                      <m:t>𝑋</m:t>
                    </m:r>
                    <m:r>
                      <a:rPr lang="en-US" sz="1000" i="1" dirty="0">
                        <a:latin typeface="Cambria Math" panose="02040503050406030204" pitchFamily="18" charset="0"/>
                        <a:ea typeface="Cambria Math" panose="02040503050406030204" pitchFamily="18" charset="0"/>
                      </a:rPr>
                      <m:t>, </m:t>
                    </m:r>
                    <m:r>
                      <a:rPr lang="en-US" sz="1000" i="1" dirty="0">
                        <a:latin typeface="Cambria Math" panose="02040503050406030204" pitchFamily="18" charset="0"/>
                        <a:ea typeface="Cambria Math" panose="02040503050406030204" pitchFamily="18" charset="0"/>
                      </a:rPr>
                      <m:t>𝑆</m:t>
                    </m:r>
                    <m:r>
                      <a:rPr lang="en-US" sz="1000" i="1" dirty="0">
                        <a:latin typeface="Cambria Math" panose="02040503050406030204" pitchFamily="18" charset="0"/>
                        <a:ea typeface="Cambria Math" panose="02040503050406030204" pitchFamily="18" charset="0"/>
                      </a:rPr>
                      <m:t>)</m:t>
                    </m:r>
                  </m:oMath>
                </a14:m>
                <a:endParaRPr lang="en-US" sz="1000" dirty="0">
                  <a:latin typeface="Cambria Math" panose="02040503050406030204" pitchFamily="18" charset="0"/>
                  <a:ea typeface="Cambria Math" panose="02040503050406030204" pitchFamily="18" charset="0"/>
                </a:endParaRPr>
              </a:p>
            </p:txBody>
          </p:sp>
        </mc:Choice>
        <mc:Fallback>
          <p:sp>
            <p:nvSpPr>
              <p:cNvPr id="205" name="TextBox 204">
                <a:extLst>
                  <a:ext uri="{FF2B5EF4-FFF2-40B4-BE49-F238E27FC236}">
                    <a16:creationId xmlns:a16="http://schemas.microsoft.com/office/drawing/2014/main" id="{4F52FAB3-D72C-7F4E-8552-23D3E9DEB840}"/>
                  </a:ext>
                </a:extLst>
              </p:cNvPr>
              <p:cNvSpPr txBox="1">
                <a:spLocks noRot="1" noChangeAspect="1" noMove="1" noResize="1" noEditPoints="1" noAdjustHandles="1" noChangeArrowheads="1" noChangeShapeType="1" noTextEdit="1"/>
              </p:cNvSpPr>
              <p:nvPr/>
            </p:nvSpPr>
            <p:spPr>
              <a:xfrm>
                <a:off x="719168" y="6670833"/>
                <a:ext cx="2247923" cy="246221"/>
              </a:xfrm>
              <a:prstGeom prst="rect">
                <a:avLst/>
              </a:prstGeom>
              <a:blipFill>
                <a:blip r:embed="rId18"/>
                <a:stretch>
                  <a:fillRect b="-12195"/>
                </a:stretch>
              </a:blipFill>
            </p:spPr>
            <p:txBody>
              <a:bodyPr/>
              <a:lstStyle/>
              <a:p>
                <a:r>
                  <a:rPr lang="en-US">
                    <a:noFill/>
                  </a:rPr>
                  <a:t> </a:t>
                </a:r>
              </a:p>
            </p:txBody>
          </p:sp>
        </mc:Fallback>
      </mc:AlternateContent>
      <p:sp>
        <p:nvSpPr>
          <p:cNvPr id="207" name="TextBox 206">
            <a:extLst>
              <a:ext uri="{FF2B5EF4-FFF2-40B4-BE49-F238E27FC236}">
                <a16:creationId xmlns:a16="http://schemas.microsoft.com/office/drawing/2014/main" id="{911FECEF-0CCC-DE90-17FF-D3426E185DB6}"/>
              </a:ext>
            </a:extLst>
          </p:cNvPr>
          <p:cNvSpPr txBox="1"/>
          <p:nvPr/>
        </p:nvSpPr>
        <p:spPr>
          <a:xfrm>
            <a:off x="3652585" y="4760410"/>
            <a:ext cx="3121814" cy="1785104"/>
          </a:xfrm>
          <a:prstGeom prst="rect">
            <a:avLst/>
          </a:prstGeom>
          <a:noFill/>
        </p:spPr>
        <p:txBody>
          <a:bodyPr wrap="square" rtlCol="0">
            <a:spAutoFit/>
          </a:bodyPr>
          <a:lstStyle/>
          <a:p>
            <a:r>
              <a:rPr lang="en-US" sz="1000" b="1" dirty="0">
                <a:latin typeface="Cambria" panose="02040503050406030204" pitchFamily="18" charset="0"/>
                <a:ea typeface="Cambria" panose="02040503050406030204" pitchFamily="18" charset="0"/>
              </a:rPr>
              <a:t>Figure 2: </a:t>
            </a:r>
            <a:r>
              <a:rPr lang="en-US" sz="1000" i="1" dirty="0">
                <a:latin typeface="Cambria" panose="02040503050406030204" pitchFamily="18" charset="0"/>
                <a:ea typeface="Cambria" panose="02040503050406030204" pitchFamily="18" charset="0"/>
              </a:rPr>
              <a:t>An illustration of the different attention mechanisms in Transformers and Abstractors. The transformer uses self-attention and cross-attention. The Abstractor framework introduces relational cross-attention as a new attention mechanism. In self-attention and cross-attention, relational information and value information of individual objects are mixed in message-passing-like operations. In relational cross-attention, since the ‘messages’ are input-independent symbols, the abstract states represent only relational information—this is the relational bottleneck.</a:t>
            </a:r>
            <a:endParaRPr lang="en-US" sz="1000" b="1" i="1" dirty="0">
              <a:latin typeface="Cambria" panose="02040503050406030204" pitchFamily="18" charset="0"/>
              <a:ea typeface="Cambria" panose="02040503050406030204" pitchFamily="18" charset="0"/>
            </a:endParaRPr>
          </a:p>
        </p:txBody>
      </p:sp>
      <p:sp>
        <p:nvSpPr>
          <p:cNvPr id="376" name="TextBox 375">
            <a:extLst>
              <a:ext uri="{FF2B5EF4-FFF2-40B4-BE49-F238E27FC236}">
                <a16:creationId xmlns:a16="http://schemas.microsoft.com/office/drawing/2014/main" id="{EBDEDCB9-00E3-FF8D-8F54-66420F86AC59}"/>
              </a:ext>
            </a:extLst>
          </p:cNvPr>
          <p:cNvSpPr txBox="1"/>
          <p:nvPr/>
        </p:nvSpPr>
        <p:spPr>
          <a:xfrm>
            <a:off x="3577422" y="7555719"/>
            <a:ext cx="3182110" cy="861774"/>
          </a:xfrm>
          <a:prstGeom prst="rect">
            <a:avLst/>
          </a:prstGeom>
          <a:noFill/>
        </p:spPr>
        <p:txBody>
          <a:bodyPr wrap="square" rtlCol="0">
            <a:spAutoFit/>
          </a:bodyPr>
          <a:lstStyle/>
          <a:p>
            <a:r>
              <a:rPr lang="en-US" sz="1000" b="1" dirty="0">
                <a:latin typeface="Cambria" panose="02040503050406030204" pitchFamily="18" charset="0"/>
                <a:ea typeface="Cambria" panose="02040503050406030204" pitchFamily="18" charset="0"/>
              </a:rPr>
              <a:t>Figure 3:</a:t>
            </a:r>
            <a:r>
              <a:rPr lang="en-US" sz="1000" b="1" i="1" dirty="0">
                <a:latin typeface="Cambria" panose="02040503050406030204" pitchFamily="18" charset="0"/>
                <a:ea typeface="Cambria" panose="02040503050406030204" pitchFamily="18" charset="0"/>
              </a:rPr>
              <a:t> </a:t>
            </a:r>
            <a:r>
              <a:rPr lang="en-US" sz="1000" i="1" dirty="0">
                <a:latin typeface="Cambria" panose="02040503050406030204" pitchFamily="18" charset="0"/>
                <a:ea typeface="Cambria" panose="02040503050406030204" pitchFamily="18" charset="0"/>
              </a:rPr>
              <a:t>A depiction of composing several Abstractors together. The abstract states at the output of one Abstractor is the input to the next Abstractor. Hence, the composition of Abstractors computes relations on relations.</a:t>
            </a:r>
            <a:endParaRPr lang="en-US" sz="1000" b="1" i="1" dirty="0">
              <a:latin typeface="Cambria" panose="02040503050406030204" pitchFamily="18" charset="0"/>
              <a:ea typeface="Cambria" panose="02040503050406030204" pitchFamily="18" charset="0"/>
            </a:endParaRPr>
          </a:p>
        </p:txBody>
      </p:sp>
      <p:grpSp>
        <p:nvGrpSpPr>
          <p:cNvPr id="377" name="Group 376">
            <a:extLst>
              <a:ext uri="{FF2B5EF4-FFF2-40B4-BE49-F238E27FC236}">
                <a16:creationId xmlns:a16="http://schemas.microsoft.com/office/drawing/2014/main" id="{52528CE1-BC9B-7DFD-1BD0-71FD9B5EB139}"/>
              </a:ext>
            </a:extLst>
          </p:cNvPr>
          <p:cNvGrpSpPr/>
          <p:nvPr/>
        </p:nvGrpSpPr>
        <p:grpSpPr>
          <a:xfrm>
            <a:off x="265470" y="6980843"/>
            <a:ext cx="3207963" cy="2108623"/>
            <a:chOff x="945213" y="6173448"/>
            <a:chExt cx="3207963" cy="2108623"/>
          </a:xfrm>
        </p:grpSpPr>
        <p:sp>
          <p:nvSpPr>
            <p:cNvPr id="378" name="TextBox 377">
              <a:extLst>
                <a:ext uri="{FF2B5EF4-FFF2-40B4-BE49-F238E27FC236}">
                  <a16:creationId xmlns:a16="http://schemas.microsoft.com/office/drawing/2014/main" id="{C3797758-BF97-F428-066B-31F59BE1346A}"/>
                </a:ext>
              </a:extLst>
            </p:cNvPr>
            <p:cNvSpPr txBox="1"/>
            <p:nvPr/>
          </p:nvSpPr>
          <p:spPr>
            <a:xfrm>
              <a:off x="945213" y="8020461"/>
              <a:ext cx="688009"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Encoder</a:t>
              </a:r>
            </a:p>
          </p:txBody>
        </p:sp>
        <p:sp>
          <p:nvSpPr>
            <p:cNvPr id="379" name="TextBox 378">
              <a:extLst>
                <a:ext uri="{FF2B5EF4-FFF2-40B4-BE49-F238E27FC236}">
                  <a16:creationId xmlns:a16="http://schemas.microsoft.com/office/drawing/2014/main" id="{DCF94D31-3F40-B574-30AD-4AA6168299B7}"/>
                </a:ext>
              </a:extLst>
            </p:cNvPr>
            <p:cNvSpPr txBox="1"/>
            <p:nvPr/>
          </p:nvSpPr>
          <p:spPr>
            <a:xfrm>
              <a:off x="1156007" y="7179213"/>
              <a:ext cx="266420"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E</a:t>
              </a:r>
            </a:p>
          </p:txBody>
        </p:sp>
        <p:sp>
          <p:nvSpPr>
            <p:cNvPr id="380" name="TextBox 379">
              <a:extLst>
                <a:ext uri="{FF2B5EF4-FFF2-40B4-BE49-F238E27FC236}">
                  <a16:creationId xmlns:a16="http://schemas.microsoft.com/office/drawing/2014/main" id="{6951661A-5D4D-31D7-74CE-8D9F4E8ADF0D}"/>
                </a:ext>
              </a:extLst>
            </p:cNvPr>
            <p:cNvSpPr txBox="1"/>
            <p:nvPr/>
          </p:nvSpPr>
          <p:spPr>
            <a:xfrm>
              <a:off x="1156007" y="6682130"/>
              <a:ext cx="266420"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E</a:t>
              </a:r>
            </a:p>
          </p:txBody>
        </p:sp>
        <p:cxnSp>
          <p:nvCxnSpPr>
            <p:cNvPr id="381" name="Straight Arrow Connector 380">
              <a:extLst>
                <a:ext uri="{FF2B5EF4-FFF2-40B4-BE49-F238E27FC236}">
                  <a16:creationId xmlns:a16="http://schemas.microsoft.com/office/drawing/2014/main" id="{0583A767-591E-F864-08DF-FA78078E17D8}"/>
                </a:ext>
              </a:extLst>
            </p:cNvPr>
            <p:cNvCxnSpPr>
              <a:cxnSpLocks/>
              <a:stCxn id="379" idx="0"/>
              <a:endCxn id="380" idx="2"/>
            </p:cNvCxnSpPr>
            <p:nvPr/>
          </p:nvCxnSpPr>
          <p:spPr>
            <a:xfrm flipV="1">
              <a:off x="1289217" y="6943740"/>
              <a:ext cx="0" cy="23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2" name="TextBox 381">
              <a:extLst>
                <a:ext uri="{FF2B5EF4-FFF2-40B4-BE49-F238E27FC236}">
                  <a16:creationId xmlns:a16="http://schemas.microsoft.com/office/drawing/2014/main" id="{883E9F4F-D7C8-2857-910A-5B3ACD9715E7}"/>
                </a:ext>
              </a:extLst>
            </p:cNvPr>
            <p:cNvSpPr txBox="1"/>
            <p:nvPr/>
          </p:nvSpPr>
          <p:spPr>
            <a:xfrm>
              <a:off x="1156007" y="6173450"/>
              <a:ext cx="266420"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E</a:t>
              </a:r>
            </a:p>
          </p:txBody>
        </p:sp>
        <p:cxnSp>
          <p:nvCxnSpPr>
            <p:cNvPr id="383" name="Straight Arrow Connector 382">
              <a:extLst>
                <a:ext uri="{FF2B5EF4-FFF2-40B4-BE49-F238E27FC236}">
                  <a16:creationId xmlns:a16="http://schemas.microsoft.com/office/drawing/2014/main" id="{AF1CF11D-963B-25C1-2B36-FB6FEA7909AA}"/>
                </a:ext>
              </a:extLst>
            </p:cNvPr>
            <p:cNvCxnSpPr>
              <a:cxnSpLocks/>
              <a:endCxn id="382" idx="2"/>
            </p:cNvCxnSpPr>
            <p:nvPr/>
          </p:nvCxnSpPr>
          <p:spPr>
            <a:xfrm flipV="1">
              <a:off x="1286949" y="6435060"/>
              <a:ext cx="2268" cy="254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4" name="TextBox 383">
              <a:extLst>
                <a:ext uri="{FF2B5EF4-FFF2-40B4-BE49-F238E27FC236}">
                  <a16:creationId xmlns:a16="http://schemas.microsoft.com/office/drawing/2014/main" id="{E3D19AFA-2051-0B18-0E57-1CCB27FF5766}"/>
                </a:ext>
              </a:extLst>
            </p:cNvPr>
            <p:cNvSpPr txBox="1"/>
            <p:nvPr/>
          </p:nvSpPr>
          <p:spPr>
            <a:xfrm>
              <a:off x="1700589" y="8020461"/>
              <a:ext cx="829073"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Abstractor</a:t>
              </a:r>
            </a:p>
          </p:txBody>
        </p:sp>
        <p:sp>
          <p:nvSpPr>
            <p:cNvPr id="385" name="TextBox 384">
              <a:extLst>
                <a:ext uri="{FF2B5EF4-FFF2-40B4-BE49-F238E27FC236}">
                  <a16:creationId xmlns:a16="http://schemas.microsoft.com/office/drawing/2014/main" id="{50D5BEDA-8B4A-BB46-D60E-B94C0CECD4BE}"/>
                </a:ext>
              </a:extLst>
            </p:cNvPr>
            <p:cNvSpPr txBox="1"/>
            <p:nvPr/>
          </p:nvSpPr>
          <p:spPr>
            <a:xfrm>
              <a:off x="1978709" y="7179213"/>
              <a:ext cx="272832"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A</a:t>
              </a:r>
            </a:p>
          </p:txBody>
        </p:sp>
        <p:sp>
          <p:nvSpPr>
            <p:cNvPr id="386" name="TextBox 385">
              <a:extLst>
                <a:ext uri="{FF2B5EF4-FFF2-40B4-BE49-F238E27FC236}">
                  <a16:creationId xmlns:a16="http://schemas.microsoft.com/office/drawing/2014/main" id="{8AC6E762-EAC8-41D2-1B54-0730200B1C82}"/>
                </a:ext>
              </a:extLst>
            </p:cNvPr>
            <p:cNvSpPr txBox="1"/>
            <p:nvPr/>
          </p:nvSpPr>
          <p:spPr>
            <a:xfrm>
              <a:off x="1978709" y="6682128"/>
              <a:ext cx="272832"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A</a:t>
              </a:r>
            </a:p>
          </p:txBody>
        </p:sp>
        <p:cxnSp>
          <p:nvCxnSpPr>
            <p:cNvPr id="387" name="Straight Arrow Connector 386">
              <a:extLst>
                <a:ext uri="{FF2B5EF4-FFF2-40B4-BE49-F238E27FC236}">
                  <a16:creationId xmlns:a16="http://schemas.microsoft.com/office/drawing/2014/main" id="{A7E476EA-D4A6-724F-925C-9A53C16F9362}"/>
                </a:ext>
              </a:extLst>
            </p:cNvPr>
            <p:cNvCxnSpPr>
              <a:cxnSpLocks/>
              <a:stCxn id="385" idx="0"/>
              <a:endCxn id="386" idx="2"/>
            </p:cNvCxnSpPr>
            <p:nvPr/>
          </p:nvCxnSpPr>
          <p:spPr>
            <a:xfrm flipV="1">
              <a:off x="2115125" y="6943738"/>
              <a:ext cx="0" cy="23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TextBox 387">
              <a:extLst>
                <a:ext uri="{FF2B5EF4-FFF2-40B4-BE49-F238E27FC236}">
                  <a16:creationId xmlns:a16="http://schemas.microsoft.com/office/drawing/2014/main" id="{F7B78CD6-09D5-9954-26BA-F3139E86095D}"/>
                </a:ext>
              </a:extLst>
            </p:cNvPr>
            <p:cNvSpPr txBox="1"/>
            <p:nvPr/>
          </p:nvSpPr>
          <p:spPr>
            <a:xfrm>
              <a:off x="1978709" y="6173448"/>
              <a:ext cx="272832"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A</a:t>
              </a:r>
            </a:p>
          </p:txBody>
        </p:sp>
        <p:cxnSp>
          <p:nvCxnSpPr>
            <p:cNvPr id="389" name="Straight Arrow Connector 388">
              <a:extLst>
                <a:ext uri="{FF2B5EF4-FFF2-40B4-BE49-F238E27FC236}">
                  <a16:creationId xmlns:a16="http://schemas.microsoft.com/office/drawing/2014/main" id="{9802EAD7-9806-52FF-2DB3-DAFD751EFAA9}"/>
                </a:ext>
              </a:extLst>
            </p:cNvPr>
            <p:cNvCxnSpPr>
              <a:cxnSpLocks/>
              <a:endCxn id="388" idx="2"/>
            </p:cNvCxnSpPr>
            <p:nvPr/>
          </p:nvCxnSpPr>
          <p:spPr>
            <a:xfrm flipV="1">
              <a:off x="2112857" y="6435058"/>
              <a:ext cx="2268" cy="254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7829D8EE-7E09-99B4-980B-89322D9DAFFA}"/>
                </a:ext>
              </a:extLst>
            </p:cNvPr>
            <p:cNvCxnSpPr>
              <a:stCxn id="382" idx="3"/>
              <a:endCxn id="385" idx="1"/>
            </p:cNvCxnSpPr>
            <p:nvPr/>
          </p:nvCxnSpPr>
          <p:spPr>
            <a:xfrm>
              <a:off x="1422427" y="6304255"/>
              <a:ext cx="556282" cy="100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0B21D329-D9D6-57C2-5CB1-DC6B717CC424}"/>
                </a:ext>
              </a:extLst>
            </p:cNvPr>
            <p:cNvCxnSpPr>
              <a:stCxn id="382" idx="3"/>
              <a:endCxn id="388" idx="1"/>
            </p:cNvCxnSpPr>
            <p:nvPr/>
          </p:nvCxnSpPr>
          <p:spPr>
            <a:xfrm flipV="1">
              <a:off x="1422427" y="6304253"/>
              <a:ext cx="55628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1E7D3B48-8EF4-25CB-4F24-4DD1C0A2B861}"/>
                </a:ext>
              </a:extLst>
            </p:cNvPr>
            <p:cNvCxnSpPr>
              <a:stCxn id="382" idx="3"/>
              <a:endCxn id="386" idx="1"/>
            </p:cNvCxnSpPr>
            <p:nvPr/>
          </p:nvCxnSpPr>
          <p:spPr>
            <a:xfrm>
              <a:off x="1422427" y="6304255"/>
              <a:ext cx="556282" cy="508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3" name="TextBox 392">
              <a:extLst>
                <a:ext uri="{FF2B5EF4-FFF2-40B4-BE49-F238E27FC236}">
                  <a16:creationId xmlns:a16="http://schemas.microsoft.com/office/drawing/2014/main" id="{218CB814-395C-DE56-6A34-5D01266FD586}"/>
                </a:ext>
              </a:extLst>
            </p:cNvPr>
            <p:cNvSpPr txBox="1"/>
            <p:nvPr/>
          </p:nvSpPr>
          <p:spPr>
            <a:xfrm>
              <a:off x="2560923" y="8020461"/>
              <a:ext cx="829073"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Abstractor</a:t>
              </a:r>
            </a:p>
          </p:txBody>
        </p:sp>
        <p:sp>
          <p:nvSpPr>
            <p:cNvPr id="394" name="TextBox 393">
              <a:extLst>
                <a:ext uri="{FF2B5EF4-FFF2-40B4-BE49-F238E27FC236}">
                  <a16:creationId xmlns:a16="http://schemas.microsoft.com/office/drawing/2014/main" id="{328EDF42-A73C-3637-2EB4-9BC099781C53}"/>
                </a:ext>
              </a:extLst>
            </p:cNvPr>
            <p:cNvSpPr txBox="1"/>
            <p:nvPr/>
          </p:nvSpPr>
          <p:spPr>
            <a:xfrm>
              <a:off x="2839043" y="7179214"/>
              <a:ext cx="272832"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A</a:t>
              </a:r>
            </a:p>
          </p:txBody>
        </p:sp>
        <p:sp>
          <p:nvSpPr>
            <p:cNvPr id="395" name="TextBox 394">
              <a:extLst>
                <a:ext uri="{FF2B5EF4-FFF2-40B4-BE49-F238E27FC236}">
                  <a16:creationId xmlns:a16="http://schemas.microsoft.com/office/drawing/2014/main" id="{10B6E68A-4277-E9A7-A4FE-0185D9883AC0}"/>
                </a:ext>
              </a:extLst>
            </p:cNvPr>
            <p:cNvSpPr txBox="1"/>
            <p:nvPr/>
          </p:nvSpPr>
          <p:spPr>
            <a:xfrm>
              <a:off x="2839043" y="6682129"/>
              <a:ext cx="272832"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A</a:t>
              </a:r>
            </a:p>
          </p:txBody>
        </p:sp>
        <p:cxnSp>
          <p:nvCxnSpPr>
            <p:cNvPr id="396" name="Straight Arrow Connector 395">
              <a:extLst>
                <a:ext uri="{FF2B5EF4-FFF2-40B4-BE49-F238E27FC236}">
                  <a16:creationId xmlns:a16="http://schemas.microsoft.com/office/drawing/2014/main" id="{98BBABF8-5A71-DB41-D42F-49D2E1D3D0AD}"/>
                </a:ext>
              </a:extLst>
            </p:cNvPr>
            <p:cNvCxnSpPr>
              <a:cxnSpLocks/>
              <a:stCxn id="394" idx="0"/>
              <a:endCxn id="395" idx="2"/>
            </p:cNvCxnSpPr>
            <p:nvPr/>
          </p:nvCxnSpPr>
          <p:spPr>
            <a:xfrm flipV="1">
              <a:off x="2975459" y="6943739"/>
              <a:ext cx="0" cy="23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7" name="TextBox 396">
              <a:extLst>
                <a:ext uri="{FF2B5EF4-FFF2-40B4-BE49-F238E27FC236}">
                  <a16:creationId xmlns:a16="http://schemas.microsoft.com/office/drawing/2014/main" id="{E11B875E-AEE3-A6E0-0C78-2DED8D2FF10C}"/>
                </a:ext>
              </a:extLst>
            </p:cNvPr>
            <p:cNvSpPr txBox="1"/>
            <p:nvPr/>
          </p:nvSpPr>
          <p:spPr>
            <a:xfrm>
              <a:off x="2839043" y="6173449"/>
              <a:ext cx="272832"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A</a:t>
              </a:r>
            </a:p>
          </p:txBody>
        </p:sp>
        <p:cxnSp>
          <p:nvCxnSpPr>
            <p:cNvPr id="398" name="Straight Arrow Connector 397">
              <a:extLst>
                <a:ext uri="{FF2B5EF4-FFF2-40B4-BE49-F238E27FC236}">
                  <a16:creationId xmlns:a16="http://schemas.microsoft.com/office/drawing/2014/main" id="{500266C4-439D-7B23-2E8F-A8FABC191602}"/>
                </a:ext>
              </a:extLst>
            </p:cNvPr>
            <p:cNvCxnSpPr>
              <a:cxnSpLocks/>
              <a:endCxn id="397" idx="2"/>
            </p:cNvCxnSpPr>
            <p:nvPr/>
          </p:nvCxnSpPr>
          <p:spPr>
            <a:xfrm flipV="1">
              <a:off x="2973191" y="6435059"/>
              <a:ext cx="2268" cy="254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C0EAEB05-A503-6D1C-9DB1-5BDD8DCC9A98}"/>
                </a:ext>
              </a:extLst>
            </p:cNvPr>
            <p:cNvCxnSpPr>
              <a:stCxn id="388" idx="3"/>
              <a:endCxn id="394" idx="1"/>
            </p:cNvCxnSpPr>
            <p:nvPr/>
          </p:nvCxnSpPr>
          <p:spPr>
            <a:xfrm>
              <a:off x="2251541" y="6304253"/>
              <a:ext cx="587502" cy="10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A59C8031-4900-E888-C2D3-070819FA8E99}"/>
                </a:ext>
              </a:extLst>
            </p:cNvPr>
            <p:cNvCxnSpPr>
              <a:stCxn id="388" idx="3"/>
              <a:endCxn id="395" idx="1"/>
            </p:cNvCxnSpPr>
            <p:nvPr/>
          </p:nvCxnSpPr>
          <p:spPr>
            <a:xfrm>
              <a:off x="2251541" y="6304253"/>
              <a:ext cx="587502" cy="50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6FFA79D0-E29C-BB85-AF31-2D8CB5C8E4E5}"/>
                </a:ext>
              </a:extLst>
            </p:cNvPr>
            <p:cNvCxnSpPr>
              <a:stCxn id="388" idx="3"/>
              <a:endCxn id="397" idx="1"/>
            </p:cNvCxnSpPr>
            <p:nvPr/>
          </p:nvCxnSpPr>
          <p:spPr>
            <a:xfrm>
              <a:off x="2251541" y="6304253"/>
              <a:ext cx="5875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2" name="TextBox 401">
              <a:extLst>
                <a:ext uri="{FF2B5EF4-FFF2-40B4-BE49-F238E27FC236}">
                  <a16:creationId xmlns:a16="http://schemas.microsoft.com/office/drawing/2014/main" id="{1C3905C9-C431-51E0-6C7E-2B954EC440DF}"/>
                </a:ext>
              </a:extLst>
            </p:cNvPr>
            <p:cNvSpPr txBox="1"/>
            <p:nvPr/>
          </p:nvSpPr>
          <p:spPr>
            <a:xfrm>
              <a:off x="1047805" y="7650093"/>
              <a:ext cx="482824" cy="246221"/>
            </a:xfrm>
            <a:prstGeom prst="rect">
              <a:avLst/>
            </a:prstGeom>
            <a:noFill/>
          </p:spPr>
          <p:txBody>
            <a:bodyPr wrap="none" rtlCol="0">
              <a:spAutoFit/>
            </a:bodyPr>
            <a:lstStyle/>
            <a:p>
              <a:r>
                <a:rPr lang="en-US" sz="1000" dirty="0">
                  <a:latin typeface="Cambria Math" panose="02040503050406030204" pitchFamily="18" charset="0"/>
                  <a:ea typeface="Cambria Math" panose="02040503050406030204" pitchFamily="18" charset="0"/>
                </a:rPr>
                <a:t>Input</a:t>
              </a:r>
            </a:p>
          </p:txBody>
        </p:sp>
        <p:sp>
          <p:nvSpPr>
            <p:cNvPr id="403" name="TextBox 402">
              <a:extLst>
                <a:ext uri="{FF2B5EF4-FFF2-40B4-BE49-F238E27FC236}">
                  <a16:creationId xmlns:a16="http://schemas.microsoft.com/office/drawing/2014/main" id="{BAC3AB35-6552-E477-BA8F-C0F3B18E3C45}"/>
                </a:ext>
              </a:extLst>
            </p:cNvPr>
            <p:cNvSpPr txBox="1"/>
            <p:nvPr/>
          </p:nvSpPr>
          <p:spPr>
            <a:xfrm>
              <a:off x="1791158" y="7667327"/>
              <a:ext cx="647934" cy="246221"/>
            </a:xfrm>
            <a:prstGeom prst="rect">
              <a:avLst/>
            </a:prstGeom>
            <a:noFill/>
          </p:spPr>
          <p:txBody>
            <a:bodyPr wrap="none" rtlCol="0">
              <a:spAutoFit/>
            </a:bodyPr>
            <a:lstStyle/>
            <a:p>
              <a:r>
                <a:rPr lang="en-US" sz="1000" dirty="0">
                  <a:latin typeface="Cambria Math" panose="02040503050406030204" pitchFamily="18" charset="0"/>
                  <a:ea typeface="Cambria Math" panose="02040503050406030204" pitchFamily="18" charset="0"/>
                </a:rPr>
                <a:t>Symbols</a:t>
              </a:r>
            </a:p>
          </p:txBody>
        </p:sp>
        <p:sp>
          <p:nvSpPr>
            <p:cNvPr id="404" name="TextBox 403">
              <a:extLst>
                <a:ext uri="{FF2B5EF4-FFF2-40B4-BE49-F238E27FC236}">
                  <a16:creationId xmlns:a16="http://schemas.microsoft.com/office/drawing/2014/main" id="{DA9BE768-A441-CA85-8AA0-8973412348AE}"/>
                </a:ext>
              </a:extLst>
            </p:cNvPr>
            <p:cNvSpPr txBox="1"/>
            <p:nvPr/>
          </p:nvSpPr>
          <p:spPr>
            <a:xfrm>
              <a:off x="2651492" y="7659018"/>
              <a:ext cx="647934" cy="246221"/>
            </a:xfrm>
            <a:prstGeom prst="rect">
              <a:avLst/>
            </a:prstGeom>
            <a:noFill/>
          </p:spPr>
          <p:txBody>
            <a:bodyPr wrap="none" rtlCol="0">
              <a:spAutoFit/>
            </a:bodyPr>
            <a:lstStyle/>
            <a:p>
              <a:r>
                <a:rPr lang="en-US" sz="1000" dirty="0">
                  <a:latin typeface="Cambria Math" panose="02040503050406030204" pitchFamily="18" charset="0"/>
                  <a:ea typeface="Cambria Math" panose="02040503050406030204" pitchFamily="18" charset="0"/>
                </a:rPr>
                <a:t>Symbols</a:t>
              </a:r>
            </a:p>
          </p:txBody>
        </p:sp>
        <p:sp>
          <p:nvSpPr>
            <p:cNvPr id="405" name="TextBox 404">
              <a:extLst>
                <a:ext uri="{FF2B5EF4-FFF2-40B4-BE49-F238E27FC236}">
                  <a16:creationId xmlns:a16="http://schemas.microsoft.com/office/drawing/2014/main" id="{ED058E96-4B56-D4AA-177C-19D350AEDB02}"/>
                </a:ext>
              </a:extLst>
            </p:cNvPr>
            <p:cNvSpPr txBox="1"/>
            <p:nvPr/>
          </p:nvSpPr>
          <p:spPr>
            <a:xfrm>
              <a:off x="3463564" y="8020461"/>
              <a:ext cx="689612"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Decoder</a:t>
              </a:r>
            </a:p>
          </p:txBody>
        </p:sp>
        <p:sp>
          <p:nvSpPr>
            <p:cNvPr id="406" name="TextBox 405">
              <a:extLst>
                <a:ext uri="{FF2B5EF4-FFF2-40B4-BE49-F238E27FC236}">
                  <a16:creationId xmlns:a16="http://schemas.microsoft.com/office/drawing/2014/main" id="{654F1D25-77F9-0725-30D4-3E3EC346AF85}"/>
                </a:ext>
              </a:extLst>
            </p:cNvPr>
            <p:cNvSpPr txBox="1"/>
            <p:nvPr/>
          </p:nvSpPr>
          <p:spPr>
            <a:xfrm>
              <a:off x="3669550" y="7179211"/>
              <a:ext cx="277640"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D</a:t>
              </a:r>
            </a:p>
          </p:txBody>
        </p:sp>
        <p:sp>
          <p:nvSpPr>
            <p:cNvPr id="407" name="TextBox 406">
              <a:extLst>
                <a:ext uri="{FF2B5EF4-FFF2-40B4-BE49-F238E27FC236}">
                  <a16:creationId xmlns:a16="http://schemas.microsoft.com/office/drawing/2014/main" id="{A8F4FB7D-9F62-7C29-6AD3-F024EB24EBD7}"/>
                </a:ext>
              </a:extLst>
            </p:cNvPr>
            <p:cNvSpPr txBox="1"/>
            <p:nvPr/>
          </p:nvSpPr>
          <p:spPr>
            <a:xfrm>
              <a:off x="3669550" y="6682128"/>
              <a:ext cx="277640"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D</a:t>
              </a:r>
            </a:p>
          </p:txBody>
        </p:sp>
        <p:cxnSp>
          <p:nvCxnSpPr>
            <p:cNvPr id="408" name="Straight Arrow Connector 407">
              <a:extLst>
                <a:ext uri="{FF2B5EF4-FFF2-40B4-BE49-F238E27FC236}">
                  <a16:creationId xmlns:a16="http://schemas.microsoft.com/office/drawing/2014/main" id="{5EC22068-16A8-4C6E-7799-EEABA9A04160}"/>
                </a:ext>
              </a:extLst>
            </p:cNvPr>
            <p:cNvCxnSpPr>
              <a:cxnSpLocks/>
              <a:stCxn id="406" idx="0"/>
              <a:endCxn id="407" idx="2"/>
            </p:cNvCxnSpPr>
            <p:nvPr/>
          </p:nvCxnSpPr>
          <p:spPr>
            <a:xfrm flipV="1">
              <a:off x="3808370" y="6943738"/>
              <a:ext cx="0" cy="23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9" name="TextBox 408">
              <a:extLst>
                <a:ext uri="{FF2B5EF4-FFF2-40B4-BE49-F238E27FC236}">
                  <a16:creationId xmlns:a16="http://schemas.microsoft.com/office/drawing/2014/main" id="{47F993D7-BBB3-C118-13A4-04CB8265E592}"/>
                </a:ext>
              </a:extLst>
            </p:cNvPr>
            <p:cNvSpPr txBox="1"/>
            <p:nvPr/>
          </p:nvSpPr>
          <p:spPr>
            <a:xfrm>
              <a:off x="3669550" y="6173448"/>
              <a:ext cx="277640" cy="261610"/>
            </a:xfrm>
            <a:prstGeom prst="rect">
              <a:avLst/>
            </a:prstGeom>
            <a:noFill/>
          </p:spPr>
          <p:txBody>
            <a:bodyPr wrap="none" rtlCol="0">
              <a:spAutoFit/>
            </a:bodyPr>
            <a:lstStyle/>
            <a:p>
              <a:r>
                <a:rPr lang="en-US" sz="1050" dirty="0">
                  <a:latin typeface="Cambria Math" panose="02040503050406030204" pitchFamily="18" charset="0"/>
                  <a:ea typeface="Cambria Math" panose="02040503050406030204" pitchFamily="18" charset="0"/>
                </a:rPr>
                <a:t>D</a:t>
              </a:r>
            </a:p>
          </p:txBody>
        </p:sp>
        <p:cxnSp>
          <p:nvCxnSpPr>
            <p:cNvPr id="410" name="Straight Arrow Connector 409">
              <a:extLst>
                <a:ext uri="{FF2B5EF4-FFF2-40B4-BE49-F238E27FC236}">
                  <a16:creationId xmlns:a16="http://schemas.microsoft.com/office/drawing/2014/main" id="{CC3E0AB7-EC1C-F8FA-3E04-ACD5B4372C59}"/>
                </a:ext>
              </a:extLst>
            </p:cNvPr>
            <p:cNvCxnSpPr>
              <a:cxnSpLocks/>
              <a:endCxn id="409" idx="2"/>
            </p:cNvCxnSpPr>
            <p:nvPr/>
          </p:nvCxnSpPr>
          <p:spPr>
            <a:xfrm flipV="1">
              <a:off x="3806102" y="6435058"/>
              <a:ext cx="2268" cy="254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Straight Arrow Connector 410">
              <a:extLst>
                <a:ext uri="{FF2B5EF4-FFF2-40B4-BE49-F238E27FC236}">
                  <a16:creationId xmlns:a16="http://schemas.microsoft.com/office/drawing/2014/main" id="{53127661-1DA8-F297-50BD-9B0A41B6FF80}"/>
                </a:ext>
              </a:extLst>
            </p:cNvPr>
            <p:cNvCxnSpPr>
              <a:cxnSpLocks/>
              <a:stCxn id="397" idx="3"/>
              <a:endCxn id="406" idx="1"/>
            </p:cNvCxnSpPr>
            <p:nvPr/>
          </p:nvCxnSpPr>
          <p:spPr>
            <a:xfrm>
              <a:off x="3111875" y="6304254"/>
              <a:ext cx="557675" cy="100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2" name="Straight Arrow Connector 411">
              <a:extLst>
                <a:ext uri="{FF2B5EF4-FFF2-40B4-BE49-F238E27FC236}">
                  <a16:creationId xmlns:a16="http://schemas.microsoft.com/office/drawing/2014/main" id="{36C73429-6063-DA0D-664D-D2CEBD00AB6E}"/>
                </a:ext>
              </a:extLst>
            </p:cNvPr>
            <p:cNvCxnSpPr>
              <a:cxnSpLocks/>
              <a:stCxn id="397" idx="3"/>
              <a:endCxn id="407" idx="1"/>
            </p:cNvCxnSpPr>
            <p:nvPr/>
          </p:nvCxnSpPr>
          <p:spPr>
            <a:xfrm>
              <a:off x="3111875" y="6304254"/>
              <a:ext cx="557675" cy="508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79293C3C-7A91-0BA3-35C6-4E67E9A9DACC}"/>
                </a:ext>
              </a:extLst>
            </p:cNvPr>
            <p:cNvCxnSpPr>
              <a:cxnSpLocks/>
              <a:stCxn id="397" idx="3"/>
              <a:endCxn id="409" idx="1"/>
            </p:cNvCxnSpPr>
            <p:nvPr/>
          </p:nvCxnSpPr>
          <p:spPr>
            <a:xfrm flipV="1">
              <a:off x="3111875" y="6304253"/>
              <a:ext cx="5576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4" name="TextBox 413">
              <a:extLst>
                <a:ext uri="{FF2B5EF4-FFF2-40B4-BE49-F238E27FC236}">
                  <a16:creationId xmlns:a16="http://schemas.microsoft.com/office/drawing/2014/main" id="{2794AFC3-C64F-85AD-F2F6-B536425F756B}"/>
                </a:ext>
              </a:extLst>
            </p:cNvPr>
            <p:cNvSpPr txBox="1"/>
            <p:nvPr/>
          </p:nvSpPr>
          <p:spPr>
            <a:xfrm>
              <a:off x="3535699" y="7659015"/>
              <a:ext cx="545342" cy="246221"/>
            </a:xfrm>
            <a:prstGeom prst="rect">
              <a:avLst/>
            </a:prstGeom>
            <a:noFill/>
          </p:spPr>
          <p:txBody>
            <a:bodyPr wrap="none" rtlCol="0">
              <a:spAutoFit/>
            </a:bodyPr>
            <a:lstStyle/>
            <a:p>
              <a:r>
                <a:rPr lang="en-US" sz="1000" dirty="0">
                  <a:latin typeface="Cambria Math" panose="02040503050406030204" pitchFamily="18" charset="0"/>
                  <a:ea typeface="Cambria Math" panose="02040503050406030204" pitchFamily="18" charset="0"/>
                </a:rPr>
                <a:t>Target</a:t>
              </a:r>
            </a:p>
          </p:txBody>
        </p:sp>
        <p:cxnSp>
          <p:nvCxnSpPr>
            <p:cNvPr id="415" name="Straight Arrow Connector 414">
              <a:extLst>
                <a:ext uri="{FF2B5EF4-FFF2-40B4-BE49-F238E27FC236}">
                  <a16:creationId xmlns:a16="http://schemas.microsoft.com/office/drawing/2014/main" id="{FAFF8584-18C4-4E37-75B3-835A91D213EC}"/>
                </a:ext>
              </a:extLst>
            </p:cNvPr>
            <p:cNvCxnSpPr>
              <a:cxnSpLocks/>
              <a:stCxn id="402" idx="0"/>
              <a:endCxn id="379" idx="2"/>
            </p:cNvCxnSpPr>
            <p:nvPr/>
          </p:nvCxnSpPr>
          <p:spPr>
            <a:xfrm flipV="1">
              <a:off x="1289217" y="7440823"/>
              <a:ext cx="0" cy="20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6" name="Straight Arrow Connector 415">
              <a:extLst>
                <a:ext uri="{FF2B5EF4-FFF2-40B4-BE49-F238E27FC236}">
                  <a16:creationId xmlns:a16="http://schemas.microsoft.com/office/drawing/2014/main" id="{0A2D5321-FAFF-BF54-C949-85BF8F080515}"/>
                </a:ext>
              </a:extLst>
            </p:cNvPr>
            <p:cNvCxnSpPr>
              <a:cxnSpLocks/>
              <a:stCxn id="403" idx="0"/>
              <a:endCxn id="385" idx="2"/>
            </p:cNvCxnSpPr>
            <p:nvPr/>
          </p:nvCxnSpPr>
          <p:spPr>
            <a:xfrm flipV="1">
              <a:off x="2115125" y="7440823"/>
              <a:ext cx="0" cy="22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F7425085-A1EC-1F29-CCBF-D2441B2C2CFD}"/>
                </a:ext>
              </a:extLst>
            </p:cNvPr>
            <p:cNvCxnSpPr>
              <a:cxnSpLocks/>
              <a:stCxn id="404" idx="0"/>
              <a:endCxn id="394" idx="2"/>
            </p:cNvCxnSpPr>
            <p:nvPr/>
          </p:nvCxnSpPr>
          <p:spPr>
            <a:xfrm flipV="1">
              <a:off x="2975459" y="7440824"/>
              <a:ext cx="0" cy="21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8DE00874-8894-760A-7FB7-144248995107}"/>
                </a:ext>
              </a:extLst>
            </p:cNvPr>
            <p:cNvCxnSpPr>
              <a:cxnSpLocks/>
              <a:stCxn id="414" idx="0"/>
              <a:endCxn id="406" idx="2"/>
            </p:cNvCxnSpPr>
            <p:nvPr/>
          </p:nvCxnSpPr>
          <p:spPr>
            <a:xfrm flipV="1">
              <a:off x="3808370" y="7440821"/>
              <a:ext cx="0" cy="21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1555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109</TotalTime>
  <Words>430</Words>
  <Application>Microsoft Office PowerPoint</Application>
  <PresentationFormat>Letter Paper (8.5x11 in)</PresentationFormat>
  <Paragraphs>91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abstractor_rebuttal_figures</dc:title>
  <dc:creator>Altabaa, Awni</dc:creator>
  <cp:lastModifiedBy>Awni Altabaa</cp:lastModifiedBy>
  <cp:revision>1</cp:revision>
  <dcterms:created xsi:type="dcterms:W3CDTF">2023-08-07T18:17:27Z</dcterms:created>
  <dcterms:modified xsi:type="dcterms:W3CDTF">2023-08-07T20:07:23Z</dcterms:modified>
</cp:coreProperties>
</file>